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0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429" r:id="rId26"/>
    <p:sldId id="430" r:id="rId27"/>
    <p:sldId id="431" r:id="rId28"/>
    <p:sldId id="432" r:id="rId29"/>
    <p:sldId id="433" r:id="rId30"/>
    <p:sldId id="434" r:id="rId31"/>
    <p:sldId id="435" r:id="rId32"/>
    <p:sldId id="436" r:id="rId33"/>
    <p:sldId id="437" r:id="rId34"/>
    <p:sldId id="43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10" r:id="rId62"/>
    <p:sldId id="311" r:id="rId63"/>
    <p:sldId id="305" r:id="rId64"/>
    <p:sldId id="306" r:id="rId65"/>
    <p:sldId id="307" r:id="rId66"/>
    <p:sldId id="308" r:id="rId67"/>
    <p:sldId id="309" r:id="rId68"/>
    <p:sldId id="312" r:id="rId69"/>
    <p:sldId id="313" r:id="rId70"/>
    <p:sldId id="314" r:id="rId71"/>
    <p:sldId id="315" r:id="rId72"/>
    <p:sldId id="316" r:id="rId73"/>
    <p:sldId id="317" r:id="rId74"/>
    <p:sldId id="318" r:id="rId75"/>
    <p:sldId id="459" r:id="rId76"/>
    <p:sldId id="319" r:id="rId77"/>
    <p:sldId id="320" r:id="rId78"/>
    <p:sldId id="321"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460"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61"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39" r:id="rId179"/>
    <p:sldId id="440" r:id="rId180"/>
    <p:sldId id="441" r:id="rId181"/>
    <p:sldId id="442" r:id="rId182"/>
    <p:sldId id="463" r:id="rId183"/>
    <p:sldId id="464" r:id="rId184"/>
    <p:sldId id="443" r:id="rId185"/>
    <p:sldId id="462" r:id="rId186"/>
    <p:sldId id="444" r:id="rId187"/>
    <p:sldId id="445" r:id="rId188"/>
    <p:sldId id="446" r:id="rId189"/>
    <p:sldId id="447" r:id="rId190"/>
    <p:sldId id="448" r:id="rId191"/>
    <p:sldId id="449" r:id="rId192"/>
    <p:sldId id="450" r:id="rId193"/>
    <p:sldId id="451" r:id="rId194"/>
    <p:sldId id="452" r:id="rId195"/>
    <p:sldId id="453" r:id="rId196"/>
    <p:sldId id="454" r:id="rId197"/>
    <p:sldId id="455" r:id="rId198"/>
    <p:sldId id="456" r:id="rId199"/>
    <p:sldId id="457" r:id="rId200"/>
    <p:sldId id="458" r:id="rId201"/>
  </p:sldIdLst>
  <p:sldSz cx="9144000" cy="6858000" type="screen4x3"/>
  <p:notesSz cx="9144000" cy="6858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4" autoAdjust="0"/>
    <p:restoredTop sz="94620" autoAdjust="0"/>
  </p:normalViewPr>
  <p:slideViewPr>
    <p:cSldViewPr>
      <p:cViewPr varScale="1">
        <p:scale>
          <a:sx n="189" d="100"/>
          <a:sy n="189" d="100"/>
        </p:scale>
        <p:origin x="-416" y="-96"/>
      </p:cViewPr>
      <p:guideLst>
        <p:guide orient="horz" pos="2160"/>
        <p:guide pos="2880"/>
      </p:guideLst>
    </p:cSldViewPr>
  </p:slideViewPr>
  <p:outlineViewPr>
    <p:cViewPr varScale="1">
      <p:scale>
        <a:sx n="170" d="200"/>
        <a:sy n="170" d="200"/>
      </p:scale>
      <p:origin x="-786" y="-90"/>
    </p:cViewPr>
  </p:outlineViewPr>
  <p:notesTextViewPr>
    <p:cViewPr>
      <p:scale>
        <a:sx n="100" d="100"/>
        <a:sy n="100" d="100"/>
      </p:scale>
      <p:origin x="0" y="0"/>
    </p:cViewPr>
  </p:notesTextViewPr>
  <p:sorterViewPr>
    <p:cViewPr>
      <p:scale>
        <a:sx n="66" d="100"/>
        <a:sy n="66" d="100"/>
      </p:scale>
      <p:origin x="0" y="258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notesMaster" Target="notesMasters/notesMaster1.xml"/><Relationship Id="rId203" Type="http://schemas.openxmlformats.org/officeDocument/2006/relationships/printerSettings" Target="printerSettings/printerSettings1.bin"/><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204" Type="http://schemas.openxmlformats.org/officeDocument/2006/relationships/presProps" Target="presProps.xml"/><Relationship Id="rId205" Type="http://schemas.openxmlformats.org/officeDocument/2006/relationships/viewProps" Target="viewProps.xml"/><Relationship Id="rId206" Type="http://schemas.openxmlformats.org/officeDocument/2006/relationships/theme" Target="theme/theme1.xml"/><Relationship Id="rId207" Type="http://schemas.openxmlformats.org/officeDocument/2006/relationships/tableStyles" Target="tableStyles.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4" name="AutoShape 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5" name="Rectangle 3"/>
          <p:cNvSpPr>
            <a:spLocks noGrp="1" noChangeArrowheads="1"/>
          </p:cNvSpPr>
          <p:nvPr>
            <p:ph type="hdr"/>
          </p:nvPr>
        </p:nvSpPr>
        <p:spPr bwMode="auto">
          <a:xfrm>
            <a:off x="0" y="0"/>
            <a:ext cx="39592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SzPct val="45000"/>
              <a:buFontTx/>
              <a:buNone/>
              <a:tabLst>
                <a:tab pos="723900" algn="l"/>
                <a:tab pos="1447800" algn="l"/>
                <a:tab pos="2171700" algn="l"/>
                <a:tab pos="2895600" algn="l"/>
                <a:tab pos="3619500" algn="l"/>
              </a:tabLst>
              <a:defRPr sz="1200">
                <a:solidFill>
                  <a:srgbClr val="000000"/>
                </a:solidFill>
                <a:effectLst>
                  <a:outerShdw blurRad="38100" dist="38100" dir="2700000" algn="tl">
                    <a:srgbClr val="DDDDDD"/>
                  </a:outerShdw>
                </a:effectLst>
                <a:latin typeface="Times New Roman" charset="0"/>
                <a:cs typeface="Arial Unicode MS" charset="0"/>
              </a:defRPr>
            </a:lvl1pPr>
          </a:lstStyle>
          <a:p>
            <a:endParaRPr lang="en-US"/>
          </a:p>
        </p:txBody>
      </p:sp>
      <p:sp>
        <p:nvSpPr>
          <p:cNvPr id="3076" name="Rectangle 4"/>
          <p:cNvSpPr>
            <a:spLocks noGrp="1" noChangeArrowheads="1"/>
          </p:cNvSpPr>
          <p:nvPr>
            <p:ph type="dt"/>
          </p:nvPr>
        </p:nvSpPr>
        <p:spPr bwMode="auto">
          <a:xfrm>
            <a:off x="5181600" y="0"/>
            <a:ext cx="39592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buClrTx/>
              <a:buSzPct val="45000"/>
              <a:buFontTx/>
              <a:buNone/>
              <a:tabLst>
                <a:tab pos="723900" algn="l"/>
                <a:tab pos="1447800" algn="l"/>
                <a:tab pos="2171700" algn="l"/>
                <a:tab pos="2895600" algn="l"/>
                <a:tab pos="3619500" algn="l"/>
              </a:tabLst>
              <a:defRPr sz="1200">
                <a:solidFill>
                  <a:srgbClr val="000000"/>
                </a:solidFill>
                <a:effectLst>
                  <a:outerShdw blurRad="38100" dist="38100" dir="2700000" algn="tl">
                    <a:srgbClr val="DDDDDD"/>
                  </a:outerShdw>
                </a:effectLst>
                <a:latin typeface="Times New Roman" charset="0"/>
                <a:cs typeface="Arial Unicode MS" charset="0"/>
              </a:defRPr>
            </a:lvl1pPr>
          </a:lstStyle>
          <a:p>
            <a:endParaRPr lang="en-US"/>
          </a:p>
        </p:txBody>
      </p:sp>
      <p:sp>
        <p:nvSpPr>
          <p:cNvPr id="3077" name="Rectangle 5"/>
          <p:cNvSpPr>
            <a:spLocks noGrp="1" noRot="1" noChangeAspect="1" noChangeArrowheads="1"/>
          </p:cNvSpPr>
          <p:nvPr>
            <p:ph type="sldImg"/>
          </p:nvPr>
        </p:nvSpPr>
        <p:spPr bwMode="auto">
          <a:xfrm>
            <a:off x="2857500" y="514350"/>
            <a:ext cx="3425825" cy="256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3078" name="Rectangle 6"/>
          <p:cNvSpPr>
            <a:spLocks noGrp="1" noChangeArrowheads="1"/>
          </p:cNvSpPr>
          <p:nvPr>
            <p:ph type="body"/>
          </p:nvPr>
        </p:nvSpPr>
        <p:spPr bwMode="auto">
          <a:xfrm>
            <a:off x="1219200" y="3257550"/>
            <a:ext cx="6702425" cy="308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a:p>
        </p:txBody>
      </p:sp>
      <p:sp>
        <p:nvSpPr>
          <p:cNvPr id="3079" name="Rectangle 7"/>
          <p:cNvSpPr>
            <a:spLocks noGrp="1" noChangeArrowheads="1"/>
          </p:cNvSpPr>
          <p:nvPr>
            <p:ph type="ftr"/>
          </p:nvPr>
        </p:nvSpPr>
        <p:spPr bwMode="auto">
          <a:xfrm>
            <a:off x="0" y="6515100"/>
            <a:ext cx="39592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eaLnBrk="1">
              <a:buClrTx/>
              <a:buSzPct val="45000"/>
              <a:buFontTx/>
              <a:buNone/>
              <a:tabLst>
                <a:tab pos="723900" algn="l"/>
                <a:tab pos="1447800" algn="l"/>
                <a:tab pos="2171700" algn="l"/>
                <a:tab pos="2895600" algn="l"/>
                <a:tab pos="3619500" algn="l"/>
              </a:tabLst>
              <a:defRPr sz="1200">
                <a:solidFill>
                  <a:srgbClr val="000000"/>
                </a:solidFill>
                <a:effectLst>
                  <a:outerShdw blurRad="38100" dist="38100" dir="2700000" algn="tl">
                    <a:srgbClr val="DDDDDD"/>
                  </a:outerShdw>
                </a:effectLst>
                <a:latin typeface="Times New Roman" charset="0"/>
                <a:cs typeface="Arial Unicode MS" charset="0"/>
              </a:defRPr>
            </a:lvl1pPr>
          </a:lstStyle>
          <a:p>
            <a:endParaRPr lang="en-US"/>
          </a:p>
        </p:txBody>
      </p:sp>
      <p:sp>
        <p:nvSpPr>
          <p:cNvPr id="3080" name="Rectangle 8"/>
          <p:cNvSpPr>
            <a:spLocks noGrp="1" noChangeArrowheads="1"/>
          </p:cNvSpPr>
          <p:nvPr>
            <p:ph type="sldNum"/>
          </p:nvPr>
        </p:nvSpPr>
        <p:spPr bwMode="auto">
          <a:xfrm>
            <a:off x="5181600" y="6515100"/>
            <a:ext cx="39592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buClrTx/>
              <a:buSzPct val="45000"/>
              <a:buFontTx/>
              <a:buNone/>
              <a:tabLst>
                <a:tab pos="723900" algn="l"/>
                <a:tab pos="1447800" algn="l"/>
                <a:tab pos="2171700" algn="l"/>
                <a:tab pos="2895600" algn="l"/>
                <a:tab pos="3619500" algn="l"/>
              </a:tabLst>
              <a:defRPr sz="1200">
                <a:solidFill>
                  <a:srgbClr val="000000"/>
                </a:solidFill>
                <a:effectLst>
                  <a:outerShdw blurRad="38100" dist="38100" dir="2700000" algn="tl">
                    <a:srgbClr val="DDDDDD"/>
                  </a:outerShdw>
                </a:effectLst>
                <a:latin typeface="Times New Roman" charset="0"/>
                <a:cs typeface="Arial Unicode MS" charset="0"/>
              </a:defRPr>
            </a:lvl1pPr>
          </a:lstStyle>
          <a:p>
            <a:fld id="{0F11FA50-D494-DD41-AE38-544C4E755D79}" type="slidenum">
              <a:rPr lang="en-US"/>
              <a:pPr/>
              <a:t>‹#›</a:t>
            </a:fld>
            <a:endParaRPr lang="en-US"/>
          </a:p>
        </p:txBody>
      </p:sp>
    </p:spTree>
    <p:extLst>
      <p:ext uri="{BB962C8B-B14F-4D97-AF65-F5344CB8AC3E}">
        <p14:creationId xmlns:p14="http://schemas.microsoft.com/office/powerpoint/2010/main" val="26316733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797FF6C-7B45-5041-9C71-D231961837F7}" type="slidenum">
              <a:rPr lang="en-US"/>
              <a:pPr/>
              <a:t>1</a:t>
            </a:fld>
            <a:endParaRPr lang="en-US"/>
          </a:p>
        </p:txBody>
      </p:sp>
      <p:sp>
        <p:nvSpPr>
          <p:cNvPr id="2119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19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9B0536E-03A0-1741-B108-9538FBBF0691}" type="slidenum">
              <a:rPr lang="en-US"/>
              <a:pPr/>
              <a:t>10</a:t>
            </a:fld>
            <a:endParaRPr lang="en-US"/>
          </a:p>
        </p:txBody>
      </p:sp>
      <p:sp>
        <p:nvSpPr>
          <p:cNvPr id="2211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11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8B6F94-A73B-8949-8EA7-5E4B2F6B7AF2}" type="slidenum">
              <a:rPr lang="en-US"/>
              <a:pPr/>
              <a:t>101</a:t>
            </a:fld>
            <a:endParaRPr lang="en-US"/>
          </a:p>
        </p:txBody>
      </p:sp>
      <p:sp>
        <p:nvSpPr>
          <p:cNvPr id="313345"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3346"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5E819D4-649F-5643-935E-97225371537C}" type="slidenum">
              <a:rPr lang="en-US"/>
              <a:pPr/>
              <a:t>102</a:t>
            </a:fld>
            <a:endParaRPr lang="en-US"/>
          </a:p>
        </p:txBody>
      </p:sp>
      <p:sp>
        <p:nvSpPr>
          <p:cNvPr id="3143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43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A7D8931-16FD-3E40-A38A-357F5F0C4BBA}" type="slidenum">
              <a:rPr lang="en-US"/>
              <a:pPr/>
              <a:t>103</a:t>
            </a:fld>
            <a:endParaRPr lang="en-US"/>
          </a:p>
        </p:txBody>
      </p:sp>
      <p:sp>
        <p:nvSpPr>
          <p:cNvPr id="3153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53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7659A7-9EFC-0640-839C-633862A48212}" type="slidenum">
              <a:rPr lang="en-US"/>
              <a:pPr/>
              <a:t>104</a:t>
            </a:fld>
            <a:endParaRPr lang="en-US"/>
          </a:p>
        </p:txBody>
      </p:sp>
      <p:sp>
        <p:nvSpPr>
          <p:cNvPr id="3164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64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0B6C16B-C14B-E54D-976C-934018CD4449}" type="slidenum">
              <a:rPr lang="en-US"/>
              <a:pPr/>
              <a:t>105</a:t>
            </a:fld>
            <a:endParaRPr lang="en-US"/>
          </a:p>
        </p:txBody>
      </p:sp>
      <p:sp>
        <p:nvSpPr>
          <p:cNvPr id="3174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DB9235B-8C07-D54C-9710-6362DCA9F281}" type="slidenum">
              <a:rPr lang="en-US"/>
              <a:pPr/>
              <a:t>106</a:t>
            </a:fld>
            <a:endParaRPr lang="en-US"/>
          </a:p>
        </p:txBody>
      </p:sp>
      <p:sp>
        <p:nvSpPr>
          <p:cNvPr id="3184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84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C4A82F5-BB29-584C-8501-118440962420}" type="slidenum">
              <a:rPr lang="en-US"/>
              <a:pPr/>
              <a:t>107</a:t>
            </a:fld>
            <a:endParaRPr lang="en-US"/>
          </a:p>
        </p:txBody>
      </p:sp>
      <p:sp>
        <p:nvSpPr>
          <p:cNvPr id="3194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94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52EF41-785B-F746-8DCE-5312B7DA2748}" type="slidenum">
              <a:rPr lang="en-US"/>
              <a:pPr/>
              <a:t>108</a:t>
            </a:fld>
            <a:endParaRPr lang="en-US"/>
          </a:p>
        </p:txBody>
      </p:sp>
      <p:sp>
        <p:nvSpPr>
          <p:cNvPr id="3205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05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BD1D8C5-42E5-0746-BAC9-21EB96BA95F5}" type="slidenum">
              <a:rPr lang="en-US"/>
              <a:pPr/>
              <a:t>109</a:t>
            </a:fld>
            <a:endParaRPr lang="en-US"/>
          </a:p>
        </p:txBody>
      </p:sp>
      <p:sp>
        <p:nvSpPr>
          <p:cNvPr id="32153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153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27C7207-4FA9-D943-874A-BD246605FDF5}" type="slidenum">
              <a:rPr lang="en-US"/>
              <a:pPr/>
              <a:t>110</a:t>
            </a:fld>
            <a:endParaRPr lang="en-US"/>
          </a:p>
        </p:txBody>
      </p:sp>
      <p:sp>
        <p:nvSpPr>
          <p:cNvPr id="32256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256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22DE74E-D30B-714F-B85F-D1C6DDDE4EB5}" type="slidenum">
              <a:rPr lang="en-US"/>
              <a:pPr/>
              <a:t>11</a:t>
            </a:fld>
            <a:endParaRPr lang="en-US"/>
          </a:p>
        </p:txBody>
      </p:sp>
      <p:sp>
        <p:nvSpPr>
          <p:cNvPr id="2222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22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F551AB6-C344-D347-BF78-91FA8A8A273E}" type="slidenum">
              <a:rPr lang="en-US"/>
              <a:pPr/>
              <a:t>111</a:t>
            </a:fld>
            <a:endParaRPr lang="en-US"/>
          </a:p>
        </p:txBody>
      </p:sp>
      <p:sp>
        <p:nvSpPr>
          <p:cNvPr id="3235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35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837F112-217E-5043-8138-35A0F5D5671C}" type="slidenum">
              <a:rPr lang="en-US"/>
              <a:pPr/>
              <a:t>112</a:t>
            </a:fld>
            <a:endParaRPr lang="en-US"/>
          </a:p>
        </p:txBody>
      </p:sp>
      <p:sp>
        <p:nvSpPr>
          <p:cNvPr id="3246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46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10451DD-6FE7-8648-9FD2-A9FCB3C7E79D}" type="slidenum">
              <a:rPr lang="en-US"/>
              <a:pPr/>
              <a:t>113</a:t>
            </a:fld>
            <a:endParaRPr lang="en-US"/>
          </a:p>
        </p:txBody>
      </p:sp>
      <p:sp>
        <p:nvSpPr>
          <p:cNvPr id="3256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56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617B-760B-184D-8317-4CC64F0D3908}" type="slidenum">
              <a:rPr lang="en-US"/>
              <a:pPr/>
              <a:t>114</a:t>
            </a:fld>
            <a:endParaRPr lang="en-US"/>
          </a:p>
        </p:txBody>
      </p:sp>
      <p:sp>
        <p:nvSpPr>
          <p:cNvPr id="3266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66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D735FCA-B262-BB4C-951F-0C0029859200}" type="slidenum">
              <a:rPr lang="en-US"/>
              <a:pPr/>
              <a:t>115</a:t>
            </a:fld>
            <a:endParaRPr lang="en-US"/>
          </a:p>
        </p:txBody>
      </p:sp>
      <p:sp>
        <p:nvSpPr>
          <p:cNvPr id="3276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6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85F3E78-FE3B-5642-AE44-D6A090DFF074}" type="slidenum">
              <a:rPr lang="en-US"/>
              <a:pPr/>
              <a:t>116</a:t>
            </a:fld>
            <a:endParaRPr lang="en-US"/>
          </a:p>
        </p:txBody>
      </p:sp>
      <p:sp>
        <p:nvSpPr>
          <p:cNvPr id="3287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87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582FDCA-3604-5548-A1BE-D59E4560A027}" type="slidenum">
              <a:rPr lang="en-US"/>
              <a:pPr/>
              <a:t>117</a:t>
            </a:fld>
            <a:endParaRPr lang="en-US"/>
          </a:p>
        </p:txBody>
      </p:sp>
      <p:sp>
        <p:nvSpPr>
          <p:cNvPr id="32972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973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261C55-C280-2F4F-8A41-D85787B6E300}" type="slidenum">
              <a:rPr lang="en-US"/>
              <a:pPr/>
              <a:t>118</a:t>
            </a:fld>
            <a:endParaRPr lang="en-US"/>
          </a:p>
        </p:txBody>
      </p:sp>
      <p:sp>
        <p:nvSpPr>
          <p:cNvPr id="33075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075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E99D121-5A2F-AD4D-9EE4-819351CCE6BD}" type="slidenum">
              <a:rPr lang="en-US"/>
              <a:pPr/>
              <a:t>119</a:t>
            </a:fld>
            <a:endParaRPr lang="en-US"/>
          </a:p>
        </p:txBody>
      </p:sp>
      <p:sp>
        <p:nvSpPr>
          <p:cNvPr id="33177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177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D30AE6D-545E-3D42-9EC0-574C704452DB}" type="slidenum">
              <a:rPr lang="en-US"/>
              <a:pPr/>
              <a:t>121</a:t>
            </a:fld>
            <a:endParaRPr lang="en-US"/>
          </a:p>
        </p:txBody>
      </p:sp>
      <p:sp>
        <p:nvSpPr>
          <p:cNvPr id="3328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28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B408B43-A8A4-434E-9ED3-51B4B9A61F7C}" type="slidenum">
              <a:rPr lang="en-US"/>
              <a:pPr/>
              <a:t>12</a:t>
            </a:fld>
            <a:endParaRPr lang="en-US"/>
          </a:p>
        </p:txBody>
      </p:sp>
      <p:sp>
        <p:nvSpPr>
          <p:cNvPr id="2232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32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F6DE9E8-F7B1-E54F-ABDD-AA2FBE5D3EF3}" type="slidenum">
              <a:rPr lang="en-US"/>
              <a:pPr/>
              <a:t>122</a:t>
            </a:fld>
            <a:endParaRPr lang="en-US"/>
          </a:p>
        </p:txBody>
      </p:sp>
      <p:sp>
        <p:nvSpPr>
          <p:cNvPr id="3338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38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3287B2A-504C-3646-8191-C2C4BA5556A3}" type="slidenum">
              <a:rPr lang="en-US"/>
              <a:pPr/>
              <a:t>123</a:t>
            </a:fld>
            <a:endParaRPr lang="en-US"/>
          </a:p>
        </p:txBody>
      </p:sp>
      <p:sp>
        <p:nvSpPr>
          <p:cNvPr id="3348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48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525EA32-ED2D-594A-B379-C67B5C177977}" type="slidenum">
              <a:rPr lang="en-US"/>
              <a:pPr/>
              <a:t>124</a:t>
            </a:fld>
            <a:endParaRPr lang="en-US"/>
          </a:p>
        </p:txBody>
      </p:sp>
      <p:sp>
        <p:nvSpPr>
          <p:cNvPr id="3358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58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D32B0DA-407E-4544-8A62-992B5FDB99B4}" type="slidenum">
              <a:rPr lang="en-US"/>
              <a:pPr/>
              <a:t>125</a:t>
            </a:fld>
            <a:endParaRPr lang="en-US"/>
          </a:p>
        </p:txBody>
      </p:sp>
      <p:sp>
        <p:nvSpPr>
          <p:cNvPr id="3368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68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239DD37-9914-A94B-92F8-425378A9D08B}" type="slidenum">
              <a:rPr lang="en-US"/>
              <a:pPr/>
              <a:t>126</a:t>
            </a:fld>
            <a:endParaRPr lang="en-US"/>
          </a:p>
        </p:txBody>
      </p:sp>
      <p:sp>
        <p:nvSpPr>
          <p:cNvPr id="33792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2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6745527-B884-884E-AE01-24567C37F9AF}" type="slidenum">
              <a:rPr lang="en-US"/>
              <a:pPr/>
              <a:t>127</a:t>
            </a:fld>
            <a:endParaRPr lang="en-US"/>
          </a:p>
        </p:txBody>
      </p:sp>
      <p:sp>
        <p:nvSpPr>
          <p:cNvPr id="338945"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8946"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FE2D319-B06E-2C4D-8EB4-24553AE2427E}" type="slidenum">
              <a:rPr lang="en-US"/>
              <a:pPr/>
              <a:t>128</a:t>
            </a:fld>
            <a:endParaRPr lang="en-US"/>
          </a:p>
        </p:txBody>
      </p:sp>
      <p:sp>
        <p:nvSpPr>
          <p:cNvPr id="3399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99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15F09A2-BEF2-5A42-8538-14C7F271255A}" type="slidenum">
              <a:rPr lang="en-US"/>
              <a:pPr/>
              <a:t>129</a:t>
            </a:fld>
            <a:endParaRPr lang="en-US"/>
          </a:p>
        </p:txBody>
      </p:sp>
      <p:sp>
        <p:nvSpPr>
          <p:cNvPr id="3409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09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6CEE27-9843-E449-B34F-D90DDF440D2A}" type="slidenum">
              <a:rPr lang="en-US"/>
              <a:pPr/>
              <a:t>130</a:t>
            </a:fld>
            <a:endParaRPr lang="en-US"/>
          </a:p>
        </p:txBody>
      </p:sp>
      <p:sp>
        <p:nvSpPr>
          <p:cNvPr id="3420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20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60D9707-6C9D-8547-B6E4-31A2AB6C91A6}" type="slidenum">
              <a:rPr lang="en-US"/>
              <a:pPr/>
              <a:t>131</a:t>
            </a:fld>
            <a:endParaRPr lang="en-US"/>
          </a:p>
        </p:txBody>
      </p:sp>
      <p:sp>
        <p:nvSpPr>
          <p:cNvPr id="3430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30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B62E6F-6515-5045-8DDA-4020232724C8}" type="slidenum">
              <a:rPr lang="en-US"/>
              <a:pPr/>
              <a:t>13</a:t>
            </a:fld>
            <a:endParaRPr lang="en-US"/>
          </a:p>
        </p:txBody>
      </p:sp>
      <p:sp>
        <p:nvSpPr>
          <p:cNvPr id="2242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42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2582FF6-9DF1-634B-A474-EA1353556BC1}" type="slidenum">
              <a:rPr lang="en-US"/>
              <a:pPr/>
              <a:t>132</a:t>
            </a:fld>
            <a:endParaRPr lang="en-US"/>
          </a:p>
        </p:txBody>
      </p:sp>
      <p:sp>
        <p:nvSpPr>
          <p:cNvPr id="3440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40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42B87D9-B5FC-8447-93C7-00619FE4895A}" type="slidenum">
              <a:rPr lang="en-US"/>
              <a:pPr/>
              <a:t>133</a:t>
            </a:fld>
            <a:endParaRPr lang="en-US"/>
          </a:p>
        </p:txBody>
      </p:sp>
      <p:sp>
        <p:nvSpPr>
          <p:cNvPr id="3450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50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652A339-8619-4F45-A377-88983FA52B78}" type="slidenum">
              <a:rPr lang="en-US"/>
              <a:pPr/>
              <a:t>134</a:t>
            </a:fld>
            <a:endParaRPr lang="en-US"/>
          </a:p>
        </p:txBody>
      </p:sp>
      <p:sp>
        <p:nvSpPr>
          <p:cNvPr id="3461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61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B31AF58-1099-1041-AF84-5E0240884B83}" type="slidenum">
              <a:rPr lang="en-US"/>
              <a:pPr/>
              <a:t>135</a:t>
            </a:fld>
            <a:endParaRPr lang="en-US"/>
          </a:p>
        </p:txBody>
      </p:sp>
      <p:sp>
        <p:nvSpPr>
          <p:cNvPr id="34713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713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62E4A3E-CEE9-2A4C-9515-AFBED0A69304}" type="slidenum">
              <a:rPr lang="en-US"/>
              <a:pPr/>
              <a:t>136</a:t>
            </a:fld>
            <a:endParaRPr lang="en-US"/>
          </a:p>
        </p:txBody>
      </p:sp>
      <p:sp>
        <p:nvSpPr>
          <p:cNvPr id="34816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6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38AA90A-9F26-A349-9A18-D7217C4BCEC3}" type="slidenum">
              <a:rPr lang="en-US"/>
              <a:pPr/>
              <a:t>137</a:t>
            </a:fld>
            <a:endParaRPr lang="en-US"/>
          </a:p>
        </p:txBody>
      </p:sp>
      <p:sp>
        <p:nvSpPr>
          <p:cNvPr id="3491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91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35C7A57-548E-AE40-84AA-D8636C979039}" type="slidenum">
              <a:rPr lang="en-US"/>
              <a:pPr/>
              <a:t>138</a:t>
            </a:fld>
            <a:endParaRPr lang="en-US"/>
          </a:p>
        </p:txBody>
      </p:sp>
      <p:sp>
        <p:nvSpPr>
          <p:cNvPr id="3502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02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BCA2C71-B835-2D4A-BEE3-E3BCDA5F8141}" type="slidenum">
              <a:rPr lang="en-US"/>
              <a:pPr/>
              <a:t>139</a:t>
            </a:fld>
            <a:endParaRPr lang="en-US"/>
          </a:p>
        </p:txBody>
      </p:sp>
      <p:sp>
        <p:nvSpPr>
          <p:cNvPr id="3512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12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75020C3-FBDB-154C-8906-68E0C09988EA}" type="slidenum">
              <a:rPr lang="en-US"/>
              <a:pPr/>
              <a:t>140</a:t>
            </a:fld>
            <a:endParaRPr lang="en-US"/>
          </a:p>
        </p:txBody>
      </p:sp>
      <p:sp>
        <p:nvSpPr>
          <p:cNvPr id="3522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22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28CF874-492D-FE40-A277-C430DAF4DEF0}" type="slidenum">
              <a:rPr lang="en-US"/>
              <a:pPr/>
              <a:t>141</a:t>
            </a:fld>
            <a:endParaRPr lang="en-US"/>
          </a:p>
        </p:txBody>
      </p:sp>
      <p:sp>
        <p:nvSpPr>
          <p:cNvPr id="3532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32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2C93920-2A67-3442-B50F-63AFF0636395}" type="slidenum">
              <a:rPr lang="en-US"/>
              <a:pPr/>
              <a:t>14</a:t>
            </a:fld>
            <a:endParaRPr lang="en-US"/>
          </a:p>
        </p:txBody>
      </p:sp>
      <p:sp>
        <p:nvSpPr>
          <p:cNvPr id="2252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2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7F3C911-4A71-DD41-801F-2150709A029D}" type="slidenum">
              <a:rPr lang="en-US"/>
              <a:pPr/>
              <a:t>142</a:t>
            </a:fld>
            <a:endParaRPr lang="en-US"/>
          </a:p>
        </p:txBody>
      </p:sp>
      <p:sp>
        <p:nvSpPr>
          <p:cNvPr id="3543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43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7E85900-B6D4-BE42-B7E2-9432FC784B4C}" type="slidenum">
              <a:rPr lang="en-US"/>
              <a:pPr/>
              <a:t>143</a:t>
            </a:fld>
            <a:endParaRPr lang="en-US"/>
          </a:p>
        </p:txBody>
      </p:sp>
      <p:sp>
        <p:nvSpPr>
          <p:cNvPr id="35532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533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22B3A66-8374-274B-A590-FA7874EC1653}" type="slidenum">
              <a:rPr lang="en-US"/>
              <a:pPr/>
              <a:t>144</a:t>
            </a:fld>
            <a:endParaRPr lang="en-US"/>
          </a:p>
        </p:txBody>
      </p:sp>
      <p:sp>
        <p:nvSpPr>
          <p:cNvPr id="35635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635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920D901-33BB-3142-9E8C-9C6C1C629ADA}" type="slidenum">
              <a:rPr lang="en-US"/>
              <a:pPr/>
              <a:t>145</a:t>
            </a:fld>
            <a:endParaRPr lang="en-US"/>
          </a:p>
        </p:txBody>
      </p:sp>
      <p:sp>
        <p:nvSpPr>
          <p:cNvPr id="35737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737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9EAFF35-195C-3049-89EA-68406941D781}" type="slidenum">
              <a:rPr lang="en-US"/>
              <a:pPr/>
              <a:t>146</a:t>
            </a:fld>
            <a:endParaRPr lang="en-US"/>
          </a:p>
        </p:txBody>
      </p:sp>
      <p:sp>
        <p:nvSpPr>
          <p:cNvPr id="3584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C17E48-DBD7-7141-B840-51BE2F477E45}" type="slidenum">
              <a:rPr lang="en-US"/>
              <a:pPr/>
              <a:t>147</a:t>
            </a:fld>
            <a:endParaRPr lang="en-US"/>
          </a:p>
        </p:txBody>
      </p:sp>
      <p:sp>
        <p:nvSpPr>
          <p:cNvPr id="3594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94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DD7B44-4A8A-9F4C-85CF-B28191D1C62D}" type="slidenum">
              <a:rPr lang="en-US"/>
              <a:pPr/>
              <a:t>148</a:t>
            </a:fld>
            <a:endParaRPr lang="en-US"/>
          </a:p>
        </p:txBody>
      </p:sp>
      <p:sp>
        <p:nvSpPr>
          <p:cNvPr id="3604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04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22EAAE3-4E49-FA44-A928-68EB5FC8EF29}" type="slidenum">
              <a:rPr lang="en-US"/>
              <a:pPr/>
              <a:t>149</a:t>
            </a:fld>
            <a:endParaRPr lang="en-US"/>
          </a:p>
        </p:txBody>
      </p:sp>
      <p:sp>
        <p:nvSpPr>
          <p:cNvPr id="3614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14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984C963-94F4-D04C-ABAA-C0228DF6BC03}" type="slidenum">
              <a:rPr lang="en-US"/>
              <a:pPr/>
              <a:t>150</a:t>
            </a:fld>
            <a:endParaRPr lang="en-US"/>
          </a:p>
        </p:txBody>
      </p:sp>
      <p:sp>
        <p:nvSpPr>
          <p:cNvPr id="3624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24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BFAE610-879A-AA47-AE87-6EE5F8E7DE44}" type="slidenum">
              <a:rPr lang="en-US"/>
              <a:pPr/>
              <a:t>152</a:t>
            </a:fld>
            <a:endParaRPr lang="en-US"/>
          </a:p>
        </p:txBody>
      </p:sp>
      <p:sp>
        <p:nvSpPr>
          <p:cNvPr id="36352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352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20EEBC5-F979-AA40-99D1-32722D8100B4}" type="slidenum">
              <a:rPr lang="en-US"/>
              <a:pPr/>
              <a:t>15</a:t>
            </a:fld>
            <a:endParaRPr lang="en-US"/>
          </a:p>
        </p:txBody>
      </p:sp>
      <p:sp>
        <p:nvSpPr>
          <p:cNvPr id="2263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63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CB32E2C-A19C-5F4D-A24F-266758C35504}" type="slidenum">
              <a:rPr lang="en-US"/>
              <a:pPr/>
              <a:t>153</a:t>
            </a:fld>
            <a:endParaRPr lang="en-US"/>
          </a:p>
        </p:txBody>
      </p:sp>
      <p:sp>
        <p:nvSpPr>
          <p:cNvPr id="364545"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4546"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B12919E-ABF0-0B47-9109-681EF45CD513}" type="slidenum">
              <a:rPr lang="en-US"/>
              <a:pPr/>
              <a:t>154</a:t>
            </a:fld>
            <a:endParaRPr lang="en-US"/>
          </a:p>
        </p:txBody>
      </p:sp>
      <p:sp>
        <p:nvSpPr>
          <p:cNvPr id="3655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55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A17A8D-772C-4948-8EF8-82AB37FFE12B}" type="slidenum">
              <a:rPr lang="en-US"/>
              <a:pPr/>
              <a:t>155</a:t>
            </a:fld>
            <a:endParaRPr lang="en-US"/>
          </a:p>
        </p:txBody>
      </p:sp>
      <p:sp>
        <p:nvSpPr>
          <p:cNvPr id="3665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65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6FD0567-FF0A-624C-AE2D-0C4DD337BBB0}" type="slidenum">
              <a:rPr lang="en-US"/>
              <a:pPr/>
              <a:t>156</a:t>
            </a:fld>
            <a:endParaRPr lang="en-US"/>
          </a:p>
        </p:txBody>
      </p:sp>
      <p:sp>
        <p:nvSpPr>
          <p:cNvPr id="3676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76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C9874CB-7DA5-0547-8FB4-D767DE201CCC}" type="slidenum">
              <a:rPr lang="en-US"/>
              <a:pPr/>
              <a:t>157</a:t>
            </a:fld>
            <a:endParaRPr lang="en-US"/>
          </a:p>
        </p:txBody>
      </p:sp>
      <p:sp>
        <p:nvSpPr>
          <p:cNvPr id="3686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E5B6755-8D3A-EF4A-A343-BF0B779D9013}" type="slidenum">
              <a:rPr lang="en-US"/>
              <a:pPr/>
              <a:t>158</a:t>
            </a:fld>
            <a:endParaRPr lang="en-US"/>
          </a:p>
        </p:txBody>
      </p:sp>
      <p:sp>
        <p:nvSpPr>
          <p:cNvPr id="3696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96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2C515AE-6D1E-5144-9BAC-868CACF41734}" type="slidenum">
              <a:rPr lang="en-US"/>
              <a:pPr/>
              <a:t>159</a:t>
            </a:fld>
            <a:endParaRPr lang="en-US"/>
          </a:p>
        </p:txBody>
      </p:sp>
      <p:sp>
        <p:nvSpPr>
          <p:cNvPr id="3706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06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00783F8-AE95-9949-92C3-E290606A5897}" type="slidenum">
              <a:rPr lang="en-US"/>
              <a:pPr/>
              <a:t>160</a:t>
            </a:fld>
            <a:endParaRPr lang="en-US"/>
          </a:p>
        </p:txBody>
      </p:sp>
      <p:sp>
        <p:nvSpPr>
          <p:cNvPr id="3717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17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FD5B2F7-1502-7F41-B1E4-31A537AF72A6}" type="slidenum">
              <a:rPr lang="en-US"/>
              <a:pPr/>
              <a:t>161</a:t>
            </a:fld>
            <a:endParaRPr lang="en-US"/>
          </a:p>
        </p:txBody>
      </p:sp>
      <p:sp>
        <p:nvSpPr>
          <p:cNvPr id="37273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273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DC55493-71D7-B34E-84E5-8851A3BD97E1}" type="slidenum">
              <a:rPr lang="en-US"/>
              <a:pPr/>
              <a:t>162</a:t>
            </a:fld>
            <a:endParaRPr lang="en-US"/>
          </a:p>
        </p:txBody>
      </p:sp>
      <p:sp>
        <p:nvSpPr>
          <p:cNvPr id="37376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376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B10CD3B-E227-C048-B7E3-EF1FBFD5826F}" type="slidenum">
              <a:rPr lang="en-US"/>
              <a:pPr/>
              <a:t>16</a:t>
            </a:fld>
            <a:endParaRPr lang="en-US"/>
          </a:p>
        </p:txBody>
      </p:sp>
      <p:sp>
        <p:nvSpPr>
          <p:cNvPr id="227329"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7330"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8755121-22B3-CF4C-8AFD-3C945D6FB5FF}" type="slidenum">
              <a:rPr lang="en-US"/>
              <a:pPr/>
              <a:t>163</a:t>
            </a:fld>
            <a:endParaRPr lang="en-US"/>
          </a:p>
        </p:txBody>
      </p:sp>
      <p:sp>
        <p:nvSpPr>
          <p:cNvPr id="3747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47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442FC46-140A-D84D-86D2-482218CFC781}" type="slidenum">
              <a:rPr lang="en-US"/>
              <a:pPr/>
              <a:t>164</a:t>
            </a:fld>
            <a:endParaRPr lang="en-US"/>
          </a:p>
        </p:txBody>
      </p:sp>
      <p:sp>
        <p:nvSpPr>
          <p:cNvPr id="3758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58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127E480-D459-1E4E-98EE-931FF0201612}" type="slidenum">
              <a:rPr lang="en-US"/>
              <a:pPr/>
              <a:t>165</a:t>
            </a:fld>
            <a:endParaRPr lang="en-US"/>
          </a:p>
        </p:txBody>
      </p:sp>
      <p:sp>
        <p:nvSpPr>
          <p:cNvPr id="3768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68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36E7300-8219-144D-B011-0D60C0A6954D}" type="slidenum">
              <a:rPr lang="en-US"/>
              <a:pPr/>
              <a:t>166</a:t>
            </a:fld>
            <a:endParaRPr lang="en-US"/>
          </a:p>
        </p:txBody>
      </p:sp>
      <p:sp>
        <p:nvSpPr>
          <p:cNvPr id="3778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78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8B2E53C-4762-5C4A-9DA2-ABABF064F97F}" type="slidenum">
              <a:rPr lang="en-US"/>
              <a:pPr/>
              <a:t>167</a:t>
            </a:fld>
            <a:endParaRPr lang="en-US"/>
          </a:p>
        </p:txBody>
      </p:sp>
      <p:sp>
        <p:nvSpPr>
          <p:cNvPr id="3788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8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6C3CD80-2459-D64A-817F-6F44587495B8}" type="slidenum">
              <a:rPr lang="en-US"/>
              <a:pPr/>
              <a:t>168</a:t>
            </a:fld>
            <a:endParaRPr lang="en-US"/>
          </a:p>
        </p:txBody>
      </p:sp>
      <p:sp>
        <p:nvSpPr>
          <p:cNvPr id="3799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99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06BC2AE-8B73-814F-863A-1A3994852F1C}" type="slidenum">
              <a:rPr lang="en-US"/>
              <a:pPr/>
              <a:t>169</a:t>
            </a:fld>
            <a:endParaRPr lang="en-US"/>
          </a:p>
        </p:txBody>
      </p:sp>
      <p:sp>
        <p:nvSpPr>
          <p:cNvPr id="380929"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0930"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60C359C-5CFF-F541-9805-84B433EE8FDC}" type="slidenum">
              <a:rPr lang="en-US"/>
              <a:pPr/>
              <a:t>170</a:t>
            </a:fld>
            <a:endParaRPr lang="en-US"/>
          </a:p>
        </p:txBody>
      </p:sp>
      <p:sp>
        <p:nvSpPr>
          <p:cNvPr id="38195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195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42FD08-75D0-6A45-AD60-F76E8A4B4AF7}" type="slidenum">
              <a:rPr lang="en-US"/>
              <a:pPr/>
              <a:t>171</a:t>
            </a:fld>
            <a:endParaRPr lang="en-US"/>
          </a:p>
        </p:txBody>
      </p:sp>
      <p:sp>
        <p:nvSpPr>
          <p:cNvPr id="38297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297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3F67442-42DB-1442-950D-E7806270CA8E}" type="slidenum">
              <a:rPr lang="en-US"/>
              <a:pPr/>
              <a:t>172</a:t>
            </a:fld>
            <a:endParaRPr lang="en-US"/>
          </a:p>
        </p:txBody>
      </p:sp>
      <p:sp>
        <p:nvSpPr>
          <p:cNvPr id="3840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40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86B99AF-E2AC-BD4B-B1B9-37EE5F4E6D13}" type="slidenum">
              <a:rPr lang="en-US"/>
              <a:pPr/>
              <a:t>17</a:t>
            </a:fld>
            <a:endParaRPr lang="en-US"/>
          </a:p>
        </p:txBody>
      </p:sp>
      <p:sp>
        <p:nvSpPr>
          <p:cNvPr id="22835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835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F57BE92-3282-E242-B464-65B0FDD5771D}" type="slidenum">
              <a:rPr lang="en-US"/>
              <a:pPr/>
              <a:t>173</a:t>
            </a:fld>
            <a:endParaRPr lang="en-US"/>
          </a:p>
        </p:txBody>
      </p:sp>
      <p:sp>
        <p:nvSpPr>
          <p:cNvPr id="3850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50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1B8FAB-A33D-A34A-9772-EF099B9C3A85}" type="slidenum">
              <a:rPr lang="en-US"/>
              <a:pPr/>
              <a:t>174</a:t>
            </a:fld>
            <a:endParaRPr lang="en-US"/>
          </a:p>
        </p:txBody>
      </p:sp>
      <p:sp>
        <p:nvSpPr>
          <p:cNvPr id="3860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60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0DED9FD-90AB-7A4D-9BB7-C04B5D153134}" type="slidenum">
              <a:rPr lang="en-US"/>
              <a:pPr/>
              <a:t>175</a:t>
            </a:fld>
            <a:endParaRPr lang="en-US"/>
          </a:p>
        </p:txBody>
      </p:sp>
      <p:sp>
        <p:nvSpPr>
          <p:cNvPr id="3870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70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D7802D-7E2B-E444-8736-4233C329E033}" type="slidenum">
              <a:rPr lang="en-US"/>
              <a:pPr/>
              <a:t>176</a:t>
            </a:fld>
            <a:endParaRPr lang="en-US"/>
          </a:p>
        </p:txBody>
      </p:sp>
      <p:sp>
        <p:nvSpPr>
          <p:cNvPr id="3880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80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A8437D2-C07A-6E44-8987-1DE5DE00D52F}" type="slidenum">
              <a:rPr lang="en-US"/>
              <a:pPr/>
              <a:t>177</a:t>
            </a:fld>
            <a:endParaRPr lang="en-US"/>
          </a:p>
        </p:txBody>
      </p:sp>
      <p:sp>
        <p:nvSpPr>
          <p:cNvPr id="39936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6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4261494-41AA-5C46-BD42-F36C1085CEE5}" type="slidenum">
              <a:rPr lang="en-US"/>
              <a:pPr/>
              <a:t>178</a:t>
            </a:fld>
            <a:endParaRPr lang="en-US"/>
          </a:p>
        </p:txBody>
      </p:sp>
      <p:sp>
        <p:nvSpPr>
          <p:cNvPr id="4003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03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9933B76-C073-8C44-913E-3F9F62A50236}" type="slidenum">
              <a:rPr lang="en-US"/>
              <a:pPr/>
              <a:t>179</a:t>
            </a:fld>
            <a:endParaRPr lang="en-US"/>
          </a:p>
        </p:txBody>
      </p:sp>
      <p:sp>
        <p:nvSpPr>
          <p:cNvPr id="4014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14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72E0BD-2FA4-5444-83D9-259DB2334AD1}" type="slidenum">
              <a:rPr lang="en-US"/>
              <a:pPr/>
              <a:t>180</a:t>
            </a:fld>
            <a:endParaRPr lang="en-US"/>
          </a:p>
        </p:txBody>
      </p:sp>
      <p:sp>
        <p:nvSpPr>
          <p:cNvPr id="4024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24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F3FAA79-11AD-6948-BD06-903D8A4B0F54}" type="slidenum">
              <a:rPr lang="en-US"/>
              <a:pPr/>
              <a:t>183</a:t>
            </a:fld>
            <a:endParaRPr lang="en-US"/>
          </a:p>
        </p:txBody>
      </p:sp>
      <p:sp>
        <p:nvSpPr>
          <p:cNvPr id="4034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34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4550863-6286-CC48-B6E8-9BAB5D6DC651}" type="slidenum">
              <a:rPr lang="en-US"/>
              <a:pPr/>
              <a:t>185</a:t>
            </a:fld>
            <a:endParaRPr lang="en-US"/>
          </a:p>
        </p:txBody>
      </p:sp>
      <p:sp>
        <p:nvSpPr>
          <p:cNvPr id="4044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44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D290DD0-9EB6-7B46-ADEB-3F3E434A8F4B}" type="slidenum">
              <a:rPr lang="en-US"/>
              <a:pPr/>
              <a:t>18</a:t>
            </a:fld>
            <a:endParaRPr lang="en-US"/>
          </a:p>
        </p:txBody>
      </p:sp>
      <p:sp>
        <p:nvSpPr>
          <p:cNvPr id="22937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937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9EC24CA-9848-2042-922C-3499F71755A3}" type="slidenum">
              <a:rPr lang="en-US"/>
              <a:pPr/>
              <a:t>186</a:t>
            </a:fld>
            <a:endParaRPr lang="en-US"/>
          </a:p>
        </p:txBody>
      </p:sp>
      <p:sp>
        <p:nvSpPr>
          <p:cNvPr id="4055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55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01154A8-E6D9-5B4D-B9D8-DF5223D749AC}" type="slidenum">
              <a:rPr lang="en-US"/>
              <a:pPr/>
              <a:t>187</a:t>
            </a:fld>
            <a:endParaRPr lang="en-US"/>
          </a:p>
        </p:txBody>
      </p:sp>
      <p:sp>
        <p:nvSpPr>
          <p:cNvPr id="406529"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6530"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F3581E8-705A-5C4A-8A92-C548B067E9F2}" type="slidenum">
              <a:rPr lang="en-US"/>
              <a:pPr/>
              <a:t>188</a:t>
            </a:fld>
            <a:endParaRPr lang="en-US"/>
          </a:p>
        </p:txBody>
      </p:sp>
      <p:sp>
        <p:nvSpPr>
          <p:cNvPr id="40755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755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61B4AA6-4EEF-A441-B280-B5AAE844AA81}" type="slidenum">
              <a:rPr lang="en-US"/>
              <a:pPr/>
              <a:t>189</a:t>
            </a:fld>
            <a:endParaRPr lang="en-US"/>
          </a:p>
        </p:txBody>
      </p:sp>
      <p:sp>
        <p:nvSpPr>
          <p:cNvPr id="40857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857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3D142D8-5349-3340-8311-AE4522999126}" type="slidenum">
              <a:rPr lang="en-US"/>
              <a:pPr/>
              <a:t>190</a:t>
            </a:fld>
            <a:endParaRPr lang="en-US"/>
          </a:p>
        </p:txBody>
      </p:sp>
      <p:sp>
        <p:nvSpPr>
          <p:cNvPr id="4096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4D85A2F-8878-7E4F-B127-6822E4E66CF0}" type="slidenum">
              <a:rPr lang="en-US"/>
              <a:pPr/>
              <a:t>191</a:t>
            </a:fld>
            <a:endParaRPr lang="en-US"/>
          </a:p>
        </p:txBody>
      </p:sp>
      <p:sp>
        <p:nvSpPr>
          <p:cNvPr id="4106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06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02AFB71-445F-2144-B6D9-826262C92627}" type="slidenum">
              <a:rPr lang="en-US"/>
              <a:pPr/>
              <a:t>192</a:t>
            </a:fld>
            <a:endParaRPr lang="en-US"/>
          </a:p>
        </p:txBody>
      </p:sp>
      <p:sp>
        <p:nvSpPr>
          <p:cNvPr id="4116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16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42768C4-3352-6940-B8F7-5800562E859B}" type="slidenum">
              <a:rPr lang="en-US"/>
              <a:pPr/>
              <a:t>193</a:t>
            </a:fld>
            <a:endParaRPr lang="en-US"/>
          </a:p>
        </p:txBody>
      </p:sp>
      <p:sp>
        <p:nvSpPr>
          <p:cNvPr id="4126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26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E7C98A4-CEAE-E045-BC67-6FE76C6FBB7E}" type="slidenum">
              <a:rPr lang="en-US"/>
              <a:pPr/>
              <a:t>194</a:t>
            </a:fld>
            <a:endParaRPr lang="en-US"/>
          </a:p>
        </p:txBody>
      </p:sp>
      <p:sp>
        <p:nvSpPr>
          <p:cNvPr id="41369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369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7E4AE12-F509-E84F-919F-1B6E38417BEE}" type="slidenum">
              <a:rPr lang="en-US"/>
              <a:pPr/>
              <a:t>195</a:t>
            </a:fld>
            <a:endParaRPr lang="en-US"/>
          </a:p>
        </p:txBody>
      </p:sp>
      <p:sp>
        <p:nvSpPr>
          <p:cNvPr id="41472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472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AE26B3-9BA6-A04B-9A7C-66EC05AB2D4E}" type="slidenum">
              <a:rPr lang="en-US"/>
              <a:pPr/>
              <a:t>19</a:t>
            </a:fld>
            <a:endParaRPr lang="en-US"/>
          </a:p>
        </p:txBody>
      </p:sp>
      <p:sp>
        <p:nvSpPr>
          <p:cNvPr id="2304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04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F3B96B3-C72C-1F42-BF96-E4435053E3C5}" type="slidenum">
              <a:rPr lang="en-US"/>
              <a:pPr/>
              <a:t>196</a:t>
            </a:fld>
            <a:endParaRPr lang="en-US"/>
          </a:p>
        </p:txBody>
      </p:sp>
      <p:sp>
        <p:nvSpPr>
          <p:cNvPr id="41574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574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EB469FA-EF16-C641-99DB-467642F763FC}" type="slidenum">
              <a:rPr lang="en-US"/>
              <a:pPr/>
              <a:t>197</a:t>
            </a:fld>
            <a:endParaRPr lang="en-US"/>
          </a:p>
        </p:txBody>
      </p:sp>
      <p:sp>
        <p:nvSpPr>
          <p:cNvPr id="4167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67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CB382DB-2EDF-C24E-9D82-65957B57A156}" type="slidenum">
              <a:rPr lang="en-US"/>
              <a:pPr/>
              <a:t>198</a:t>
            </a:fld>
            <a:endParaRPr lang="en-US"/>
          </a:p>
        </p:txBody>
      </p:sp>
      <p:sp>
        <p:nvSpPr>
          <p:cNvPr id="4177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77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6B41945-E3C2-314E-8B65-85CC28AFBEAC}" type="slidenum">
              <a:rPr lang="en-US"/>
              <a:pPr/>
              <a:t>199</a:t>
            </a:fld>
            <a:endParaRPr lang="en-US"/>
          </a:p>
        </p:txBody>
      </p:sp>
      <p:sp>
        <p:nvSpPr>
          <p:cNvPr id="4188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88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D753EAE-1EE5-DD4B-8175-8453D5F6EB33}" type="slidenum">
              <a:rPr lang="en-US"/>
              <a:pPr/>
              <a:t>2</a:t>
            </a:fld>
            <a:endParaRPr lang="en-US"/>
          </a:p>
        </p:txBody>
      </p:sp>
      <p:sp>
        <p:nvSpPr>
          <p:cNvPr id="21299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299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3BB6CEB-E889-BD4E-8C37-CD5490385D3B}" type="slidenum">
              <a:rPr lang="en-US"/>
              <a:pPr/>
              <a:t>20</a:t>
            </a:fld>
            <a:endParaRPr lang="en-US"/>
          </a:p>
        </p:txBody>
      </p:sp>
      <p:sp>
        <p:nvSpPr>
          <p:cNvPr id="2314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14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D223F23-A4EC-324D-A9C3-5EF2070231D5}" type="slidenum">
              <a:rPr lang="en-US"/>
              <a:pPr/>
              <a:t>21</a:t>
            </a:fld>
            <a:endParaRPr lang="en-US"/>
          </a:p>
        </p:txBody>
      </p:sp>
      <p:sp>
        <p:nvSpPr>
          <p:cNvPr id="2324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24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F4771A-EE55-474B-9ABB-852322E453EF}" type="slidenum">
              <a:rPr lang="en-US"/>
              <a:pPr/>
              <a:t>22</a:t>
            </a:fld>
            <a:endParaRPr lang="en-US"/>
          </a:p>
        </p:txBody>
      </p:sp>
      <p:sp>
        <p:nvSpPr>
          <p:cNvPr id="2334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34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0B4BFD4-42D2-294F-BDB5-823DD4A07B10}" type="slidenum">
              <a:rPr lang="en-US"/>
              <a:pPr/>
              <a:t>23</a:t>
            </a:fld>
            <a:endParaRPr lang="en-US"/>
          </a:p>
        </p:txBody>
      </p:sp>
      <p:sp>
        <p:nvSpPr>
          <p:cNvPr id="2344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44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59C6701-4685-024D-9504-3386C62FEE4D}" type="slidenum">
              <a:rPr lang="en-US"/>
              <a:pPr/>
              <a:t>24</a:t>
            </a:fld>
            <a:endParaRPr lang="en-US"/>
          </a:p>
        </p:txBody>
      </p:sp>
      <p:sp>
        <p:nvSpPr>
          <p:cNvPr id="38912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2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D4EEB-1D8F-4241-A6B0-B1DE6BE7C969}" type="slidenum">
              <a:rPr lang="en-US"/>
              <a:pPr/>
              <a:t>25</a:t>
            </a:fld>
            <a:endParaRPr lang="en-US"/>
          </a:p>
        </p:txBody>
      </p:sp>
      <p:sp>
        <p:nvSpPr>
          <p:cNvPr id="39014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014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000D8C1-FE44-3443-950A-222CE54D372B}" type="slidenum">
              <a:rPr lang="en-US"/>
              <a:pPr/>
              <a:t>26</a:t>
            </a:fld>
            <a:endParaRPr lang="en-US"/>
          </a:p>
        </p:txBody>
      </p:sp>
      <p:sp>
        <p:nvSpPr>
          <p:cNvPr id="3911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11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2AFD1DE-8B26-8143-B720-ECB5E4F7EE4F}" type="slidenum">
              <a:rPr lang="en-US"/>
              <a:pPr/>
              <a:t>27</a:t>
            </a:fld>
            <a:endParaRPr lang="en-US"/>
          </a:p>
        </p:txBody>
      </p:sp>
      <p:sp>
        <p:nvSpPr>
          <p:cNvPr id="3921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21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34EF22F-EBB9-3142-8D80-FE64755646F3}" type="slidenum">
              <a:rPr lang="en-US"/>
              <a:pPr/>
              <a:t>28</a:t>
            </a:fld>
            <a:endParaRPr lang="en-US"/>
          </a:p>
        </p:txBody>
      </p:sp>
      <p:sp>
        <p:nvSpPr>
          <p:cNvPr id="3932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32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D1E6699-6DD9-704C-A161-F16BEDC30213}" type="slidenum">
              <a:rPr lang="en-US"/>
              <a:pPr/>
              <a:t>29</a:t>
            </a:fld>
            <a:endParaRPr lang="en-US"/>
          </a:p>
        </p:txBody>
      </p:sp>
      <p:sp>
        <p:nvSpPr>
          <p:cNvPr id="3942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42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CEA9469-0EF8-8045-8CD8-C680195B5B3C}" type="slidenum">
              <a:rPr lang="en-US"/>
              <a:pPr/>
              <a:t>3</a:t>
            </a:fld>
            <a:endParaRPr lang="en-US"/>
          </a:p>
        </p:txBody>
      </p:sp>
      <p:sp>
        <p:nvSpPr>
          <p:cNvPr id="21401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401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8803947-E77A-494E-9CDD-2BF7BC5C52F5}" type="slidenum">
              <a:rPr lang="en-US"/>
              <a:pPr/>
              <a:t>30</a:t>
            </a:fld>
            <a:endParaRPr lang="en-US"/>
          </a:p>
        </p:txBody>
      </p:sp>
      <p:sp>
        <p:nvSpPr>
          <p:cNvPr id="3952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52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F38256A-4B5E-244B-B847-A6A88083DBFC}" type="slidenum">
              <a:rPr lang="en-US"/>
              <a:pPr/>
              <a:t>31</a:t>
            </a:fld>
            <a:endParaRPr lang="en-US"/>
          </a:p>
        </p:txBody>
      </p:sp>
      <p:sp>
        <p:nvSpPr>
          <p:cNvPr id="3962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62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E1AFF65-8C3A-6B4E-AD4C-5442F55EDF52}" type="slidenum">
              <a:rPr lang="en-US"/>
              <a:pPr/>
              <a:t>32</a:t>
            </a:fld>
            <a:endParaRPr lang="en-US"/>
          </a:p>
        </p:txBody>
      </p:sp>
      <p:sp>
        <p:nvSpPr>
          <p:cNvPr id="3973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73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DD48DB7-B922-CC44-AB26-CD4606F411C5}" type="slidenum">
              <a:rPr lang="en-US"/>
              <a:pPr/>
              <a:t>33</a:t>
            </a:fld>
            <a:endParaRPr lang="en-US"/>
          </a:p>
        </p:txBody>
      </p:sp>
      <p:sp>
        <p:nvSpPr>
          <p:cNvPr id="39833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833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65C902E-E890-8241-A835-D78356587656}" type="slidenum">
              <a:rPr lang="en-US"/>
              <a:pPr/>
              <a:t>34</a:t>
            </a:fld>
            <a:endParaRPr lang="en-US"/>
          </a:p>
        </p:txBody>
      </p:sp>
      <p:sp>
        <p:nvSpPr>
          <p:cNvPr id="23552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2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E681A44-52FF-5B47-A0F7-C6774F6001F9}" type="slidenum">
              <a:rPr lang="en-US"/>
              <a:pPr/>
              <a:t>35</a:t>
            </a:fld>
            <a:endParaRPr lang="en-US"/>
          </a:p>
        </p:txBody>
      </p:sp>
      <p:sp>
        <p:nvSpPr>
          <p:cNvPr id="23654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654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08E24F2-77BB-7643-AE58-DF8558595475}" type="slidenum">
              <a:rPr lang="en-US"/>
              <a:pPr/>
              <a:t>36</a:t>
            </a:fld>
            <a:endParaRPr lang="en-US"/>
          </a:p>
        </p:txBody>
      </p:sp>
      <p:sp>
        <p:nvSpPr>
          <p:cNvPr id="2375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75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E7CD53-519B-2943-8B91-ED8C95FA2C0B}" type="slidenum">
              <a:rPr lang="en-US"/>
              <a:pPr/>
              <a:t>37</a:t>
            </a:fld>
            <a:endParaRPr lang="en-US"/>
          </a:p>
        </p:txBody>
      </p:sp>
      <p:sp>
        <p:nvSpPr>
          <p:cNvPr id="2385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85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D5106EF-D2A9-2544-ADB5-B58F1A388B71}" type="slidenum">
              <a:rPr lang="en-US"/>
              <a:pPr/>
              <a:t>38</a:t>
            </a:fld>
            <a:endParaRPr lang="en-US"/>
          </a:p>
        </p:txBody>
      </p:sp>
      <p:sp>
        <p:nvSpPr>
          <p:cNvPr id="2396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96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7B522F-8D79-2547-A04A-D06D1D8A6388}" type="slidenum">
              <a:rPr lang="en-US"/>
              <a:pPr/>
              <a:t>39</a:t>
            </a:fld>
            <a:endParaRPr lang="en-US"/>
          </a:p>
        </p:txBody>
      </p:sp>
      <p:sp>
        <p:nvSpPr>
          <p:cNvPr id="2406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06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4565E8B-8D8D-2D4E-828A-991896D5113E}" type="slidenum">
              <a:rPr lang="en-US"/>
              <a:pPr/>
              <a:t>4</a:t>
            </a:fld>
            <a:endParaRPr lang="en-US"/>
          </a:p>
        </p:txBody>
      </p:sp>
      <p:sp>
        <p:nvSpPr>
          <p:cNvPr id="21504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4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03A52DD-9F2E-8440-82B9-8C5E92DA781C}" type="slidenum">
              <a:rPr lang="en-US"/>
              <a:pPr/>
              <a:t>40</a:t>
            </a:fld>
            <a:endParaRPr lang="en-US"/>
          </a:p>
        </p:txBody>
      </p:sp>
      <p:sp>
        <p:nvSpPr>
          <p:cNvPr id="2416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16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E56E99B-A594-D147-A220-42483857C923}" type="slidenum">
              <a:rPr lang="en-US"/>
              <a:pPr/>
              <a:t>41</a:t>
            </a:fld>
            <a:endParaRPr lang="en-US"/>
          </a:p>
        </p:txBody>
      </p:sp>
      <p:sp>
        <p:nvSpPr>
          <p:cNvPr id="2426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26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EB53AB5-1013-A54F-9C95-C73664C51B79}" type="slidenum">
              <a:rPr lang="en-US"/>
              <a:pPr/>
              <a:t>42</a:t>
            </a:fld>
            <a:endParaRPr lang="en-US"/>
          </a:p>
        </p:txBody>
      </p:sp>
      <p:sp>
        <p:nvSpPr>
          <p:cNvPr id="2437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37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D358E1-BD79-C44B-AF31-975CAD5D5CCA}" type="slidenum">
              <a:rPr lang="en-US"/>
              <a:pPr/>
              <a:t>43</a:t>
            </a:fld>
            <a:endParaRPr lang="en-US"/>
          </a:p>
        </p:txBody>
      </p:sp>
      <p:sp>
        <p:nvSpPr>
          <p:cNvPr id="244737"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4738"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6C064F0-8AE1-4B45-B3AF-B5967EC5EB70}" type="slidenum">
              <a:rPr lang="en-US"/>
              <a:pPr/>
              <a:t>44</a:t>
            </a:fld>
            <a:endParaRPr lang="en-US"/>
          </a:p>
        </p:txBody>
      </p:sp>
      <p:sp>
        <p:nvSpPr>
          <p:cNvPr id="24576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6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FB00531-1900-8D4C-9268-0E1B29DE70D9}" type="slidenum">
              <a:rPr lang="en-US"/>
              <a:pPr/>
              <a:t>45</a:t>
            </a:fld>
            <a:endParaRPr lang="en-US"/>
          </a:p>
        </p:txBody>
      </p:sp>
      <p:sp>
        <p:nvSpPr>
          <p:cNvPr id="2467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67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CFCBB80-2555-8240-8F50-E43AA2A50D7B}" type="slidenum">
              <a:rPr lang="en-US"/>
              <a:pPr/>
              <a:t>46</a:t>
            </a:fld>
            <a:endParaRPr lang="en-US"/>
          </a:p>
        </p:txBody>
      </p:sp>
      <p:sp>
        <p:nvSpPr>
          <p:cNvPr id="2478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78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487071-8EE1-7A45-8572-4A374CA547AD}" type="slidenum">
              <a:rPr lang="en-US"/>
              <a:pPr/>
              <a:t>47</a:t>
            </a:fld>
            <a:endParaRPr lang="en-US"/>
          </a:p>
        </p:txBody>
      </p:sp>
      <p:sp>
        <p:nvSpPr>
          <p:cNvPr id="2488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88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8ACBDCA-7BE4-3C41-9EF8-DD9C5C7811FE}" type="slidenum">
              <a:rPr lang="en-US"/>
              <a:pPr/>
              <a:t>48</a:t>
            </a:fld>
            <a:endParaRPr lang="en-US"/>
          </a:p>
        </p:txBody>
      </p:sp>
      <p:sp>
        <p:nvSpPr>
          <p:cNvPr id="2498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98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BFD14CD-B78C-3C47-9705-E91C83A41D4E}" type="slidenum">
              <a:rPr lang="en-US"/>
              <a:pPr/>
              <a:t>49</a:t>
            </a:fld>
            <a:endParaRPr lang="en-US"/>
          </a:p>
        </p:txBody>
      </p:sp>
      <p:sp>
        <p:nvSpPr>
          <p:cNvPr id="2508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08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7862BA8-4186-5B42-99B1-99FD81954A77}" type="slidenum">
              <a:rPr lang="en-US"/>
              <a:pPr/>
              <a:t>5</a:t>
            </a:fld>
            <a:endParaRPr lang="en-US"/>
          </a:p>
        </p:txBody>
      </p:sp>
      <p:sp>
        <p:nvSpPr>
          <p:cNvPr id="2160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60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C1BEC9-E3B8-4A4D-A2EA-066058304A45}" type="slidenum">
              <a:rPr lang="en-US"/>
              <a:pPr/>
              <a:t>50</a:t>
            </a:fld>
            <a:endParaRPr lang="en-US"/>
          </a:p>
        </p:txBody>
      </p:sp>
      <p:sp>
        <p:nvSpPr>
          <p:cNvPr id="2519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19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66EB3B9-32F9-164D-A1CC-EE3BC8701515}" type="slidenum">
              <a:rPr lang="en-US"/>
              <a:pPr/>
              <a:t>51</a:t>
            </a:fld>
            <a:endParaRPr lang="en-US"/>
          </a:p>
        </p:txBody>
      </p:sp>
      <p:sp>
        <p:nvSpPr>
          <p:cNvPr id="25292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293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62D464D-0762-8A4E-B948-8398AE0B9E3A}" type="slidenum">
              <a:rPr lang="en-US"/>
              <a:pPr/>
              <a:t>52</a:t>
            </a:fld>
            <a:endParaRPr lang="en-US"/>
          </a:p>
        </p:txBody>
      </p:sp>
      <p:sp>
        <p:nvSpPr>
          <p:cNvPr id="25395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395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AE0F86-AC2D-9A4B-9781-19E94223109F}" type="slidenum">
              <a:rPr lang="en-US"/>
              <a:pPr/>
              <a:t>53</a:t>
            </a:fld>
            <a:endParaRPr lang="en-US"/>
          </a:p>
        </p:txBody>
      </p:sp>
      <p:sp>
        <p:nvSpPr>
          <p:cNvPr id="25497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497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F24F190-2D0A-144B-83C4-64545759A2E7}" type="slidenum">
              <a:rPr lang="en-US"/>
              <a:pPr/>
              <a:t>54</a:t>
            </a:fld>
            <a:endParaRPr lang="en-US"/>
          </a:p>
        </p:txBody>
      </p:sp>
      <p:sp>
        <p:nvSpPr>
          <p:cNvPr id="2560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66CB7E1-FC50-2048-B772-3E496C6EC6A8}" type="slidenum">
              <a:rPr lang="en-US"/>
              <a:pPr/>
              <a:t>55</a:t>
            </a:fld>
            <a:endParaRPr lang="en-US"/>
          </a:p>
        </p:txBody>
      </p:sp>
      <p:sp>
        <p:nvSpPr>
          <p:cNvPr id="25702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702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38FF56-D31E-A145-ADF6-9CD8822F6DD7}" type="slidenum">
              <a:rPr lang="en-US"/>
              <a:pPr/>
              <a:t>56</a:t>
            </a:fld>
            <a:endParaRPr lang="en-US"/>
          </a:p>
        </p:txBody>
      </p:sp>
      <p:sp>
        <p:nvSpPr>
          <p:cNvPr id="2580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80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88775E3-4B20-854A-9ACA-8E3B42DD0C1E}" type="slidenum">
              <a:rPr lang="en-US"/>
              <a:pPr/>
              <a:t>57</a:t>
            </a:fld>
            <a:endParaRPr lang="en-US"/>
          </a:p>
        </p:txBody>
      </p:sp>
      <p:sp>
        <p:nvSpPr>
          <p:cNvPr id="2590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90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713E8BD-2805-A346-9BC1-09C5D80820F5}" type="slidenum">
              <a:rPr lang="en-US"/>
              <a:pPr/>
              <a:t>58</a:t>
            </a:fld>
            <a:endParaRPr lang="en-US"/>
          </a:p>
        </p:txBody>
      </p:sp>
      <p:sp>
        <p:nvSpPr>
          <p:cNvPr id="2600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00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F9A108E-C4CF-7749-94EB-DBCD7C1B7C8A}" type="slidenum">
              <a:rPr lang="en-US"/>
              <a:pPr/>
              <a:t>59</a:t>
            </a:fld>
            <a:endParaRPr lang="en-US"/>
          </a:p>
        </p:txBody>
      </p:sp>
      <p:sp>
        <p:nvSpPr>
          <p:cNvPr id="26112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112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0B5FCE6-15D4-9444-A8FF-6DAD949F08C3}" type="slidenum">
              <a:rPr lang="en-US"/>
              <a:pPr/>
              <a:t>6</a:t>
            </a:fld>
            <a:endParaRPr lang="en-US"/>
          </a:p>
        </p:txBody>
      </p:sp>
      <p:sp>
        <p:nvSpPr>
          <p:cNvPr id="2170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70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3AE5396-9C90-564A-AA0A-0D066784D493}" type="slidenum">
              <a:rPr lang="en-US"/>
              <a:pPr/>
              <a:t>60</a:t>
            </a:fld>
            <a:endParaRPr lang="en-US"/>
          </a:p>
        </p:txBody>
      </p:sp>
      <p:sp>
        <p:nvSpPr>
          <p:cNvPr id="2672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72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2469EA7-941C-7C44-AE46-5292B0D61A86}" type="slidenum">
              <a:rPr lang="en-US"/>
              <a:pPr/>
              <a:t>61</a:t>
            </a:fld>
            <a:endParaRPr lang="en-US"/>
          </a:p>
        </p:txBody>
      </p:sp>
      <p:sp>
        <p:nvSpPr>
          <p:cNvPr id="268289"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8290"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751D77E-0BEA-464C-9B0D-189CF02F68BE}" type="slidenum">
              <a:rPr lang="en-US"/>
              <a:pPr/>
              <a:t>62</a:t>
            </a:fld>
            <a:endParaRPr lang="en-US"/>
          </a:p>
        </p:txBody>
      </p:sp>
      <p:sp>
        <p:nvSpPr>
          <p:cNvPr id="262145"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2146"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636340D-4079-034D-B16D-FD37D9C7D148}" type="slidenum">
              <a:rPr lang="en-US"/>
              <a:pPr/>
              <a:t>63</a:t>
            </a:fld>
            <a:endParaRPr lang="en-US"/>
          </a:p>
        </p:txBody>
      </p:sp>
      <p:sp>
        <p:nvSpPr>
          <p:cNvPr id="26316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317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0301356-9BA1-AC46-A7BA-155D0A21E907}" type="slidenum">
              <a:rPr lang="en-US"/>
              <a:pPr/>
              <a:t>64</a:t>
            </a:fld>
            <a:endParaRPr lang="en-US"/>
          </a:p>
        </p:txBody>
      </p:sp>
      <p:sp>
        <p:nvSpPr>
          <p:cNvPr id="2641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41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D9EA8A5-9341-2647-AFBB-8E8950800573}" type="slidenum">
              <a:rPr lang="en-US"/>
              <a:pPr/>
              <a:t>65</a:t>
            </a:fld>
            <a:endParaRPr lang="en-US"/>
          </a:p>
        </p:txBody>
      </p:sp>
      <p:sp>
        <p:nvSpPr>
          <p:cNvPr id="2652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52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15CAFC5-7D58-894E-A3B8-90AC80A585C5}" type="slidenum">
              <a:rPr lang="en-US"/>
              <a:pPr/>
              <a:t>66</a:t>
            </a:fld>
            <a:endParaRPr lang="en-US"/>
          </a:p>
        </p:txBody>
      </p:sp>
      <p:sp>
        <p:nvSpPr>
          <p:cNvPr id="2662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FC679B3-1DC1-484D-840B-0E144E7017C4}" type="slidenum">
              <a:rPr lang="en-US"/>
              <a:pPr/>
              <a:t>67</a:t>
            </a:fld>
            <a:endParaRPr lang="en-US"/>
          </a:p>
        </p:txBody>
      </p:sp>
      <p:sp>
        <p:nvSpPr>
          <p:cNvPr id="26931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931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07A4693-A557-3B43-8FA6-6E524A7570E7}" type="slidenum">
              <a:rPr lang="en-US"/>
              <a:pPr/>
              <a:t>68</a:t>
            </a:fld>
            <a:endParaRPr lang="en-US"/>
          </a:p>
        </p:txBody>
      </p:sp>
      <p:sp>
        <p:nvSpPr>
          <p:cNvPr id="27033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033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E766D83-D59F-1D4B-B700-D5F128A3344E}" type="slidenum">
              <a:rPr lang="en-US"/>
              <a:pPr/>
              <a:t>69</a:t>
            </a:fld>
            <a:endParaRPr lang="en-US"/>
          </a:p>
        </p:txBody>
      </p:sp>
      <p:sp>
        <p:nvSpPr>
          <p:cNvPr id="27136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136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89F729-2956-674B-BD38-694F3542D1BB}" type="slidenum">
              <a:rPr lang="en-US"/>
              <a:pPr/>
              <a:t>7</a:t>
            </a:fld>
            <a:endParaRPr lang="en-US"/>
          </a:p>
        </p:txBody>
      </p:sp>
      <p:sp>
        <p:nvSpPr>
          <p:cNvPr id="2181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81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3E14E6C-58EF-2D49-9240-1F81102B4039}" type="slidenum">
              <a:rPr lang="en-US"/>
              <a:pPr/>
              <a:t>70</a:t>
            </a:fld>
            <a:endParaRPr lang="en-US"/>
          </a:p>
        </p:txBody>
      </p:sp>
      <p:sp>
        <p:nvSpPr>
          <p:cNvPr id="2723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23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893F463-A2EB-DA41-88B8-631927F78C57}" type="slidenum">
              <a:rPr lang="en-US"/>
              <a:pPr/>
              <a:t>71</a:t>
            </a:fld>
            <a:endParaRPr lang="en-US"/>
          </a:p>
        </p:txBody>
      </p:sp>
      <p:sp>
        <p:nvSpPr>
          <p:cNvPr id="2734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34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D9339F-B9D9-D348-B6DC-97DBF2ED7553}" type="slidenum">
              <a:rPr lang="en-US"/>
              <a:pPr/>
              <a:t>72</a:t>
            </a:fld>
            <a:endParaRPr lang="en-US"/>
          </a:p>
        </p:txBody>
      </p:sp>
      <p:sp>
        <p:nvSpPr>
          <p:cNvPr id="274433"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4434"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FC8041F-C789-E349-91FA-C347E83A17A5}" type="slidenum">
              <a:rPr lang="en-US"/>
              <a:pPr/>
              <a:t>73</a:t>
            </a:fld>
            <a:endParaRPr lang="en-US"/>
          </a:p>
        </p:txBody>
      </p:sp>
      <p:sp>
        <p:nvSpPr>
          <p:cNvPr id="2754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54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C77DF83-7021-6D41-A1C1-D41F8EFF7764}" type="slidenum">
              <a:rPr lang="en-US"/>
              <a:pPr/>
              <a:t>75</a:t>
            </a:fld>
            <a:endParaRPr lang="en-US"/>
          </a:p>
        </p:txBody>
      </p:sp>
      <p:sp>
        <p:nvSpPr>
          <p:cNvPr id="2764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4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27D9745-0AF9-BB40-A972-38EEB790F633}" type="slidenum">
              <a:rPr lang="en-US"/>
              <a:pPr/>
              <a:t>76</a:t>
            </a:fld>
            <a:endParaRPr lang="en-US"/>
          </a:p>
        </p:txBody>
      </p:sp>
      <p:sp>
        <p:nvSpPr>
          <p:cNvPr id="27750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750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9913182-946A-5B40-9333-4335AB5A75BC}" type="slidenum">
              <a:rPr lang="en-US"/>
              <a:pPr/>
              <a:t>77</a:t>
            </a:fld>
            <a:endParaRPr lang="en-US"/>
          </a:p>
        </p:txBody>
      </p:sp>
      <p:sp>
        <p:nvSpPr>
          <p:cNvPr id="27852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853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4348C9B-EECA-E149-B4D7-D2D047AF93BE}" type="slidenum">
              <a:rPr lang="en-US"/>
              <a:pPr/>
              <a:t>78</a:t>
            </a:fld>
            <a:endParaRPr lang="en-US"/>
          </a:p>
        </p:txBody>
      </p:sp>
      <p:sp>
        <p:nvSpPr>
          <p:cNvPr id="28160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160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BEBFBA-1803-064B-A32C-4D8968AB4759}" type="slidenum">
              <a:rPr lang="en-US"/>
              <a:pPr/>
              <a:t>79</a:t>
            </a:fld>
            <a:endParaRPr lang="en-US"/>
          </a:p>
        </p:txBody>
      </p:sp>
      <p:sp>
        <p:nvSpPr>
          <p:cNvPr id="282625"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2626"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9F36899-68A6-F645-8B75-227398240624}" type="slidenum">
              <a:rPr lang="en-US"/>
              <a:pPr/>
              <a:t>80</a:t>
            </a:fld>
            <a:endParaRPr lang="en-US"/>
          </a:p>
        </p:txBody>
      </p:sp>
      <p:sp>
        <p:nvSpPr>
          <p:cNvPr id="28364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365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1C16044-A2B6-484D-B048-F392C4FCEBE5}" type="slidenum">
              <a:rPr lang="en-US"/>
              <a:pPr/>
              <a:t>8</a:t>
            </a:fld>
            <a:endParaRPr lang="en-US"/>
          </a:p>
        </p:txBody>
      </p:sp>
      <p:sp>
        <p:nvSpPr>
          <p:cNvPr id="21913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913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56D504B-9010-B14E-9219-2F204854949B}" type="slidenum">
              <a:rPr lang="en-US"/>
              <a:pPr/>
              <a:t>81</a:t>
            </a:fld>
            <a:endParaRPr lang="en-US"/>
          </a:p>
        </p:txBody>
      </p:sp>
      <p:sp>
        <p:nvSpPr>
          <p:cNvPr id="28467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467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4AA937A-5979-4547-90FF-11FF4EEB1606}" type="slidenum">
              <a:rPr lang="en-US"/>
              <a:pPr/>
              <a:t>82</a:t>
            </a:fld>
            <a:endParaRPr lang="en-US"/>
          </a:p>
        </p:txBody>
      </p:sp>
      <p:sp>
        <p:nvSpPr>
          <p:cNvPr id="2856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56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864A4D0-35FE-0347-A362-918458DDB5DA}" type="slidenum">
              <a:rPr lang="en-US"/>
              <a:pPr/>
              <a:t>83</a:t>
            </a:fld>
            <a:endParaRPr lang="en-US"/>
          </a:p>
        </p:txBody>
      </p:sp>
      <p:sp>
        <p:nvSpPr>
          <p:cNvPr id="28672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2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B89ACCB-C73B-7D4A-BFC2-5522659A84CB}" type="slidenum">
              <a:rPr lang="en-US"/>
              <a:pPr/>
              <a:t>84</a:t>
            </a:fld>
            <a:endParaRPr lang="en-US"/>
          </a:p>
        </p:txBody>
      </p:sp>
      <p:sp>
        <p:nvSpPr>
          <p:cNvPr id="28774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774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91D15CE-4B85-E249-B632-9D1113F0AC7B}" type="slidenum">
              <a:rPr lang="en-US"/>
              <a:pPr/>
              <a:t>85</a:t>
            </a:fld>
            <a:endParaRPr lang="en-US"/>
          </a:p>
        </p:txBody>
      </p:sp>
      <p:sp>
        <p:nvSpPr>
          <p:cNvPr id="288769"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8770"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F2B76C4-60DE-CA44-BD63-74B535D3DE19}" type="slidenum">
              <a:rPr lang="en-US"/>
              <a:pPr/>
              <a:t>86</a:t>
            </a:fld>
            <a:endParaRPr lang="en-US"/>
          </a:p>
        </p:txBody>
      </p:sp>
      <p:sp>
        <p:nvSpPr>
          <p:cNvPr id="28979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979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6074341-6654-2047-9678-5F088DA995CC}" type="slidenum">
              <a:rPr lang="en-US"/>
              <a:pPr/>
              <a:t>87</a:t>
            </a:fld>
            <a:endParaRPr lang="en-US"/>
          </a:p>
        </p:txBody>
      </p:sp>
      <p:sp>
        <p:nvSpPr>
          <p:cNvPr id="29081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081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C7A177-FD5C-0946-9B36-C5EEB0DB819E}" type="slidenum">
              <a:rPr lang="en-US"/>
              <a:pPr/>
              <a:t>88</a:t>
            </a:fld>
            <a:endParaRPr lang="en-US"/>
          </a:p>
        </p:txBody>
      </p:sp>
      <p:sp>
        <p:nvSpPr>
          <p:cNvPr id="29184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184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A313B3B-0FC0-F74A-BD39-F02CA509420F}" type="slidenum">
              <a:rPr lang="en-US"/>
              <a:pPr/>
              <a:t>89</a:t>
            </a:fld>
            <a:endParaRPr lang="en-US"/>
          </a:p>
        </p:txBody>
      </p:sp>
      <p:sp>
        <p:nvSpPr>
          <p:cNvPr id="29286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286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82CE02A-4239-0441-A810-1D094A0D4610}" type="slidenum">
              <a:rPr lang="en-US"/>
              <a:pPr/>
              <a:t>90</a:t>
            </a:fld>
            <a:endParaRPr lang="en-US"/>
          </a:p>
        </p:txBody>
      </p:sp>
      <p:sp>
        <p:nvSpPr>
          <p:cNvPr id="29388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389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AD3AC91-8DF4-B648-97E4-4A0E6E144973}" type="slidenum">
              <a:rPr lang="en-US"/>
              <a:pPr/>
              <a:t>9</a:t>
            </a:fld>
            <a:endParaRPr lang="en-US"/>
          </a:p>
        </p:txBody>
      </p:sp>
      <p:sp>
        <p:nvSpPr>
          <p:cNvPr id="22016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016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6DD28C8-19E2-714A-9132-415BF0E44BE0}" type="slidenum">
              <a:rPr lang="en-US"/>
              <a:pPr/>
              <a:t>91</a:t>
            </a:fld>
            <a:endParaRPr lang="en-US"/>
          </a:p>
        </p:txBody>
      </p:sp>
      <p:sp>
        <p:nvSpPr>
          <p:cNvPr id="29491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491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3BD7A08-7FAB-064F-A1E3-5A76658AE9E0}" type="slidenum">
              <a:rPr lang="en-US"/>
              <a:pPr/>
              <a:t>92</a:t>
            </a:fld>
            <a:endParaRPr lang="en-US"/>
          </a:p>
        </p:txBody>
      </p:sp>
      <p:sp>
        <p:nvSpPr>
          <p:cNvPr id="29593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593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4934D12-D79B-0B44-AA44-366664FA12FE}" type="slidenum">
              <a:rPr lang="en-US"/>
              <a:pPr/>
              <a:t>93</a:t>
            </a:fld>
            <a:endParaRPr lang="en-US"/>
          </a:p>
        </p:txBody>
      </p:sp>
      <p:sp>
        <p:nvSpPr>
          <p:cNvPr id="29696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6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C0ADD6-9801-7C43-B86B-C8C7F956211D}" type="slidenum">
              <a:rPr lang="en-US"/>
              <a:pPr/>
              <a:t>94</a:t>
            </a:fld>
            <a:endParaRPr lang="en-US"/>
          </a:p>
        </p:txBody>
      </p:sp>
      <p:sp>
        <p:nvSpPr>
          <p:cNvPr id="297985"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7986"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EA159F2-2B1E-354F-95D8-821AEC06ABED}" type="slidenum">
              <a:rPr lang="en-US"/>
              <a:pPr/>
              <a:t>95</a:t>
            </a:fld>
            <a:endParaRPr lang="en-US"/>
          </a:p>
        </p:txBody>
      </p:sp>
      <p:sp>
        <p:nvSpPr>
          <p:cNvPr id="299009"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9010"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69F51DC-9FCF-E149-BFBE-3D6F868A2C7A}" type="slidenum">
              <a:rPr lang="en-US"/>
              <a:pPr/>
              <a:t>96</a:t>
            </a:fld>
            <a:endParaRPr lang="en-US"/>
          </a:p>
        </p:txBody>
      </p:sp>
      <p:sp>
        <p:nvSpPr>
          <p:cNvPr id="300033"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0034"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972CBD7-E6C6-4A47-9010-5E1EF73B0CF9}" type="slidenum">
              <a:rPr lang="en-US"/>
              <a:pPr/>
              <a:t>97</a:t>
            </a:fld>
            <a:endParaRPr lang="en-US"/>
          </a:p>
        </p:txBody>
      </p:sp>
      <p:sp>
        <p:nvSpPr>
          <p:cNvPr id="30105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105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16F1E21-D506-DF49-8D76-EA7B4EF052ED}" type="slidenum">
              <a:rPr lang="en-US"/>
              <a:pPr/>
              <a:t>98</a:t>
            </a:fld>
            <a:endParaRPr lang="en-US"/>
          </a:p>
        </p:txBody>
      </p:sp>
      <p:sp>
        <p:nvSpPr>
          <p:cNvPr id="302081"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2082"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AC43456-7218-7246-8E8F-D9566B54C9E6}" type="slidenum">
              <a:rPr lang="en-US"/>
              <a:pPr/>
              <a:t>99</a:t>
            </a:fld>
            <a:endParaRPr lang="en-US"/>
          </a:p>
        </p:txBody>
      </p:sp>
      <p:sp>
        <p:nvSpPr>
          <p:cNvPr id="311297" name="Text Box 1"/>
          <p:cNvSpPr txBox="1">
            <a:spLocks noGrp="1" noRot="1" noChangeAspect="1"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1298" name="Text Box 2"/>
          <p:cNvSpPr txBox="1">
            <a:spLocks noGrp="1" noChangeArrowheads="1"/>
          </p:cNvSpPr>
          <p:nvPr>
            <p:ph type="body" idx="1"/>
          </p:nvPr>
        </p:nvSpPr>
        <p:spPr bwMode="auto">
          <a:xfrm>
            <a:off x="1219200" y="3257550"/>
            <a:ext cx="6704013" cy="30845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6151008-F8CB-D344-B26A-F5F487455B96}" type="slidenum">
              <a:rPr lang="en-US"/>
              <a:pPr/>
              <a:t>100</a:t>
            </a:fld>
            <a:endParaRPr lang="en-US"/>
          </a:p>
        </p:txBody>
      </p:sp>
      <p:sp>
        <p:nvSpPr>
          <p:cNvPr id="312321" name="Text Box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2322" name="Text Box 2"/>
          <p:cNvSpPr txBox="1">
            <a:spLocks noGrp="1" noChangeArrowheads="1"/>
          </p:cNvSpPr>
          <p:nvPr>
            <p:ph type="body" idx="1"/>
          </p:nvPr>
        </p:nvSpPr>
        <p:spPr bwMode="auto">
          <a:xfrm>
            <a:off x="1219200" y="3257550"/>
            <a:ext cx="6705600" cy="31051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6420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046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5463" y="609600"/>
            <a:ext cx="1731962" cy="5635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609600"/>
            <a:ext cx="5046663" cy="5635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404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64E68D0-A712-E849-9B8D-6769D9693D58}" type="slidenum">
              <a:rPr lang="en-US"/>
              <a:pPr/>
              <a:t>‹#›</a:t>
            </a:fld>
            <a:endParaRPr lang="en-US"/>
          </a:p>
        </p:txBody>
      </p:sp>
    </p:spTree>
    <p:extLst>
      <p:ext uri="{BB962C8B-B14F-4D97-AF65-F5344CB8AC3E}">
        <p14:creationId xmlns:p14="http://schemas.microsoft.com/office/powerpoint/2010/main" val="1693197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EDEBC38-EC6A-6841-9687-01B88638EF08}" type="slidenum">
              <a:rPr lang="en-US"/>
              <a:pPr/>
              <a:t>‹#›</a:t>
            </a:fld>
            <a:endParaRPr lang="en-US"/>
          </a:p>
        </p:txBody>
      </p:sp>
    </p:spTree>
    <p:extLst>
      <p:ext uri="{BB962C8B-B14F-4D97-AF65-F5344CB8AC3E}">
        <p14:creationId xmlns:p14="http://schemas.microsoft.com/office/powerpoint/2010/main" val="39911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EE14F2F-0F23-6441-830F-E4775AC992C9}" type="slidenum">
              <a:rPr lang="en-US"/>
              <a:pPr/>
              <a:t>‹#›</a:t>
            </a:fld>
            <a:endParaRPr lang="en-US"/>
          </a:p>
        </p:txBody>
      </p:sp>
    </p:spTree>
    <p:extLst>
      <p:ext uri="{BB962C8B-B14F-4D97-AF65-F5344CB8AC3E}">
        <p14:creationId xmlns:p14="http://schemas.microsoft.com/office/powerpoint/2010/main" val="1500735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7012"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B2880FF-F829-994C-9AD2-34FA2FB357E8}" type="slidenum">
              <a:rPr lang="en-US"/>
              <a:pPr/>
              <a:t>‹#›</a:t>
            </a:fld>
            <a:endParaRPr lang="en-US"/>
          </a:p>
        </p:txBody>
      </p:sp>
    </p:spTree>
    <p:extLst>
      <p:ext uri="{BB962C8B-B14F-4D97-AF65-F5344CB8AC3E}">
        <p14:creationId xmlns:p14="http://schemas.microsoft.com/office/powerpoint/2010/main" val="961781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84FD8D81-D3CD-FE4B-A171-BCB70854EA53}" type="slidenum">
              <a:rPr lang="en-US"/>
              <a:pPr/>
              <a:t>‹#›</a:t>
            </a:fld>
            <a:endParaRPr lang="en-US"/>
          </a:p>
        </p:txBody>
      </p:sp>
    </p:spTree>
    <p:extLst>
      <p:ext uri="{BB962C8B-B14F-4D97-AF65-F5344CB8AC3E}">
        <p14:creationId xmlns:p14="http://schemas.microsoft.com/office/powerpoint/2010/main" val="340758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805F47A-5D26-8140-B2BF-2640BFBA61A8}" type="slidenum">
              <a:rPr lang="en-US"/>
              <a:pPr/>
              <a:t>‹#›</a:t>
            </a:fld>
            <a:endParaRPr lang="en-US"/>
          </a:p>
        </p:txBody>
      </p:sp>
    </p:spTree>
    <p:extLst>
      <p:ext uri="{BB962C8B-B14F-4D97-AF65-F5344CB8AC3E}">
        <p14:creationId xmlns:p14="http://schemas.microsoft.com/office/powerpoint/2010/main" val="793652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2585D97E-7A29-324A-BCC3-CA5860F4FB28}" type="slidenum">
              <a:rPr lang="en-US"/>
              <a:pPr/>
              <a:t>‹#›</a:t>
            </a:fld>
            <a:endParaRPr lang="en-US"/>
          </a:p>
        </p:txBody>
      </p:sp>
    </p:spTree>
    <p:extLst>
      <p:ext uri="{BB962C8B-B14F-4D97-AF65-F5344CB8AC3E}">
        <p14:creationId xmlns:p14="http://schemas.microsoft.com/office/powerpoint/2010/main" val="1970166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1F0CA3-ABB5-BA4F-8302-BB7760AA60CE}" type="slidenum">
              <a:rPr lang="en-US"/>
              <a:pPr/>
              <a:t>‹#›</a:t>
            </a:fld>
            <a:endParaRPr lang="en-US"/>
          </a:p>
        </p:txBody>
      </p:sp>
    </p:spTree>
    <p:extLst>
      <p:ext uri="{BB962C8B-B14F-4D97-AF65-F5344CB8AC3E}">
        <p14:creationId xmlns:p14="http://schemas.microsoft.com/office/powerpoint/2010/main" val="403917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12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19E9F37-7222-0C42-8769-14BFEAE46F28}" type="slidenum">
              <a:rPr lang="en-US"/>
              <a:pPr/>
              <a:t>‹#›</a:t>
            </a:fld>
            <a:endParaRPr lang="en-US"/>
          </a:p>
        </p:txBody>
      </p:sp>
    </p:spTree>
    <p:extLst>
      <p:ext uri="{BB962C8B-B14F-4D97-AF65-F5344CB8AC3E}">
        <p14:creationId xmlns:p14="http://schemas.microsoft.com/office/powerpoint/2010/main" val="129076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8CC0113-C2DB-1A4B-80B5-158200672600}" type="slidenum">
              <a:rPr lang="en-US"/>
              <a:pPr/>
              <a:t>‹#›</a:t>
            </a:fld>
            <a:endParaRPr lang="en-US"/>
          </a:p>
        </p:txBody>
      </p:sp>
    </p:spTree>
    <p:extLst>
      <p:ext uri="{BB962C8B-B14F-4D97-AF65-F5344CB8AC3E}">
        <p14:creationId xmlns:p14="http://schemas.microsoft.com/office/powerpoint/2010/main" val="2638734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604963"/>
            <a:ext cx="2055812" cy="3976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8213" cy="3976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B9BD563-1152-7045-A17E-DDC02BE03C48}" type="slidenum">
              <a:rPr lang="en-US"/>
              <a:pPr/>
              <a:t>‹#›</a:t>
            </a:fld>
            <a:endParaRPr lang="en-US"/>
          </a:p>
        </p:txBody>
      </p:sp>
    </p:spTree>
    <p:extLst>
      <p:ext uri="{BB962C8B-B14F-4D97-AF65-F5344CB8AC3E}">
        <p14:creationId xmlns:p14="http://schemas.microsoft.com/office/powerpoint/2010/main" val="183816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274888"/>
            <a:ext cx="7769225" cy="11652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1825" cy="454025"/>
          </a:xfrm>
        </p:spPr>
        <p:txBody>
          <a:bodyPr/>
          <a:lstStyle>
            <a:lvl1pPr>
              <a:defRPr/>
            </a:lvl1pPr>
          </a:lstStyle>
          <a:p>
            <a:endParaRPr lang="en-US"/>
          </a:p>
        </p:txBody>
      </p:sp>
      <p:sp>
        <p:nvSpPr>
          <p:cNvPr id="4" name="Footer Placeholder 3"/>
          <p:cNvSpPr>
            <a:spLocks noGrp="1"/>
          </p:cNvSpPr>
          <p:nvPr>
            <p:ph type="ftr" idx="11"/>
          </p:nvPr>
        </p:nvSpPr>
        <p:spPr>
          <a:xfrm>
            <a:off x="3124200" y="6248400"/>
            <a:ext cx="2892425" cy="454025"/>
          </a:xfrm>
        </p:spPr>
        <p:txBody>
          <a:bodyPr/>
          <a:lstStyle>
            <a:lvl1pPr>
              <a:defRPr/>
            </a:lvl1pPr>
          </a:lstStyle>
          <a:p>
            <a:endParaRPr lang="en-US"/>
          </a:p>
        </p:txBody>
      </p:sp>
      <p:sp>
        <p:nvSpPr>
          <p:cNvPr id="5" name="Slide Number Placeholder 4"/>
          <p:cNvSpPr>
            <a:spLocks noGrp="1"/>
          </p:cNvSpPr>
          <p:nvPr>
            <p:ph type="sldNum" idx="12"/>
          </p:nvPr>
        </p:nvSpPr>
        <p:spPr>
          <a:xfrm>
            <a:off x="6553200" y="6248400"/>
            <a:ext cx="1901825" cy="454025"/>
          </a:xfrm>
        </p:spPr>
        <p:txBody>
          <a:bodyPr/>
          <a:lstStyle>
            <a:lvl1pPr>
              <a:defRPr/>
            </a:lvl1pPr>
          </a:lstStyle>
          <a:p>
            <a:fld id="{7D21B471-EAE0-F144-8073-16D1603E63DC}" type="slidenum">
              <a:rPr lang="en-US"/>
              <a:pPr/>
              <a:t>‹#›</a:t>
            </a:fld>
            <a:endParaRPr lang="en-US"/>
          </a:p>
        </p:txBody>
      </p:sp>
    </p:spTree>
    <p:extLst>
      <p:ext uri="{BB962C8B-B14F-4D97-AF65-F5344CB8AC3E}">
        <p14:creationId xmlns:p14="http://schemas.microsoft.com/office/powerpoint/2010/main" val="255499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3489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371600"/>
            <a:ext cx="3389313"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8113" y="1371600"/>
            <a:ext cx="3389312"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1003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155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0963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6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2178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60790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slide" Target="../slides/slid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slide" Target="../slides/slide1.xml"/><Relationship Id="rId1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676400" y="609600"/>
            <a:ext cx="693102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1676400" y="1371600"/>
            <a:ext cx="6931025"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ChangeArrowheads="1"/>
          </p:cNvSpPr>
          <p:nvPr/>
        </p:nvSpPr>
        <p:spPr bwMode="auto">
          <a:xfrm>
            <a:off x="0" y="0"/>
            <a:ext cx="1295400" cy="6858000"/>
          </a:xfrm>
          <a:prstGeom prst="rect">
            <a:avLst/>
          </a:prstGeom>
          <a:solidFill>
            <a:srgbClr val="E9E4D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8" name="Text Box 4">
            <a:hlinkClick r:id="rId13" action="ppaction://hlinksldjump"/>
          </p:cNvPr>
          <p:cNvSpPr txBox="1">
            <a:spLocks noChangeArrowheads="1"/>
          </p:cNvSpPr>
          <p:nvPr/>
        </p:nvSpPr>
        <p:spPr bwMode="auto">
          <a:xfrm>
            <a:off x="228600" y="6477000"/>
            <a:ext cx="457200" cy="231775"/>
          </a:xfrm>
          <a:prstGeom prst="rect">
            <a:avLst/>
          </a:prstGeom>
          <a:solidFill>
            <a:srgbClr val="7384B6"/>
          </a:solidFill>
          <a:ln>
            <a:noFill/>
          </a:ln>
          <a:effectLst>
            <a:outerShdw blurRad="63500" dist="17819" dir="2700000" algn="ctr" rotWithShape="0">
              <a:srgbClr val="000000"/>
            </a:outerShdw>
          </a:effectLst>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spcBef>
                <a:spcPts val="563"/>
              </a:spcBef>
              <a:buClrTx/>
              <a:buFontTx/>
              <a:buNone/>
            </a:pPr>
            <a:r>
              <a:rPr lang="en-US" sz="900" b="1">
                <a:solidFill>
                  <a:srgbClr val="FFFFFF"/>
                </a:solidFill>
              </a:rPr>
              <a:t>TOC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marL="742950" indent="-28575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2pPr>
      <a:lvl3pPr marL="11430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3pPr>
      <a:lvl4pPr marL="16002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4pPr>
      <a:lvl5pPr marL="20574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5pPr>
      <a:lvl6pPr marL="25146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6pPr>
      <a:lvl7pPr marL="29718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7pPr>
      <a:lvl8pPr marL="34290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8pPr>
      <a:lvl9pPr marL="38862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9pPr>
    </p:titleStyle>
    <p:bodyStyle>
      <a:lvl1pPr marL="342900" indent="-342900" algn="l" defTabSz="457200" rtl="0" fontAlgn="base">
        <a:spcBef>
          <a:spcPts val="750"/>
        </a:spcBef>
        <a:spcAft>
          <a:spcPct val="0"/>
        </a:spcAft>
        <a:buClr>
          <a:srgbClr val="000000"/>
        </a:buClr>
        <a:buSzPct val="100000"/>
        <a:buFont typeface="Times New Roman" charset="0"/>
        <a:defRPr sz="3000" b="1">
          <a:solidFill>
            <a:srgbClr val="0F3277"/>
          </a:solidFill>
          <a:latin typeface="+mn-lt"/>
          <a:ea typeface="+mn-ea"/>
          <a:cs typeface="+mn-cs"/>
        </a:defRPr>
      </a:lvl1pPr>
      <a:lvl2pPr marL="742950" indent="-285750" algn="l" defTabSz="457200" rtl="0" fontAlgn="base">
        <a:spcBef>
          <a:spcPts val="1875"/>
        </a:spcBef>
        <a:spcAft>
          <a:spcPct val="0"/>
        </a:spcAft>
        <a:buClr>
          <a:srgbClr val="000000"/>
        </a:buClr>
        <a:buSzPct val="100000"/>
        <a:buFont typeface="Times New Roman" charset="0"/>
        <a:defRPr sz="3000">
          <a:solidFill>
            <a:srgbClr val="000000"/>
          </a:solidFill>
          <a:latin typeface="+mn-lt"/>
          <a:ea typeface="+mn-ea"/>
          <a:cs typeface="+mn-cs"/>
        </a:defRPr>
      </a:lvl2pPr>
      <a:lvl3pPr marL="1143000" indent="-228600" algn="l" defTabSz="457200" rtl="0" fontAlgn="base">
        <a:spcBef>
          <a:spcPts val="750"/>
        </a:spcBef>
        <a:spcAft>
          <a:spcPct val="0"/>
        </a:spcAft>
        <a:buClr>
          <a:srgbClr val="000000"/>
        </a:buClr>
        <a:buSzPct val="100000"/>
        <a:buFont typeface="Times New Roman" charset="0"/>
        <a:defRPr sz="3000">
          <a:solidFill>
            <a:srgbClr val="000000"/>
          </a:solidFill>
          <a:latin typeface="+mn-lt"/>
          <a:ea typeface="+mn-ea"/>
          <a:cs typeface="+mn-cs"/>
        </a:defRPr>
      </a:lvl3pPr>
      <a:lvl4pPr marL="1600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4pPr>
      <a:lvl5pPr marL="20574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5pPr>
      <a:lvl6pPr marL="25146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6pPr>
      <a:lvl7pPr marL="29718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7pPr>
      <a:lvl8pPr marL="34290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8pPr>
      <a:lvl9pPr marL="3886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2274888"/>
            <a:ext cx="7769225" cy="116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1">
              <a:buClrTx/>
              <a:buFontTx/>
              <a:buNone/>
              <a:tabLst>
                <a:tab pos="723900" algn="l"/>
                <a:tab pos="1447800" algn="l"/>
              </a:tabLst>
              <a:defRPr sz="1400">
                <a:solidFill>
                  <a:srgbClr val="000000"/>
                </a:solidFill>
                <a:latin typeface="Times New Roman" charset="0"/>
                <a:ea typeface="+mn-ea"/>
                <a:cs typeface="+mn-cs"/>
              </a:defRPr>
            </a:lvl1pPr>
          </a:lstStyle>
          <a:p>
            <a:endParaRPr lang="en-US"/>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eaLnBrk="1">
              <a:buClrTx/>
              <a:buFontTx/>
              <a:buNone/>
              <a:tabLst>
                <a:tab pos="723900" algn="l"/>
                <a:tab pos="1447800" algn="l"/>
                <a:tab pos="2171700" algn="l"/>
              </a:tabLst>
              <a:defRPr sz="1400">
                <a:solidFill>
                  <a:srgbClr val="000000"/>
                </a:solidFill>
                <a:latin typeface="Times New Roman" charset="0"/>
                <a:ea typeface="+mn-ea"/>
                <a:cs typeface="+mn-cs"/>
              </a:defRPr>
            </a:lvl1pPr>
          </a:lstStyle>
          <a:p>
            <a:endParaRPr lang="en-US"/>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buClrTx/>
              <a:buFontTx/>
              <a:buNone/>
              <a:tabLst>
                <a:tab pos="723900" algn="l"/>
                <a:tab pos="1447800" algn="l"/>
              </a:tabLst>
              <a:defRPr sz="1400">
                <a:solidFill>
                  <a:srgbClr val="000000"/>
                </a:solidFill>
                <a:latin typeface="Times New Roman" charset="0"/>
                <a:ea typeface="+mn-ea"/>
                <a:cs typeface="+mn-cs"/>
              </a:defRPr>
            </a:lvl1pPr>
          </a:lstStyle>
          <a:p>
            <a:fld id="{8EE957A1-14A6-D246-8FF1-B7CD45479690}" type="slidenum">
              <a:rPr lang="en-US"/>
              <a:pPr/>
              <a:t>‹#›</a:t>
            </a:fld>
            <a:endParaRPr lang="en-US"/>
          </a:p>
        </p:txBody>
      </p:sp>
      <p:sp>
        <p:nvSpPr>
          <p:cNvPr id="2053" name="Text Box 5"/>
          <p:cNvSpPr txBox="1">
            <a:spLocks noChangeArrowheads="1"/>
          </p:cNvSpPr>
          <p:nvPr/>
        </p:nvSpPr>
        <p:spPr bwMode="auto">
          <a:xfrm>
            <a:off x="7924800" y="6613525"/>
            <a:ext cx="1216025"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r">
              <a:spcBef>
                <a:spcPts val="438"/>
              </a:spcBef>
              <a:buClrTx/>
              <a:buFontTx/>
              <a:buNone/>
            </a:pPr>
            <a:r>
              <a:rPr lang="en-US" sz="700">
                <a:solidFill>
                  <a:srgbClr val="415085"/>
                </a:solidFill>
              </a:rPr>
              <a:t>Business-Writing_ </a:t>
            </a:r>
            <a:fld id="{E2627A9F-B637-7D41-99B4-59D51D7DB80D}" type="slidenum">
              <a:rPr lang="en-US" sz="700">
                <a:solidFill>
                  <a:srgbClr val="415085"/>
                </a:solidFill>
              </a:rPr>
              <a:pPr algn="r">
                <a:spcBef>
                  <a:spcPts val="438"/>
                </a:spcBef>
                <a:buClrTx/>
                <a:buFontTx/>
                <a:buNone/>
              </a:pPr>
              <a:t>‹#›</a:t>
            </a:fld>
            <a:endParaRPr lang="en-US" sz="700">
              <a:solidFill>
                <a:srgbClr val="415085"/>
              </a:solidFill>
            </a:endParaRPr>
          </a:p>
        </p:txBody>
      </p:sp>
      <p:sp>
        <p:nvSpPr>
          <p:cNvPr id="2054" name="Text Box 6">
            <a:hlinkClick r:id="rId14" action="ppaction://hlinksldjump"/>
          </p:cNvPr>
          <p:cNvSpPr txBox="1">
            <a:spLocks noChangeArrowheads="1"/>
          </p:cNvSpPr>
          <p:nvPr/>
        </p:nvSpPr>
        <p:spPr bwMode="auto">
          <a:xfrm>
            <a:off x="228600" y="6477000"/>
            <a:ext cx="457200" cy="231775"/>
          </a:xfrm>
          <a:prstGeom prst="rect">
            <a:avLst/>
          </a:prstGeom>
          <a:solidFill>
            <a:srgbClr val="7384B6"/>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80808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spcBef>
                <a:spcPts val="563"/>
              </a:spcBef>
              <a:buClrTx/>
              <a:buFontTx/>
              <a:buNone/>
            </a:pPr>
            <a:r>
              <a:rPr lang="en-US" sz="900" b="1">
                <a:solidFill>
                  <a:srgbClr val="FFFFFF"/>
                </a:solidFill>
              </a:rPr>
              <a:t>TOC</a:t>
            </a:r>
          </a:p>
        </p:txBody>
      </p:sp>
      <p:sp>
        <p:nvSpPr>
          <p:cNvPr id="2055" name="Rectangle 7"/>
          <p:cNvSpPr>
            <a:spLocks noGrp="1" noChangeArrowheads="1"/>
          </p:cNvSpPr>
          <p:nvPr>
            <p:ph type="body" idx="1"/>
          </p:nvPr>
        </p:nvSpPr>
        <p:spPr bwMode="auto">
          <a:xfrm>
            <a:off x="457200" y="1604963"/>
            <a:ext cx="8226425" cy="3976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pic>
        <p:nvPicPr>
          <p:cNvPr id="2056"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4763"/>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mj-lt"/>
          <a:ea typeface="+mj-ea"/>
          <a:cs typeface="+mj-cs"/>
        </a:defRPr>
      </a:lvl1pPr>
      <a:lvl2pPr marL="742950" indent="-28575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2pPr>
      <a:lvl3pPr marL="11430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3pPr>
      <a:lvl4pPr marL="16002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4pPr>
      <a:lvl5pPr marL="20574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5pPr>
      <a:lvl6pPr marL="25146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6pPr>
      <a:lvl7pPr marL="29718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7pPr>
      <a:lvl8pPr marL="34290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8pPr>
      <a:lvl9pPr marL="3886200" indent="-228600" algn="l" defTabSz="457200" rtl="0" fontAlgn="base">
        <a:lnSpc>
          <a:spcPct val="80000"/>
        </a:lnSpc>
        <a:spcBef>
          <a:spcPct val="0"/>
        </a:spcBef>
        <a:spcAft>
          <a:spcPct val="0"/>
        </a:spcAft>
        <a:buClr>
          <a:srgbClr val="000000"/>
        </a:buClr>
        <a:buSzPct val="100000"/>
        <a:buFont typeface="Times New Roman" charset="0"/>
        <a:defRPr sz="4400">
          <a:solidFill>
            <a:srgbClr val="A4A7A6"/>
          </a:solidFill>
          <a:latin typeface="Arial" charset="0"/>
          <a:ea typeface="Osaka" charset="0"/>
          <a:cs typeface="Osaka" charset="0"/>
        </a:defRPr>
      </a:lvl9pPr>
    </p:titleStyle>
    <p:bodyStyle>
      <a:lvl1pPr marL="342900" indent="-342900" algn="l" defTabSz="457200" rtl="0" fontAlgn="base">
        <a:spcBef>
          <a:spcPts val="750"/>
        </a:spcBef>
        <a:spcAft>
          <a:spcPct val="0"/>
        </a:spcAft>
        <a:buClr>
          <a:srgbClr val="000000"/>
        </a:buClr>
        <a:buSzPct val="100000"/>
        <a:buFont typeface="Times New Roman" charset="0"/>
        <a:defRPr sz="3000" b="1">
          <a:solidFill>
            <a:srgbClr val="0F3277"/>
          </a:solidFill>
          <a:latin typeface="+mn-lt"/>
          <a:ea typeface="+mn-ea"/>
          <a:cs typeface="+mn-cs"/>
        </a:defRPr>
      </a:lvl1pPr>
      <a:lvl2pPr marL="742950" indent="-285750" algn="l" defTabSz="457200" rtl="0" fontAlgn="base">
        <a:spcBef>
          <a:spcPts val="1875"/>
        </a:spcBef>
        <a:spcAft>
          <a:spcPct val="0"/>
        </a:spcAft>
        <a:buClr>
          <a:srgbClr val="000000"/>
        </a:buClr>
        <a:buSzPct val="100000"/>
        <a:buFont typeface="Times New Roman" charset="0"/>
        <a:defRPr sz="3000">
          <a:solidFill>
            <a:srgbClr val="000000"/>
          </a:solidFill>
          <a:latin typeface="+mn-lt"/>
          <a:ea typeface="+mn-ea"/>
          <a:cs typeface="+mn-cs"/>
        </a:defRPr>
      </a:lvl2pPr>
      <a:lvl3pPr marL="1143000" indent="-228600" algn="l" defTabSz="457200" rtl="0" fontAlgn="base">
        <a:spcBef>
          <a:spcPts val="750"/>
        </a:spcBef>
        <a:spcAft>
          <a:spcPct val="0"/>
        </a:spcAft>
        <a:buClr>
          <a:srgbClr val="000000"/>
        </a:buClr>
        <a:buSzPct val="100000"/>
        <a:buFont typeface="Times New Roman" charset="0"/>
        <a:defRPr sz="3000">
          <a:solidFill>
            <a:srgbClr val="000000"/>
          </a:solidFill>
          <a:latin typeface="+mn-lt"/>
          <a:ea typeface="+mn-ea"/>
          <a:cs typeface="+mn-cs"/>
        </a:defRPr>
      </a:lvl3pPr>
      <a:lvl4pPr marL="1600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4pPr>
      <a:lvl5pPr marL="20574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5pPr>
      <a:lvl6pPr marL="25146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6pPr>
      <a:lvl7pPr marL="29718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7pPr>
      <a:lvl8pPr marL="34290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8pPr>
      <a:lvl9pPr marL="3886200" indent="-228600" algn="l" defTabSz="457200" rtl="0" fontAlgn="base">
        <a:spcBef>
          <a:spcPts val="600"/>
        </a:spcBef>
        <a:spcAft>
          <a:spcPct val="0"/>
        </a:spcAft>
        <a:buClr>
          <a:srgbClr val="000000"/>
        </a:buClr>
        <a:buSzPct val="100000"/>
        <a:buFont typeface="Times New Roman" charset="0"/>
        <a:defRPr sz="2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slide" Target="slide10.xml"/><Relationship Id="rId5" Type="http://schemas.openxmlformats.org/officeDocument/2006/relationships/slide" Target="slide36.xml"/><Relationship Id="rId6" Type="http://schemas.openxmlformats.org/officeDocument/2006/relationships/slide" Target="slide42.xml"/><Relationship Id="rId7" Type="http://schemas.openxmlformats.org/officeDocument/2006/relationships/slide" Target="slide51.xml"/><Relationship Id="rId8"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17.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2.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5.xml"/></Relationships>
</file>

<file path=ppt/slides/_rels/slide169.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slide" Target="slide10.xml"/><Relationship Id="rId5" Type="http://schemas.openxmlformats.org/officeDocument/2006/relationships/slide" Target="slide36.xml"/><Relationship Id="rId6" Type="http://schemas.openxmlformats.org/officeDocument/2006/relationships/slide" Target="slide42.xml"/><Relationship Id="rId7" Type="http://schemas.openxmlformats.org/officeDocument/2006/relationships/slide" Target="slide51.xml"/><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2.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image" Target="../media/image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2.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0.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1.xml"/><Relationship Id="rId3" Type="http://schemas.openxmlformats.org/officeDocument/2006/relationships/image" Target="../media/image19.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slide" Target="slide3.xml"/><Relationship Id="rId5" Type="http://schemas.openxmlformats.org/officeDocument/2006/relationships/slide" Target="slide61.xml"/><Relationship Id="rId6" Type="http://schemas.openxmlformats.org/officeDocument/2006/relationships/slide" Target="slide100.xml"/><Relationship Id="rId7" Type="http://schemas.openxmlformats.org/officeDocument/2006/relationships/slide" Target="slide169.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slide" Target="slide10.xml"/><Relationship Id="rId5" Type="http://schemas.openxmlformats.org/officeDocument/2006/relationships/slide" Target="slide36.xml"/><Relationship Id="rId6" Type="http://schemas.openxmlformats.org/officeDocument/2006/relationships/slide" Target="slide42.xml"/><Relationship Id="rId7" Type="http://schemas.openxmlformats.org/officeDocument/2006/relationships/slide" Target="slide51.xml"/><Relationship Id="rId8"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slide" Target="slide10.xml"/><Relationship Id="rId5" Type="http://schemas.openxmlformats.org/officeDocument/2006/relationships/slide" Target="slide36.xml"/><Relationship Id="rId6" Type="http://schemas.openxmlformats.org/officeDocument/2006/relationships/slide" Target="slide42.xml"/><Relationship Id="rId7" Type="http://schemas.openxmlformats.org/officeDocument/2006/relationships/slide" Target="slide51.xml"/><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t>Understanding Critical Thinking</a:t>
            </a:r>
          </a:p>
          <a:p>
            <a:pPr>
              <a:spcBef>
                <a:spcPts val="300"/>
              </a:spcBef>
            </a:pPr>
            <a:r>
              <a:rPr lang="en-US" sz="2800">
                <a:solidFill>
                  <a:schemeClr val="tx1"/>
                </a:solidFill>
              </a:rPr>
              <a:t>Critical thinking is careful and focused thinking, essential to success on the job and in life. You probably use these abilities to some extent every day. Practicing specific strategies can strengthen each ability</a:t>
            </a:r>
            <a:r>
              <a:rPr lang="en-US">
                <a:solidFill>
                  <a:schemeClr val="tx1"/>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49"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en-US"/>
          </a:p>
        </p:txBody>
      </p:sp>
      <p:sp>
        <p:nvSpPr>
          <p:cNvPr id="104450" name="Rectangle 2"/>
          <p:cNvSpPr>
            <a:spLocks noChangeArrowheads="1"/>
          </p:cNvSpPr>
          <p:nvPr/>
        </p:nvSpPr>
        <p:spPr bwMode="auto">
          <a:xfrm>
            <a:off x="1577975" y="2590800"/>
            <a:ext cx="2382838"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FFFFFF"/>
                </a:solidFill>
              </a:rPr>
              <a:t>Lesson 3</a:t>
            </a:r>
          </a:p>
        </p:txBody>
      </p:sp>
      <p:sp>
        <p:nvSpPr>
          <p:cNvPr id="104451"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2"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3"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4"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5"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6" name="Rectangle 8">
            <a:hlinkClick r:id="rId4"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7"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eaLnBrk="1" hangingPunct="1">
              <a:lnSpc>
                <a:spcPct val="80000"/>
              </a:lnSpc>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000000"/>
                </a:solidFill>
                <a:ea typeface="Osaka" charset="0"/>
                <a:cs typeface="Osaka" charset="0"/>
              </a:rPr>
              <a:t>Logic at Work</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0F3277"/>
                </a:solidFill>
                <a:ea typeface="Osaka" charset="0"/>
                <a:cs typeface="Osaka" charset="0"/>
              </a:rPr>
              <a:t>Lesson Preview</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Separating Fact from Opinion</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Building Logical Arguments</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Recognizing Assumptions</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Reasoning Deductively</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Reasoning Inductively</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Avoiding Logical Fallacies</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Appealing to Your Audience</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Reaching Resistant Audiences</a:t>
            </a:r>
          </a:p>
        </p:txBody>
      </p:sp>
      <p:pic>
        <p:nvPicPr>
          <p:cNvPr id="2" name="Picture 1" descr="lesson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0"/>
            <a:ext cx="4724400" cy="26675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54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475"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distinguish statements of fact from opinion in arguments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Separating Fact from Opinion</a:t>
            </a:r>
          </a:p>
          <a:p>
            <a:pPr>
              <a:spcBef>
                <a:spcPts val="300"/>
              </a:spcBef>
            </a:pPr>
            <a:r>
              <a:rPr lang="en-US">
                <a:solidFill>
                  <a:schemeClr val="tx1"/>
                </a:solidFill>
              </a:rPr>
              <a:t>An important aspect of critical thinking is identifying, constructing, and evaluating arguments. An </a:t>
            </a:r>
            <a:r>
              <a:rPr lang="en-US" b="1">
                <a:solidFill>
                  <a:schemeClr val="tx1"/>
                </a:solidFill>
              </a:rPr>
              <a:t>argument</a:t>
            </a:r>
            <a:r>
              <a:rPr lang="en-US">
                <a:solidFill>
                  <a:schemeClr val="tx1"/>
                </a:solidFill>
              </a:rPr>
              <a:t> presents a series of connected statements to establish a belief or position. Some arguments use facts to work toward a conclusion. Other arguments offer opinions in hopes of convincing others to agree with a point of view.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Separating Fact from Opinion</a:t>
            </a:r>
          </a:p>
          <a:p>
            <a:pPr>
              <a:spcAft>
                <a:spcPts val="1088"/>
              </a:spcAft>
            </a:pPr>
            <a:r>
              <a:rPr lang="en-US" sz="3000" b="1">
                <a:solidFill>
                  <a:srgbClr val="000080"/>
                </a:solidFill>
                <a:cs typeface="Arial" charset="0"/>
              </a:rPr>
              <a:t>What is a fact?</a:t>
            </a:r>
          </a:p>
          <a:p>
            <a:pPr>
              <a:spcAft>
                <a:spcPts val="1088"/>
              </a:spcAft>
            </a:pPr>
            <a:r>
              <a:rPr lang="en-US" sz="2600">
                <a:cs typeface="Arial" charset="0"/>
              </a:rPr>
              <a:t>A </a:t>
            </a:r>
            <a:r>
              <a:rPr lang="en-US" sz="2600" b="1">
                <a:cs typeface="Arial" charset="0"/>
              </a:rPr>
              <a:t>fact</a:t>
            </a:r>
            <a:r>
              <a:rPr lang="en-US" sz="2600">
                <a:cs typeface="Arial" charset="0"/>
              </a:rPr>
              <a:t> is a statement of truth that can be objectively proven based upon evidence. A factual statement is not debatable; it is either true or false.</a:t>
            </a:r>
          </a:p>
        </p:txBody>
      </p:sp>
      <p:sp>
        <p:nvSpPr>
          <p:cNvPr id="107522" name="AutoShape 2"/>
          <p:cNvSpPr>
            <a:spLocks noChangeArrowheads="1"/>
          </p:cNvSpPr>
          <p:nvPr/>
        </p:nvSpPr>
        <p:spPr bwMode="auto">
          <a:xfrm>
            <a:off x="457200" y="4316413"/>
            <a:ext cx="8137525" cy="1463675"/>
          </a:xfrm>
          <a:prstGeom prst="roundRect">
            <a:avLst>
              <a:gd name="adj" fmla="val 106"/>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523" name="Text Box 3"/>
          <p:cNvSpPr txBox="1">
            <a:spLocks noChangeArrowheads="1"/>
          </p:cNvSpPr>
          <p:nvPr/>
        </p:nvSpPr>
        <p:spPr bwMode="auto">
          <a:xfrm>
            <a:off x="731838" y="4535488"/>
            <a:ext cx="7589837"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cs typeface="VectoraLT-Bold" charset="0"/>
              </a:rPr>
              <a:t>The Chicago Transit Authority’s “L” has the third highest weekday ridership of all rapid transit systems in the United States.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Separating Fact from Opinion</a:t>
            </a:r>
          </a:p>
          <a:p>
            <a:pPr>
              <a:spcAft>
                <a:spcPts val="1088"/>
              </a:spcAft>
            </a:pPr>
            <a:r>
              <a:rPr lang="en-US" sz="3000" b="1">
                <a:solidFill>
                  <a:srgbClr val="000080"/>
                </a:solidFill>
                <a:cs typeface="Arial" charset="0"/>
              </a:rPr>
              <a:t>How can I use facts to build an argument?</a:t>
            </a:r>
          </a:p>
          <a:p>
            <a:pPr>
              <a:spcAft>
                <a:spcPts val="1088"/>
              </a:spcAft>
            </a:pPr>
            <a:r>
              <a:rPr lang="en-US" sz="2600">
                <a:cs typeface="Arial" charset="0"/>
              </a:rPr>
              <a:t>Fact-based arguments use a series of factual statements to establish the truth of a conclusion. </a:t>
            </a:r>
          </a:p>
          <a:p>
            <a:pPr>
              <a:spcAft>
                <a:spcPts val="1088"/>
              </a:spcAft>
            </a:pPr>
            <a:r>
              <a:rPr lang="en-US" sz="2000" b="1">
                <a:solidFill>
                  <a:srgbClr val="800000"/>
                </a:solidFill>
                <a:cs typeface="Arial" charset="0"/>
              </a:rPr>
              <a:t>Statement 1:</a:t>
            </a:r>
            <a:r>
              <a:rPr lang="en-US" sz="2000">
                <a:cs typeface="Arial" charset="0"/>
              </a:rPr>
              <a:t> Only candidates with a bachelor’s degree from an accredited college or university are considered for a job as a public health advisor.</a:t>
            </a:r>
          </a:p>
          <a:p>
            <a:pPr>
              <a:spcAft>
                <a:spcPts val="1088"/>
              </a:spcAft>
            </a:pPr>
            <a:r>
              <a:rPr lang="en-US" sz="2000" b="1">
                <a:solidFill>
                  <a:srgbClr val="800000"/>
                </a:solidFill>
                <a:cs typeface="Arial" charset="0"/>
              </a:rPr>
              <a:t>Statement 2:</a:t>
            </a:r>
            <a:r>
              <a:rPr lang="en-US" sz="2000">
                <a:cs typeface="Arial" charset="0"/>
              </a:rPr>
              <a:t> Tasha is a public health advisor.</a:t>
            </a:r>
          </a:p>
          <a:p>
            <a:pPr>
              <a:spcAft>
                <a:spcPts val="1088"/>
              </a:spcAft>
            </a:pPr>
            <a:r>
              <a:rPr lang="en-US" sz="2000" b="1">
                <a:solidFill>
                  <a:srgbClr val="800000"/>
                </a:solidFill>
                <a:cs typeface="Arial" charset="0"/>
              </a:rPr>
              <a:t>Fact-based conclusion:</a:t>
            </a:r>
            <a:r>
              <a:rPr lang="en-US" sz="2000">
                <a:cs typeface="Arial" charset="0"/>
              </a:rPr>
              <a:t> Tasha has a bachelor’s degree.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Separating Fact from Opinion</a:t>
            </a:r>
          </a:p>
          <a:p>
            <a:pPr>
              <a:spcAft>
                <a:spcPts val="1088"/>
              </a:spcAft>
            </a:pPr>
            <a:r>
              <a:rPr lang="en-US" sz="3000" b="1">
                <a:solidFill>
                  <a:srgbClr val="000080"/>
                </a:solidFill>
                <a:cs typeface="Arial" charset="0"/>
              </a:rPr>
              <a:t>What is an opinion?</a:t>
            </a:r>
          </a:p>
          <a:p>
            <a:pPr>
              <a:spcAft>
                <a:spcPts val="1088"/>
              </a:spcAft>
            </a:pPr>
            <a:r>
              <a:rPr lang="en-US" sz="2600">
                <a:cs typeface="Arial" charset="0"/>
              </a:rPr>
              <a:t>An </a:t>
            </a:r>
            <a:r>
              <a:rPr lang="en-US" sz="2600" b="1">
                <a:cs typeface="Arial" charset="0"/>
              </a:rPr>
              <a:t>opinion</a:t>
            </a:r>
            <a:r>
              <a:rPr lang="en-US" sz="2600">
                <a:cs typeface="Arial" charset="0"/>
              </a:rPr>
              <a:t> is a personally held attitude or belief. An opinion cannot be objectively proven but can be supported by logical thought and reliable evidence.</a:t>
            </a:r>
          </a:p>
        </p:txBody>
      </p:sp>
      <p:sp>
        <p:nvSpPr>
          <p:cNvPr id="109570" name="AutoShape 2"/>
          <p:cNvSpPr>
            <a:spLocks noChangeArrowheads="1"/>
          </p:cNvSpPr>
          <p:nvPr/>
        </p:nvSpPr>
        <p:spPr bwMode="auto">
          <a:xfrm>
            <a:off x="457200" y="4281488"/>
            <a:ext cx="8137525" cy="1717675"/>
          </a:xfrm>
          <a:prstGeom prst="roundRect">
            <a:avLst>
              <a:gd name="adj" fmla="val 88"/>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9571" name="Text Box 3"/>
          <p:cNvSpPr txBox="1">
            <a:spLocks noChangeArrowheads="1"/>
          </p:cNvSpPr>
          <p:nvPr/>
        </p:nvSpPr>
        <p:spPr bwMode="auto">
          <a:xfrm>
            <a:off x="731838" y="4500563"/>
            <a:ext cx="7589837" cy="130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cs typeface="VectoraLT-Bold" charset="0"/>
              </a:rPr>
              <a:t>The Chicago Transit Authority’s “L” is the best rapid transit system in the United States. </a:t>
            </a:r>
            <a:r>
              <a:rPr lang="en-US" sz="2000" i="1">
                <a:cs typeface="VectoraLT-Bold" charset="0"/>
              </a:rPr>
              <a:t>(This statement is a personal opinion of the writer and cannot be proved objectively, though the writer may have reached this conclusion through sound logic.)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Separating Fact from Opinion</a:t>
            </a:r>
          </a:p>
          <a:p>
            <a:pPr>
              <a:spcAft>
                <a:spcPts val="1088"/>
              </a:spcAft>
            </a:pPr>
            <a:r>
              <a:rPr lang="en-US" sz="3000" b="1">
                <a:solidFill>
                  <a:srgbClr val="000080"/>
                </a:solidFill>
                <a:cs typeface="Arial" charset="0"/>
              </a:rPr>
              <a:t>How can I use opinions to build an argument?</a:t>
            </a:r>
          </a:p>
          <a:p>
            <a:pPr>
              <a:spcAft>
                <a:spcPts val="1088"/>
              </a:spcAft>
            </a:pPr>
            <a:r>
              <a:rPr lang="en-US">
                <a:cs typeface="Arial" charset="0"/>
              </a:rPr>
              <a:t>Opinion-based arguments focus on a debatable statement, which can be explained and defended so that others will agree with it. A strong opinion generates appeal through logical arguments and supporting evidence.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Separating Fact from Opinion</a:t>
            </a:r>
          </a:p>
          <a:p>
            <a:pPr>
              <a:spcAft>
                <a:spcPts val="1088"/>
              </a:spcAft>
            </a:pPr>
            <a:r>
              <a:rPr lang="en-US" sz="3000" b="1">
                <a:solidFill>
                  <a:srgbClr val="000080"/>
                </a:solidFill>
                <a:cs typeface="Arial" charset="0"/>
              </a:rPr>
              <a:t>How can I use opinions to build an argument?</a:t>
            </a:r>
          </a:p>
          <a:p>
            <a:pPr>
              <a:spcAft>
                <a:spcPts val="1088"/>
              </a:spcAft>
            </a:pPr>
            <a:r>
              <a:rPr lang="en-US" sz="2000" b="1">
                <a:solidFill>
                  <a:srgbClr val="800000"/>
                </a:solidFill>
                <a:cs typeface="Arial" charset="0"/>
              </a:rPr>
              <a:t>Opinion statement:</a:t>
            </a:r>
            <a:r>
              <a:rPr lang="en-US" sz="2000">
                <a:cs typeface="Arial" charset="0"/>
              </a:rPr>
              <a:t> The Chicago Transit Authority’s “L” is the best rapid transit system in the United States.</a:t>
            </a:r>
          </a:p>
          <a:p>
            <a:pPr>
              <a:spcAft>
                <a:spcPts val="1088"/>
              </a:spcAft>
            </a:pPr>
            <a:r>
              <a:rPr lang="en-US" sz="2000" b="1">
                <a:solidFill>
                  <a:srgbClr val="800000"/>
                </a:solidFill>
                <a:cs typeface="Arial" charset="0"/>
              </a:rPr>
              <a:t>Support 1:</a:t>
            </a:r>
            <a:r>
              <a:rPr lang="en-US" sz="2000">
                <a:cs typeface="Arial" charset="0"/>
              </a:rPr>
              <a:t> Three-quarters of a million people ride the “L” every weekday.</a:t>
            </a:r>
          </a:p>
          <a:p>
            <a:pPr>
              <a:spcAft>
                <a:spcPts val="1088"/>
              </a:spcAft>
            </a:pPr>
            <a:r>
              <a:rPr lang="en-US" sz="2000" b="1">
                <a:solidFill>
                  <a:srgbClr val="800000"/>
                </a:solidFill>
                <a:cs typeface="Arial" charset="0"/>
              </a:rPr>
              <a:t>Support 2:</a:t>
            </a:r>
            <a:r>
              <a:rPr lang="en-US" sz="2000">
                <a:cs typeface="Arial" charset="0"/>
              </a:rPr>
              <a:t> Chicago’s densely packed skyscrapers—a key feature of the city—were made possible by the “L.”</a:t>
            </a:r>
          </a:p>
          <a:p>
            <a:pPr>
              <a:spcAft>
                <a:spcPts val="1088"/>
              </a:spcAft>
            </a:pPr>
            <a:r>
              <a:rPr lang="en-US" sz="2000" b="1">
                <a:solidFill>
                  <a:srgbClr val="800000"/>
                </a:solidFill>
                <a:cs typeface="Arial" charset="0"/>
              </a:rPr>
              <a:t>Support 3:</a:t>
            </a:r>
            <a:r>
              <a:rPr lang="en-US" sz="2000">
                <a:cs typeface="Arial" charset="0"/>
              </a:rPr>
              <a:t> The elevated sections in the Loop give riders an unparalleled view of downtown Chicago.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16:</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Separate Fact from Opinion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136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366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667"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use premises, inferences, and conclusions to construct a logical argument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Understanding Critical Thinking</a:t>
            </a:r>
          </a:p>
          <a:p>
            <a:pPr>
              <a:spcAft>
                <a:spcPts val="725"/>
              </a:spcAft>
            </a:pPr>
            <a:r>
              <a:rPr lang="en-US" sz="3000" b="1">
                <a:solidFill>
                  <a:srgbClr val="000080"/>
                </a:solidFill>
                <a:cs typeface="VectoraLT-Bold" charset="0"/>
              </a:rPr>
              <a:t>What thinking abilities should I have?</a:t>
            </a:r>
          </a:p>
          <a:p>
            <a:r>
              <a:rPr lang="en-US" sz="2800">
                <a:cs typeface="VectoraLT-Bold" charset="0"/>
              </a:rPr>
              <a:t>A researcher named Benjamin Bloom identified six levels of thinking. Here is a revised version of his taxonomy of thinking. As you go down the list, you reach deeper and deeper levels of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Building Logical Arguments</a:t>
            </a:r>
          </a:p>
          <a:p>
            <a:pPr>
              <a:spcAft>
                <a:spcPts val="1088"/>
              </a:spcAft>
            </a:pPr>
            <a:r>
              <a:rPr lang="en-US" sz="2600">
                <a:cs typeface="Arial" charset="0"/>
              </a:rPr>
              <a:t>An argument is composed of three basic parts: </a:t>
            </a:r>
            <a:r>
              <a:rPr lang="en-US" sz="2600" b="1">
                <a:cs typeface="Arial" charset="0"/>
              </a:rPr>
              <a:t>premises</a:t>
            </a:r>
            <a:r>
              <a:rPr lang="en-US" sz="2600">
                <a:cs typeface="Arial" charset="0"/>
              </a:rPr>
              <a:t>, </a:t>
            </a:r>
            <a:r>
              <a:rPr lang="en-US" sz="2600" b="1">
                <a:cs typeface="Arial" charset="0"/>
              </a:rPr>
              <a:t>inferences</a:t>
            </a:r>
            <a:r>
              <a:rPr lang="en-US" sz="2600">
                <a:cs typeface="Arial" charset="0"/>
              </a:rPr>
              <a:t>, and </a:t>
            </a:r>
            <a:r>
              <a:rPr lang="en-US" sz="2600" b="1">
                <a:cs typeface="Arial" charset="0"/>
              </a:rPr>
              <a:t>conclusions</a:t>
            </a:r>
            <a:r>
              <a:rPr lang="en-US" sz="2600">
                <a:cs typeface="Arial"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Logical Arguments</a:t>
            </a:r>
          </a:p>
          <a:p>
            <a:pPr>
              <a:spcAft>
                <a:spcPts val="1088"/>
              </a:spcAft>
            </a:pPr>
            <a:r>
              <a:rPr lang="en-US" sz="3000" b="1">
                <a:solidFill>
                  <a:srgbClr val="000080"/>
                </a:solidFill>
                <a:cs typeface="Arial" charset="0"/>
              </a:rPr>
              <a:t>What is a premise, and how can I use it?</a:t>
            </a:r>
          </a:p>
          <a:p>
            <a:r>
              <a:rPr lang="en-US">
                <a:solidFill>
                  <a:schemeClr val="tx1"/>
                </a:solidFill>
              </a:rPr>
              <a:t>	A </a:t>
            </a:r>
            <a:r>
              <a:rPr lang="en-US" b="1">
                <a:solidFill>
                  <a:schemeClr val="tx1"/>
                </a:solidFill>
              </a:rPr>
              <a:t>premise</a:t>
            </a:r>
            <a:r>
              <a:rPr lang="en-US">
                <a:solidFill>
                  <a:schemeClr val="tx1"/>
                </a:solidFill>
              </a:rPr>
              <a:t> is a statement that is accepted as true. Think of premises as support beams for an argument. Logical premises provide strong support; untruthful premises provide a shaky foundation. </a:t>
            </a:r>
          </a:p>
          <a:p>
            <a:r>
              <a:rPr lang="en-US">
                <a:solidFill>
                  <a:schemeClr val="tx1"/>
                </a:solidFill>
              </a:rPr>
              <a:t>	When building an argument, you don’t seek to prove the truth of a premise; rather, you accept it as so and use it to build a stronger case for a larger point. You can identify a premise by imagining the word “if” in front of 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Logical Arguments</a:t>
            </a:r>
          </a:p>
          <a:p>
            <a:pPr>
              <a:spcAft>
                <a:spcPts val="1088"/>
              </a:spcAft>
            </a:pPr>
            <a:r>
              <a:rPr lang="en-US" sz="3000" b="1">
                <a:solidFill>
                  <a:srgbClr val="000080"/>
                </a:solidFill>
                <a:cs typeface="Arial" charset="0"/>
              </a:rPr>
              <a:t>What is a premise, and how can I use it?</a:t>
            </a:r>
          </a:p>
          <a:p>
            <a:pPr>
              <a:spcAft>
                <a:spcPts val="1088"/>
              </a:spcAft>
            </a:pPr>
            <a:r>
              <a:rPr lang="en-US" sz="2000" b="1">
                <a:solidFill>
                  <a:srgbClr val="800000"/>
                </a:solidFill>
                <a:cs typeface="Arial" charset="0"/>
              </a:rPr>
              <a:t>Premise 1:</a:t>
            </a:r>
            <a:r>
              <a:rPr lang="en-US" sz="2000">
                <a:cs typeface="Arial" charset="0"/>
              </a:rPr>
              <a:t> (If) Mechanical thinking is static and reactionary.</a:t>
            </a:r>
          </a:p>
          <a:p>
            <a:pPr>
              <a:spcAft>
                <a:spcPts val="1088"/>
              </a:spcAft>
            </a:pPr>
            <a:r>
              <a:rPr lang="en-US" sz="2000" b="1">
                <a:solidFill>
                  <a:srgbClr val="800000"/>
                </a:solidFill>
                <a:cs typeface="Arial" charset="0"/>
              </a:rPr>
              <a:t>Premise 2:</a:t>
            </a:r>
            <a:r>
              <a:rPr lang="en-US" sz="2000">
                <a:cs typeface="Arial" charset="0"/>
              </a:rPr>
              <a:t> (If) Complacency of thought stifles decision making and deep thought.</a:t>
            </a:r>
          </a:p>
          <a:p>
            <a:pPr>
              <a:spcAft>
                <a:spcPts val="1088"/>
              </a:spcAft>
            </a:pPr>
            <a:r>
              <a:rPr lang="en-US" sz="2000" b="1">
                <a:solidFill>
                  <a:srgbClr val="800000"/>
                </a:solidFill>
                <a:cs typeface="Arial" charset="0"/>
              </a:rPr>
              <a:t>Premise 3:</a:t>
            </a:r>
            <a:r>
              <a:rPr lang="en-US" sz="2000">
                <a:cs typeface="Arial" charset="0"/>
              </a:rPr>
              <a:t> (If) Critical thinking breaks the routine of mechanical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dirty="0">
                <a:solidFill>
                  <a:srgbClr val="999999"/>
                </a:solidFill>
                <a:cs typeface="Arial" charset="0"/>
              </a:rPr>
              <a:t>Building Logical Arguments</a:t>
            </a:r>
          </a:p>
          <a:p>
            <a:pPr>
              <a:spcAft>
                <a:spcPts val="1088"/>
              </a:spcAft>
            </a:pPr>
            <a:r>
              <a:rPr lang="en-US" sz="3000" b="1" dirty="0">
                <a:solidFill>
                  <a:srgbClr val="000080"/>
                </a:solidFill>
                <a:cs typeface="Arial" charset="0"/>
              </a:rPr>
              <a:t>What is an inference, and how can I use it?</a:t>
            </a:r>
          </a:p>
          <a:p>
            <a:pPr>
              <a:spcAft>
                <a:spcPts val="1088"/>
              </a:spcAft>
            </a:pPr>
            <a:r>
              <a:rPr lang="en-US" sz="2600" dirty="0">
                <a:cs typeface="Arial" charset="0"/>
              </a:rPr>
              <a:t>An inference is a statement that is derived from previous statements—whether premises or other inferences. The truth of an inference is based on the truth of the statements that it is derived from.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1736725" y="365125"/>
            <a:ext cx="6950075" cy="6140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Logical Arguments</a:t>
            </a:r>
          </a:p>
          <a:p>
            <a:pPr>
              <a:spcAft>
                <a:spcPts val="1088"/>
              </a:spcAft>
            </a:pPr>
            <a:r>
              <a:rPr lang="en-US" sz="3000" b="1">
                <a:solidFill>
                  <a:srgbClr val="000080"/>
                </a:solidFill>
                <a:cs typeface="Arial" charset="0"/>
              </a:rPr>
              <a:t>What is an inference, and how can I use it?</a:t>
            </a:r>
          </a:p>
          <a:p>
            <a:pPr>
              <a:spcAft>
                <a:spcPts val="1088"/>
              </a:spcAft>
            </a:pPr>
            <a:r>
              <a:rPr lang="en-US" sz="2000" b="1">
                <a:solidFill>
                  <a:srgbClr val="800000"/>
                </a:solidFill>
                <a:cs typeface="Arial" charset="0"/>
              </a:rPr>
              <a:t>Premise 1:</a:t>
            </a:r>
            <a:r>
              <a:rPr lang="en-US" sz="2000">
                <a:cs typeface="Arial" charset="0"/>
              </a:rPr>
              <a:t> (If) Improved critical thinking leads to job success.</a:t>
            </a:r>
          </a:p>
          <a:p>
            <a:pPr>
              <a:spcAft>
                <a:spcPts val="1088"/>
              </a:spcAft>
            </a:pPr>
            <a:r>
              <a:rPr lang="en-US" sz="2000" b="1">
                <a:solidFill>
                  <a:srgbClr val="800000"/>
                </a:solidFill>
                <a:cs typeface="Arial" charset="0"/>
              </a:rPr>
              <a:t>Premise 2:</a:t>
            </a:r>
            <a:r>
              <a:rPr lang="en-US" sz="2000">
                <a:cs typeface="Arial" charset="0"/>
              </a:rPr>
              <a:t> (If) You are an employee of the Federal government.</a:t>
            </a:r>
          </a:p>
          <a:p>
            <a:pPr>
              <a:spcAft>
                <a:spcPts val="1088"/>
              </a:spcAft>
            </a:pPr>
            <a:r>
              <a:rPr lang="en-US" sz="2000" b="1">
                <a:solidFill>
                  <a:srgbClr val="800000"/>
                </a:solidFill>
                <a:cs typeface="Arial" charset="0"/>
              </a:rPr>
              <a:t>Inference 1:</a:t>
            </a:r>
            <a:r>
              <a:rPr lang="en-US" sz="2000">
                <a:cs typeface="Arial" charset="0"/>
              </a:rPr>
              <a:t> (Then) Improving your critical thinking skills will make you a more successful Federal employee.</a:t>
            </a:r>
          </a:p>
          <a:p>
            <a:pPr>
              <a:spcAft>
                <a:spcPts val="1088"/>
              </a:spcAft>
            </a:pPr>
            <a:r>
              <a:rPr lang="en-US" sz="2000" b="1">
                <a:solidFill>
                  <a:srgbClr val="800000"/>
                </a:solidFill>
                <a:cs typeface="Arial" charset="0"/>
              </a:rPr>
              <a:t>Premise 3:</a:t>
            </a:r>
            <a:r>
              <a:rPr lang="en-US" sz="2000">
                <a:cs typeface="Arial" charset="0"/>
              </a:rPr>
              <a:t> (If) Critical thinking strategies can be used to improve decision making and problem solving.</a:t>
            </a:r>
          </a:p>
          <a:p>
            <a:pPr>
              <a:spcAft>
                <a:spcPts val="1088"/>
              </a:spcAft>
            </a:pPr>
            <a:r>
              <a:rPr lang="en-US" sz="2000" b="1">
                <a:solidFill>
                  <a:srgbClr val="800000"/>
                </a:solidFill>
                <a:cs typeface="Arial" charset="0"/>
              </a:rPr>
              <a:t>Inference 2:</a:t>
            </a:r>
            <a:r>
              <a:rPr lang="en-US" sz="2000">
                <a:cs typeface="Arial" charset="0"/>
              </a:rPr>
              <a:t> (Then) You can use critical thinking strategies to make better decisions and solve problems at work.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dirty="0">
                <a:solidFill>
                  <a:srgbClr val="999999"/>
                </a:solidFill>
              </a:rPr>
              <a:t>Building Logical Arguments</a:t>
            </a:r>
            <a:endParaRPr lang="en-US" sz="4000" dirty="0">
              <a:solidFill>
                <a:srgbClr val="999999"/>
              </a:solidFill>
              <a:cs typeface="Arial" charset="0"/>
            </a:endParaRPr>
          </a:p>
          <a:p>
            <a:pPr>
              <a:spcAft>
                <a:spcPts val="1088"/>
              </a:spcAft>
            </a:pPr>
            <a:r>
              <a:rPr lang="en-US" sz="3000" b="1" dirty="0">
                <a:solidFill>
                  <a:srgbClr val="000080"/>
                </a:solidFill>
                <a:cs typeface="Arial" charset="0"/>
              </a:rPr>
              <a:t>What is a conclusion?</a:t>
            </a:r>
          </a:p>
          <a:p>
            <a:pPr>
              <a:spcAft>
                <a:spcPts val="1088"/>
              </a:spcAft>
            </a:pPr>
            <a:r>
              <a:rPr lang="en-US" sz="2600" dirty="0">
                <a:cs typeface="Arial" charset="0"/>
              </a:rPr>
              <a:t>A conclusion is a final inference, derived from the previous statements. Identify a conclusion by imagining the word “Then” in front of the final inference.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1736725" y="365125"/>
            <a:ext cx="695007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dirty="0">
                <a:solidFill>
                  <a:srgbClr val="999999"/>
                </a:solidFill>
              </a:rPr>
              <a:t>Building Logical Arguments</a:t>
            </a:r>
          </a:p>
          <a:p>
            <a:pPr>
              <a:spcAft>
                <a:spcPts val="1088"/>
              </a:spcAft>
            </a:pPr>
            <a:r>
              <a:rPr lang="en-US" sz="3000" b="1" dirty="0">
                <a:solidFill>
                  <a:srgbClr val="000080"/>
                </a:solidFill>
                <a:cs typeface="Arial" charset="0"/>
              </a:rPr>
              <a:t>What is a conclusion?</a:t>
            </a:r>
          </a:p>
          <a:p>
            <a:pPr>
              <a:spcAft>
                <a:spcPts val="1088"/>
              </a:spcAft>
            </a:pPr>
            <a:r>
              <a:rPr lang="en-US" sz="2000" b="1" dirty="0">
                <a:solidFill>
                  <a:srgbClr val="800000"/>
                </a:solidFill>
                <a:cs typeface="Arial" charset="0"/>
              </a:rPr>
              <a:t>Premise 1:</a:t>
            </a:r>
            <a:r>
              <a:rPr lang="en-US" sz="2000" dirty="0">
                <a:cs typeface="Arial" charset="0"/>
              </a:rPr>
              <a:t> (If) </a:t>
            </a:r>
            <a:r>
              <a:rPr lang="en-US" sz="2000" i="1" dirty="0">
                <a:cs typeface="Arial" charset="0"/>
              </a:rPr>
              <a:t>Critical thinking</a:t>
            </a:r>
            <a:r>
              <a:rPr lang="en-US" sz="2000" dirty="0">
                <a:cs typeface="Arial" charset="0"/>
              </a:rPr>
              <a:t> deepens thinking in and out of work.</a:t>
            </a:r>
          </a:p>
          <a:p>
            <a:pPr>
              <a:spcAft>
                <a:spcPts val="1088"/>
              </a:spcAft>
            </a:pPr>
            <a:r>
              <a:rPr lang="en-US" sz="2000" b="1" dirty="0">
                <a:solidFill>
                  <a:srgbClr val="800000"/>
                </a:solidFill>
                <a:cs typeface="Arial" charset="0"/>
              </a:rPr>
              <a:t>Premise 2:</a:t>
            </a:r>
            <a:r>
              <a:rPr lang="en-US" sz="2000" dirty="0">
                <a:cs typeface="Arial" charset="0"/>
              </a:rPr>
              <a:t> (If) The Critical Thinking participant guide teaches proven critical thinking strategies.</a:t>
            </a:r>
          </a:p>
          <a:p>
            <a:pPr>
              <a:spcAft>
                <a:spcPts val="1088"/>
              </a:spcAft>
            </a:pPr>
            <a:r>
              <a:rPr lang="en-US" sz="2000" b="1" dirty="0">
                <a:solidFill>
                  <a:srgbClr val="800000"/>
                </a:solidFill>
                <a:cs typeface="Arial" charset="0"/>
              </a:rPr>
              <a:t>Conclusion:</a:t>
            </a:r>
            <a:r>
              <a:rPr lang="en-US" sz="2000" dirty="0">
                <a:cs typeface="Arial" charset="0"/>
              </a:rPr>
              <a:t> (Then) Your course-completion certificate shows that you possess the tools to deepen your thinking in and out of work.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1847850" y="2046288"/>
            <a:ext cx="6934200"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17:</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Use Premises, Inferences, and Conclusions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88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883"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recognize and clarify hidden assumptions in arguments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dirty="0">
                <a:cs typeface="Arial" charset="0"/>
              </a:rPr>
              <a:t>Recognizing Assumptions</a:t>
            </a:r>
          </a:p>
          <a:p>
            <a:r>
              <a:rPr lang="en-US" sz="2600" dirty="0">
                <a:solidFill>
                  <a:schemeClr val="tx1"/>
                </a:solidFill>
              </a:rPr>
              <a:t>Sometimes assumptions needed to make an argument complete are left unstated. Recognizing hidden assumptions can help you… </a:t>
            </a:r>
          </a:p>
          <a:p>
            <a:pPr lvl="1">
              <a:buFont typeface="Times New Roman" charset="0"/>
              <a:buChar char="•"/>
            </a:pPr>
            <a:r>
              <a:rPr lang="en-US" sz="2600" dirty="0">
                <a:solidFill>
                  <a:schemeClr val="tx1"/>
                </a:solidFill>
              </a:rPr>
              <a:t>understand all the pieces that hold an argument together.  </a:t>
            </a:r>
          </a:p>
          <a:p>
            <a:pPr lvl="1">
              <a:buFont typeface="Times New Roman" charset="0"/>
              <a:buChar char="•"/>
            </a:pPr>
            <a:r>
              <a:rPr lang="en-US" sz="2600" dirty="0">
                <a:solidFill>
                  <a:schemeClr val="tx1"/>
                </a:solidFill>
              </a:rPr>
              <a:t>evaluate the strength or weakness of an argument.</a:t>
            </a:r>
          </a:p>
          <a:p>
            <a:pPr lvl="1">
              <a:buFont typeface="Times New Roman" charset="0"/>
              <a:buChar char="•"/>
            </a:pPr>
            <a:r>
              <a:rPr lang="en-US" sz="2600" dirty="0">
                <a:solidFill>
                  <a:schemeClr val="tx1"/>
                </a:solidFill>
              </a:rPr>
              <a:t>recognize your own assumptions when building arguments</a:t>
            </a:r>
            <a:r>
              <a:rPr lang="en-US" sz="2600" dirty="0">
                <a:solidFill>
                  <a:schemeClr val="bg1"/>
                </a:solid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1700213" y="349250"/>
            <a:ext cx="6765925"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Understanding Critical Thinking</a:t>
            </a:r>
          </a:p>
          <a:p>
            <a:pPr>
              <a:spcAft>
                <a:spcPts val="725"/>
              </a:spcAft>
            </a:pPr>
            <a:r>
              <a:rPr lang="en-US" sz="3000" b="1">
                <a:solidFill>
                  <a:srgbClr val="000080"/>
                </a:solidFill>
              </a:rPr>
              <a:t>What thinking abilities should I have?</a:t>
            </a:r>
          </a:p>
        </p:txBody>
      </p:sp>
      <p:grpSp>
        <p:nvGrpSpPr>
          <p:cNvPr id="2" name="Group 2"/>
          <p:cNvGrpSpPr>
            <a:grpSpLocks noRot="1"/>
          </p:cNvGrpSpPr>
          <p:nvPr/>
        </p:nvGrpSpPr>
        <p:grpSpPr bwMode="auto">
          <a:xfrm>
            <a:off x="1825625" y="2968625"/>
            <a:ext cx="5751513" cy="2974975"/>
            <a:chOff x="1150" y="1870"/>
            <a:chExt cx="3622" cy="1873"/>
          </a:xfrm>
        </p:grpSpPr>
        <p:sp>
          <p:nvSpPr>
            <p:cNvPr id="3" name="Rectangle 3"/>
            <p:cNvSpPr>
              <a:spLocks noChangeArrowheads="1"/>
            </p:cNvSpPr>
            <p:nvPr/>
          </p:nvSpPr>
          <p:spPr bwMode="auto">
            <a:xfrm>
              <a:off x="1150" y="1870"/>
              <a:ext cx="1774" cy="9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Remember</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recall information</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list main points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repeat details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define key terms</a:t>
              </a:r>
            </a:p>
          </p:txBody>
        </p:sp>
        <p:sp>
          <p:nvSpPr>
            <p:cNvPr id="4" name="Rectangle 4"/>
            <p:cNvSpPr>
              <a:spLocks noChangeArrowheads="1"/>
            </p:cNvSpPr>
            <p:nvPr/>
          </p:nvSpPr>
          <p:spPr bwMode="auto">
            <a:xfrm>
              <a:off x="2924" y="1870"/>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rPr>
                <a:t>Key Words</a:t>
              </a:r>
            </a:p>
          </p:txBody>
        </p:sp>
        <p:sp>
          <p:nvSpPr>
            <p:cNvPr id="5" name="Rectangle 5"/>
            <p:cNvSpPr>
              <a:spLocks noChangeArrowheads="1"/>
            </p:cNvSpPr>
            <p:nvPr/>
          </p:nvSpPr>
          <p:spPr bwMode="auto">
            <a:xfrm>
              <a:off x="2924" y="2124"/>
              <a:ext cx="945" cy="675"/>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circle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define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identify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label</a:t>
              </a:r>
            </a:p>
          </p:txBody>
        </p:sp>
        <p:sp>
          <p:nvSpPr>
            <p:cNvPr id="6" name="Rectangle 6"/>
            <p:cNvSpPr>
              <a:spLocks noChangeArrowheads="1"/>
            </p:cNvSpPr>
            <p:nvPr/>
          </p:nvSpPr>
          <p:spPr bwMode="auto">
            <a:xfrm>
              <a:off x="3869" y="2124"/>
              <a:ext cx="904" cy="675"/>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list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match</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name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recall</a:t>
              </a:r>
            </a:p>
          </p:txBody>
        </p:sp>
        <p:sp>
          <p:nvSpPr>
            <p:cNvPr id="7" name="Rectangle 7"/>
            <p:cNvSpPr>
              <a:spLocks noChangeArrowheads="1"/>
            </p:cNvSpPr>
            <p:nvPr/>
          </p:nvSpPr>
          <p:spPr bwMode="auto">
            <a:xfrm>
              <a:off x="1150" y="2799"/>
              <a:ext cx="1774" cy="9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Understand</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explain ideas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give examples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explain a process</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put ideas in new terms</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F3277"/>
                </a:solidFill>
              </a:endParaRPr>
            </a:p>
          </p:txBody>
        </p:sp>
        <p:sp>
          <p:nvSpPr>
            <p:cNvPr id="8" name="Rectangle 8"/>
            <p:cNvSpPr>
              <a:spLocks noChangeArrowheads="1"/>
            </p:cNvSpPr>
            <p:nvPr/>
          </p:nvSpPr>
          <p:spPr bwMode="auto">
            <a:xfrm>
              <a:off x="2924" y="2799"/>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ea typeface="Osaka" charset="0"/>
                  <a:cs typeface="Osaka" charset="0"/>
                </a:rPr>
                <a:t>Key Words</a:t>
              </a:r>
            </a:p>
          </p:txBody>
        </p:sp>
        <p:sp>
          <p:nvSpPr>
            <p:cNvPr id="9" name="Rectangle 9"/>
            <p:cNvSpPr>
              <a:spLocks noChangeArrowheads="1"/>
            </p:cNvSpPr>
            <p:nvPr/>
          </p:nvSpPr>
          <p:spPr bwMode="auto">
            <a:xfrm>
              <a:off x="2924" y="3053"/>
              <a:ext cx="945"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cite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describe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explain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recount</a:t>
              </a:r>
            </a:p>
          </p:txBody>
        </p:sp>
        <p:sp>
          <p:nvSpPr>
            <p:cNvPr id="10" name="Rectangle 10"/>
            <p:cNvSpPr>
              <a:spLocks noChangeArrowheads="1"/>
            </p:cNvSpPr>
            <p:nvPr/>
          </p:nvSpPr>
          <p:spPr bwMode="auto">
            <a:xfrm>
              <a:off x="3869" y="3053"/>
              <a:ext cx="904"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report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review</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reword</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tell</a:t>
              </a:r>
            </a:p>
          </p:txBody>
        </p:sp>
        <p:sp>
          <p:nvSpPr>
            <p:cNvPr id="11" name="Line 11"/>
            <p:cNvSpPr>
              <a:spLocks noChangeShapeType="1"/>
            </p:cNvSpPr>
            <p:nvPr/>
          </p:nvSpPr>
          <p:spPr bwMode="auto">
            <a:xfrm>
              <a:off x="1150" y="1870"/>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12"/>
            <p:cNvSpPr>
              <a:spLocks noChangeShapeType="1"/>
            </p:cNvSpPr>
            <p:nvPr/>
          </p:nvSpPr>
          <p:spPr bwMode="auto">
            <a:xfrm>
              <a:off x="2924" y="1870"/>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13"/>
            <p:cNvSpPr>
              <a:spLocks noChangeShapeType="1"/>
            </p:cNvSpPr>
            <p:nvPr/>
          </p:nvSpPr>
          <p:spPr bwMode="auto">
            <a:xfrm>
              <a:off x="3869" y="1870"/>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14"/>
            <p:cNvSpPr>
              <a:spLocks noChangeShapeType="1"/>
            </p:cNvSpPr>
            <p:nvPr/>
          </p:nvSpPr>
          <p:spPr bwMode="auto">
            <a:xfrm>
              <a:off x="1150" y="2124"/>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5"/>
            <p:cNvSpPr>
              <a:spLocks noChangeShapeType="1"/>
            </p:cNvSpPr>
            <p:nvPr/>
          </p:nvSpPr>
          <p:spPr bwMode="auto">
            <a:xfrm>
              <a:off x="2924" y="2124"/>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6"/>
            <p:cNvSpPr>
              <a:spLocks noChangeShapeType="1"/>
            </p:cNvSpPr>
            <p:nvPr/>
          </p:nvSpPr>
          <p:spPr bwMode="auto">
            <a:xfrm>
              <a:off x="3869" y="2124"/>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7"/>
            <p:cNvSpPr>
              <a:spLocks noChangeShapeType="1"/>
            </p:cNvSpPr>
            <p:nvPr/>
          </p:nvSpPr>
          <p:spPr bwMode="auto">
            <a:xfrm>
              <a:off x="1150" y="2799"/>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8"/>
            <p:cNvSpPr>
              <a:spLocks noChangeShapeType="1"/>
            </p:cNvSpPr>
            <p:nvPr/>
          </p:nvSpPr>
          <p:spPr bwMode="auto">
            <a:xfrm>
              <a:off x="2924" y="2799"/>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9"/>
            <p:cNvSpPr>
              <a:spLocks noChangeShapeType="1"/>
            </p:cNvSpPr>
            <p:nvPr/>
          </p:nvSpPr>
          <p:spPr bwMode="auto">
            <a:xfrm>
              <a:off x="3869" y="2799"/>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20"/>
            <p:cNvSpPr>
              <a:spLocks noChangeShapeType="1"/>
            </p:cNvSpPr>
            <p:nvPr/>
          </p:nvSpPr>
          <p:spPr bwMode="auto">
            <a:xfrm>
              <a:off x="1150" y="3053"/>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21"/>
            <p:cNvSpPr>
              <a:spLocks noChangeShapeType="1"/>
            </p:cNvSpPr>
            <p:nvPr/>
          </p:nvSpPr>
          <p:spPr bwMode="auto">
            <a:xfrm>
              <a:off x="2924" y="3053"/>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22"/>
            <p:cNvSpPr>
              <a:spLocks noChangeShapeType="1"/>
            </p:cNvSpPr>
            <p:nvPr/>
          </p:nvSpPr>
          <p:spPr bwMode="auto">
            <a:xfrm>
              <a:off x="3869" y="3053"/>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23"/>
            <p:cNvSpPr>
              <a:spLocks noChangeShapeType="1"/>
            </p:cNvSpPr>
            <p:nvPr/>
          </p:nvSpPr>
          <p:spPr bwMode="auto">
            <a:xfrm>
              <a:off x="1150" y="3821"/>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4"/>
            <p:cNvSpPr>
              <a:spLocks noChangeShapeType="1"/>
            </p:cNvSpPr>
            <p:nvPr/>
          </p:nvSpPr>
          <p:spPr bwMode="auto">
            <a:xfrm>
              <a:off x="2924" y="3821"/>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5"/>
            <p:cNvSpPr>
              <a:spLocks noChangeShapeType="1"/>
            </p:cNvSpPr>
            <p:nvPr/>
          </p:nvSpPr>
          <p:spPr bwMode="auto">
            <a:xfrm>
              <a:off x="3869" y="3821"/>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6"/>
            <p:cNvSpPr>
              <a:spLocks noChangeShapeType="1"/>
            </p:cNvSpPr>
            <p:nvPr/>
          </p:nvSpPr>
          <p:spPr bwMode="auto">
            <a:xfrm>
              <a:off x="1150"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7"/>
            <p:cNvSpPr>
              <a:spLocks noChangeShapeType="1"/>
            </p:cNvSpPr>
            <p:nvPr/>
          </p:nvSpPr>
          <p:spPr bwMode="auto">
            <a:xfrm>
              <a:off x="1150" y="2124"/>
              <a:ext cx="0" cy="675"/>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8"/>
            <p:cNvSpPr>
              <a:spLocks noChangeShapeType="1"/>
            </p:cNvSpPr>
            <p:nvPr/>
          </p:nvSpPr>
          <p:spPr bwMode="auto">
            <a:xfrm>
              <a:off x="1150" y="2799"/>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9"/>
            <p:cNvSpPr>
              <a:spLocks noChangeShapeType="1"/>
            </p:cNvSpPr>
            <p:nvPr/>
          </p:nvSpPr>
          <p:spPr bwMode="auto">
            <a:xfrm>
              <a:off x="1150" y="3053"/>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0"/>
            <p:cNvSpPr>
              <a:spLocks noChangeShapeType="1"/>
            </p:cNvSpPr>
            <p:nvPr/>
          </p:nvSpPr>
          <p:spPr bwMode="auto">
            <a:xfrm>
              <a:off x="2924"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1"/>
            <p:cNvSpPr>
              <a:spLocks noChangeShapeType="1"/>
            </p:cNvSpPr>
            <p:nvPr/>
          </p:nvSpPr>
          <p:spPr bwMode="auto">
            <a:xfrm>
              <a:off x="2924" y="2124"/>
              <a:ext cx="0" cy="675"/>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360" name="Line 32"/>
            <p:cNvSpPr>
              <a:spLocks noChangeShapeType="1"/>
            </p:cNvSpPr>
            <p:nvPr/>
          </p:nvSpPr>
          <p:spPr bwMode="auto">
            <a:xfrm>
              <a:off x="2924" y="2799"/>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05" name="Line 33"/>
            <p:cNvSpPr>
              <a:spLocks noChangeShapeType="1"/>
            </p:cNvSpPr>
            <p:nvPr/>
          </p:nvSpPr>
          <p:spPr bwMode="auto">
            <a:xfrm>
              <a:off x="2924" y="3053"/>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06" name="Line 34"/>
            <p:cNvSpPr>
              <a:spLocks noChangeShapeType="1"/>
            </p:cNvSpPr>
            <p:nvPr/>
          </p:nvSpPr>
          <p:spPr bwMode="auto">
            <a:xfrm>
              <a:off x="3869"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07" name="Line 35"/>
            <p:cNvSpPr>
              <a:spLocks noChangeShapeType="1"/>
            </p:cNvSpPr>
            <p:nvPr/>
          </p:nvSpPr>
          <p:spPr bwMode="auto">
            <a:xfrm>
              <a:off x="3869" y="2124"/>
              <a:ext cx="0" cy="675"/>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08" name="Line 36"/>
            <p:cNvSpPr>
              <a:spLocks noChangeShapeType="1"/>
            </p:cNvSpPr>
            <p:nvPr/>
          </p:nvSpPr>
          <p:spPr bwMode="auto">
            <a:xfrm>
              <a:off x="3869" y="2799"/>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09" name="Line 37"/>
            <p:cNvSpPr>
              <a:spLocks noChangeShapeType="1"/>
            </p:cNvSpPr>
            <p:nvPr/>
          </p:nvSpPr>
          <p:spPr bwMode="auto">
            <a:xfrm>
              <a:off x="3869" y="3053"/>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10" name="Line 38"/>
            <p:cNvSpPr>
              <a:spLocks noChangeShapeType="1"/>
            </p:cNvSpPr>
            <p:nvPr/>
          </p:nvSpPr>
          <p:spPr bwMode="auto">
            <a:xfrm>
              <a:off x="4773"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11" name="Line 39"/>
            <p:cNvSpPr>
              <a:spLocks noChangeShapeType="1"/>
            </p:cNvSpPr>
            <p:nvPr/>
          </p:nvSpPr>
          <p:spPr bwMode="auto">
            <a:xfrm>
              <a:off x="4773" y="2124"/>
              <a:ext cx="0" cy="675"/>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12" name="Line 40"/>
            <p:cNvSpPr>
              <a:spLocks noChangeShapeType="1"/>
            </p:cNvSpPr>
            <p:nvPr/>
          </p:nvSpPr>
          <p:spPr bwMode="auto">
            <a:xfrm>
              <a:off x="4773" y="2799"/>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13" name="Line 41"/>
            <p:cNvSpPr>
              <a:spLocks noChangeShapeType="1"/>
            </p:cNvSpPr>
            <p:nvPr/>
          </p:nvSpPr>
          <p:spPr bwMode="auto">
            <a:xfrm>
              <a:off x="4773" y="3053"/>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5402" name="Text Box 42"/>
          <p:cNvSpPr txBox="1">
            <a:spLocks noChangeArrowheads="1"/>
          </p:cNvSpPr>
          <p:nvPr/>
        </p:nvSpPr>
        <p:spPr bwMode="auto">
          <a:xfrm>
            <a:off x="6934200" y="4106863"/>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03" name="Text Box 43"/>
          <p:cNvSpPr txBox="1">
            <a:spLocks noChangeArrowheads="1"/>
          </p:cNvSpPr>
          <p:nvPr/>
        </p:nvSpPr>
        <p:spPr bwMode="auto">
          <a:xfrm rot="5400000">
            <a:off x="6924675" y="4359275"/>
            <a:ext cx="2651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solidFill>
                  <a:srgbClr val="800000"/>
                </a:solidFill>
              </a:rPr>
              <a:t>DEEPER THINKING</a:t>
            </a:r>
          </a:p>
        </p:txBody>
      </p:sp>
      <p:sp>
        <p:nvSpPr>
          <p:cNvPr id="15404" name="Line 44"/>
          <p:cNvSpPr>
            <a:spLocks noChangeShapeType="1"/>
          </p:cNvSpPr>
          <p:nvPr/>
        </p:nvSpPr>
        <p:spPr bwMode="auto">
          <a:xfrm>
            <a:off x="7939088" y="3184525"/>
            <a:ext cx="1587" cy="2925763"/>
          </a:xfrm>
          <a:prstGeom prst="line">
            <a:avLst/>
          </a:prstGeom>
          <a:noFill/>
          <a:ln w="3672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1676400" y="609600"/>
            <a:ext cx="6931025" cy="838200"/>
          </a:xfrm>
        </p:spPr>
        <p:txBody>
          <a:bodyPr/>
          <a:lstStyle/>
          <a:p>
            <a:pPr>
              <a:lnSpc>
                <a:spcPct val="100000"/>
              </a:lnSpc>
              <a:spcBef>
                <a:spcPts val="2400"/>
              </a:spcBef>
              <a:spcAft>
                <a:spcPts val="0"/>
              </a:spcAft>
            </a:pPr>
            <a:r>
              <a:rPr lang="en-US" sz="4000" dirty="0">
                <a:solidFill>
                  <a:srgbClr val="999999"/>
                </a:solidFill>
              </a:rPr>
              <a:t>Recognizing </a:t>
            </a:r>
            <a:r>
              <a:rPr lang="en-US" sz="4000" dirty="0" smtClean="0">
                <a:solidFill>
                  <a:srgbClr val="999999"/>
                </a:solidFill>
              </a:rPr>
              <a:t>Assumptions</a:t>
            </a:r>
            <a:endParaRPr lang="en-US" sz="2600" dirty="0"/>
          </a:p>
        </p:txBody>
      </p:sp>
      <p:sp>
        <p:nvSpPr>
          <p:cNvPr id="3" name="Rectangle 2"/>
          <p:cNvSpPr txBox="1">
            <a:spLocks noChangeArrowheads="1"/>
          </p:cNvSpPr>
          <p:nvPr/>
        </p:nvSpPr>
        <p:spPr bwMode="auto">
          <a:xfrm>
            <a:off x="1676400" y="1371600"/>
            <a:ext cx="6931025"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mj-lt"/>
                <a:ea typeface="+mj-ea"/>
                <a:cs typeface="+mj-cs"/>
              </a:defRPr>
            </a:lvl1pPr>
            <a:lvl2pPr marL="742950" indent="-28575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2pPr>
            <a:lvl3pPr marL="11430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3pPr>
            <a:lvl4pPr marL="16002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4pPr>
            <a:lvl5pPr marL="20574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5pPr>
            <a:lvl6pPr marL="25146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6pPr>
            <a:lvl7pPr marL="29718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7pPr>
            <a:lvl8pPr marL="34290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8pPr>
            <a:lvl9pPr marL="3886200" indent="-228600" algn="l" defTabSz="457200" rtl="0" fontAlgn="base">
              <a:lnSpc>
                <a:spcPct val="80000"/>
              </a:lnSpc>
              <a:spcBef>
                <a:spcPct val="0"/>
              </a:spcBef>
              <a:spcAft>
                <a:spcPct val="0"/>
              </a:spcAft>
              <a:buClr>
                <a:srgbClr val="000000"/>
              </a:buClr>
              <a:buSzPct val="100000"/>
              <a:buFont typeface="Times New Roman" charset="0"/>
              <a:defRPr sz="3600">
                <a:solidFill>
                  <a:srgbClr val="000000"/>
                </a:solidFill>
                <a:latin typeface="Arial" charset="0"/>
                <a:ea typeface="Osaka" charset="0"/>
                <a:cs typeface="Osaka" charset="0"/>
              </a:defRPr>
            </a:lvl9pPr>
          </a:lstStyle>
          <a:p>
            <a:pPr>
              <a:lnSpc>
                <a:spcPct val="100000"/>
              </a:lnSpc>
              <a:spcBef>
                <a:spcPts val="2400"/>
              </a:spcBef>
              <a:spcAft>
                <a:spcPts val="0"/>
              </a:spcAft>
            </a:pPr>
            <a:r>
              <a:rPr lang="en-US" sz="3000" b="1" dirty="0">
                <a:solidFill>
                  <a:srgbClr val="000080"/>
                </a:solidFill>
              </a:rPr>
              <a:t>What is a hidden assumption?</a:t>
            </a:r>
            <a:br>
              <a:rPr lang="en-US" sz="3000" b="1" dirty="0">
                <a:solidFill>
                  <a:srgbClr val="000080"/>
                </a:solidFill>
              </a:rPr>
            </a:br>
            <a:r>
              <a:rPr lang="en-US" sz="2600" dirty="0"/>
              <a:t>A hidden assumption is an unstated premise that is necessary to the argument but is not explicitly stated.</a:t>
            </a:r>
            <a:br>
              <a:rPr lang="en-US" sz="2600" dirty="0"/>
            </a:br>
            <a:endParaRPr lang="en-US" sz="26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Recognizing Assumptions</a:t>
            </a:r>
          </a:p>
          <a:p>
            <a:pPr>
              <a:spcAft>
                <a:spcPts val="1088"/>
              </a:spcAft>
            </a:pPr>
            <a:r>
              <a:rPr lang="en-US" sz="3000" b="1">
                <a:solidFill>
                  <a:srgbClr val="000080"/>
                </a:solidFill>
                <a:cs typeface="Arial" charset="0"/>
              </a:rPr>
              <a:t>What is a hidden assumption?</a:t>
            </a:r>
          </a:p>
          <a:p>
            <a:pPr>
              <a:spcAft>
                <a:spcPts val="1088"/>
              </a:spcAft>
            </a:pPr>
            <a:r>
              <a:rPr lang="en-US" sz="2000" b="1">
                <a:solidFill>
                  <a:srgbClr val="800000"/>
                </a:solidFill>
                <a:cs typeface="Arial" charset="0"/>
              </a:rPr>
              <a:t>Argument:</a:t>
            </a:r>
            <a:r>
              <a:rPr lang="en-US" sz="2000">
                <a:cs typeface="Arial" charset="0"/>
              </a:rPr>
              <a:t> Providing employees with a 15-minute personal break will recharge their minds and boost productivity.</a:t>
            </a:r>
          </a:p>
          <a:p>
            <a:pPr>
              <a:spcAft>
                <a:spcPts val="1088"/>
              </a:spcAft>
            </a:pPr>
            <a:r>
              <a:rPr lang="en-US" sz="2000" b="1">
                <a:solidFill>
                  <a:srgbClr val="800000"/>
                </a:solidFill>
                <a:cs typeface="Arial" charset="0"/>
              </a:rPr>
              <a:t>Hidden Assumption:</a:t>
            </a:r>
            <a:r>
              <a:rPr lang="en-US" sz="2000">
                <a:cs typeface="Arial" charset="0"/>
              </a:rPr>
              <a:t> More production is needed from employees.</a:t>
            </a:r>
          </a:p>
          <a:p>
            <a:pPr>
              <a:spcAft>
                <a:spcPts val="1088"/>
              </a:spcAft>
            </a:pPr>
            <a:r>
              <a:rPr lang="en-US" sz="2000" b="1">
                <a:solidFill>
                  <a:srgbClr val="800000"/>
                </a:solidFill>
                <a:cs typeface="Arial" charset="0"/>
              </a:rPr>
              <a:t>Argument:</a:t>
            </a:r>
            <a:r>
              <a:rPr lang="en-US" sz="2000">
                <a:cs typeface="Arial" charset="0"/>
              </a:rPr>
              <a:t> The area is restricted to National Park Rangers because of the steep incline and loose rocks.</a:t>
            </a:r>
          </a:p>
          <a:p>
            <a:pPr>
              <a:spcAft>
                <a:spcPts val="1088"/>
              </a:spcAft>
            </a:pPr>
            <a:r>
              <a:rPr lang="en-US" sz="2000" b="1">
                <a:solidFill>
                  <a:srgbClr val="800000"/>
                </a:solidFill>
                <a:cs typeface="Arial" charset="0"/>
              </a:rPr>
              <a:t>Hidden Assumption:</a:t>
            </a:r>
            <a:r>
              <a:rPr lang="en-US" sz="2000">
                <a:cs typeface="Arial" charset="0"/>
              </a:rPr>
              <a:t> National Park Rangers are trained for these conditions, so it is not a danger to them.</a:t>
            </a:r>
          </a:p>
          <a:p>
            <a:pPr>
              <a:spcAft>
                <a:spcPts val="1088"/>
              </a:spcAft>
            </a:pPr>
            <a:endParaRPr lang="en-US" sz="200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Recognizing Assumptions</a:t>
            </a:r>
          </a:p>
          <a:p>
            <a:pPr>
              <a:spcAft>
                <a:spcPts val="1088"/>
              </a:spcAft>
            </a:pPr>
            <a:r>
              <a:rPr lang="en-US" sz="3000" b="1">
                <a:solidFill>
                  <a:srgbClr val="000080"/>
                </a:solidFill>
                <a:cs typeface="Arial" charset="0"/>
              </a:rPr>
              <a:t>What is a hidden assumption?</a:t>
            </a:r>
          </a:p>
          <a:p>
            <a:pPr>
              <a:spcAft>
                <a:spcPts val="1088"/>
              </a:spcAft>
            </a:pPr>
            <a:r>
              <a:rPr lang="en-US" sz="2600">
                <a:cs typeface="Arial" charset="0"/>
              </a:rPr>
              <a:t>Just because an assumption is hidden doesn’t mean it is right or wrong. However, only when you recognize the hidden assumption can you make a fair evaluation of the argument as a whole.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Recognizing Assumptions</a:t>
            </a:r>
          </a:p>
          <a:p>
            <a:pPr>
              <a:spcAft>
                <a:spcPts val="1088"/>
              </a:spcAft>
            </a:pPr>
            <a:r>
              <a:rPr lang="en-US" sz="3000" b="1">
                <a:solidFill>
                  <a:srgbClr val="000080"/>
                </a:solidFill>
                <a:cs typeface="Arial" charset="0"/>
              </a:rPr>
              <a:t>How can I recognize hidden assumptions?</a:t>
            </a:r>
          </a:p>
          <a:p>
            <a:pPr>
              <a:spcAft>
                <a:spcPts val="1088"/>
              </a:spcAft>
            </a:pPr>
            <a:r>
              <a:rPr lang="en-US" sz="2600">
                <a:cs typeface="Arial" charset="0"/>
              </a:rPr>
              <a:t>There are two steps to identifying hidden assumptions in arguments.</a:t>
            </a:r>
          </a:p>
          <a:p>
            <a:pPr>
              <a:spcAft>
                <a:spcPts val="1088"/>
              </a:spcAft>
            </a:pPr>
            <a:r>
              <a:rPr lang="en-US" sz="2200" b="1">
                <a:solidFill>
                  <a:srgbClr val="800000"/>
                </a:solidFill>
                <a:cs typeface="Arial" charset="0"/>
              </a:rPr>
              <a:t>Step 1.</a:t>
            </a:r>
            <a:r>
              <a:rPr lang="en-US" sz="2200" b="1">
                <a:cs typeface="Arial" charset="0"/>
              </a:rPr>
              <a:t> Check the argument’s validity.</a:t>
            </a:r>
            <a:r>
              <a:rPr lang="en-US" sz="2200">
                <a:cs typeface="Arial" charset="0"/>
              </a:rPr>
              <a:t> Does the conclusion derive from premises? Do the premises show explicitly the assumptions needed to derive the conclusion? If you answer “yes” to both questions, the argument is valid and no hidden assumptions are involved. If you answer “no” to either question, the conclusion must derive from at least one hidden assumption.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Recognizing Assumptions</a:t>
            </a:r>
          </a:p>
          <a:p>
            <a:pPr>
              <a:spcAft>
                <a:spcPts val="1088"/>
              </a:spcAft>
            </a:pPr>
            <a:r>
              <a:rPr lang="en-US" sz="3000" b="1">
                <a:solidFill>
                  <a:srgbClr val="000080"/>
                </a:solidFill>
                <a:cs typeface="Arial" charset="0"/>
              </a:rPr>
              <a:t>How can I recognize hidden assumptions?</a:t>
            </a:r>
          </a:p>
          <a:p>
            <a:pPr>
              <a:spcAft>
                <a:spcPts val="1088"/>
              </a:spcAft>
            </a:pPr>
            <a:r>
              <a:rPr lang="en-US" sz="2200" b="1">
                <a:solidFill>
                  <a:srgbClr val="800000"/>
                </a:solidFill>
                <a:cs typeface="Arial" charset="0"/>
              </a:rPr>
              <a:t>Step 2.</a:t>
            </a:r>
            <a:r>
              <a:rPr lang="en-US" sz="2200" b="1">
                <a:cs typeface="Arial" charset="0"/>
              </a:rPr>
              <a:t> Identify any additional premises needed to make the argument valid.</a:t>
            </a:r>
            <a:r>
              <a:rPr lang="en-US" sz="2200">
                <a:cs typeface="Arial" charset="0"/>
              </a:rPr>
              <a:t> Those are the hidden assumptions.</a:t>
            </a:r>
          </a:p>
          <a:p>
            <a:pPr>
              <a:spcAft>
                <a:spcPts val="1088"/>
              </a:spcAft>
            </a:pPr>
            <a:r>
              <a:rPr lang="en-US" sz="2000" b="1">
                <a:solidFill>
                  <a:srgbClr val="800000"/>
                </a:solidFill>
                <a:cs typeface="Arial" charset="0"/>
              </a:rPr>
              <a:t>Premise 1:</a:t>
            </a:r>
            <a:r>
              <a:rPr lang="en-US" sz="2000">
                <a:cs typeface="Arial" charset="0"/>
              </a:rPr>
              <a:t> (If) It is Presidents’ Day.</a:t>
            </a:r>
          </a:p>
          <a:p>
            <a:pPr>
              <a:spcAft>
                <a:spcPts val="1088"/>
              </a:spcAft>
            </a:pPr>
            <a:r>
              <a:rPr lang="en-US" sz="2000" b="1">
                <a:solidFill>
                  <a:srgbClr val="800000"/>
                </a:solidFill>
                <a:cs typeface="Arial" charset="0"/>
              </a:rPr>
              <a:t>Premise 2:</a:t>
            </a:r>
            <a:r>
              <a:rPr lang="en-US" sz="2000">
                <a:cs typeface="Arial" charset="0"/>
              </a:rPr>
              <a:t> (If) All Federal employees are off on Presidents’ Day.</a:t>
            </a:r>
          </a:p>
          <a:p>
            <a:pPr>
              <a:spcAft>
                <a:spcPts val="1088"/>
              </a:spcAft>
            </a:pPr>
            <a:r>
              <a:rPr lang="en-US" sz="2000" b="1">
                <a:solidFill>
                  <a:srgbClr val="800000"/>
                </a:solidFill>
                <a:cs typeface="Arial" charset="0"/>
              </a:rPr>
              <a:t>Premise 3:</a:t>
            </a:r>
            <a:r>
              <a:rPr lang="en-US" sz="2000">
                <a:cs typeface="Arial" charset="0"/>
              </a:rPr>
              <a:t> (If) Justin is not working today.</a:t>
            </a:r>
          </a:p>
          <a:p>
            <a:pPr>
              <a:spcAft>
                <a:spcPts val="1088"/>
              </a:spcAft>
            </a:pPr>
            <a:r>
              <a:rPr lang="en-US" sz="2000" b="1">
                <a:solidFill>
                  <a:srgbClr val="800000"/>
                </a:solidFill>
                <a:cs typeface="Arial" charset="0"/>
              </a:rPr>
              <a:t>Premise 4:</a:t>
            </a:r>
            <a:r>
              <a:rPr lang="en-US" sz="2000">
                <a:cs typeface="Arial" charset="0"/>
              </a:rPr>
              <a:t> (If) Justin works in Washington, D.C.</a:t>
            </a:r>
          </a:p>
          <a:p>
            <a:pPr>
              <a:spcAft>
                <a:spcPts val="1088"/>
              </a:spcAft>
            </a:pPr>
            <a:r>
              <a:rPr lang="en-US" sz="2000" b="1">
                <a:solidFill>
                  <a:srgbClr val="800000"/>
                </a:solidFill>
                <a:cs typeface="Arial" charset="0"/>
              </a:rPr>
              <a:t>Conclusion:</a:t>
            </a:r>
            <a:r>
              <a:rPr lang="en-US" sz="2000">
                <a:cs typeface="Arial" charset="0"/>
              </a:rPr>
              <a:t> (Then) Justin must be a Federal employee.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Recognizing Assumptions</a:t>
            </a:r>
          </a:p>
          <a:p>
            <a:pPr>
              <a:spcAft>
                <a:spcPts val="1088"/>
              </a:spcAft>
            </a:pPr>
            <a:r>
              <a:rPr lang="en-US" sz="3000" b="1">
                <a:solidFill>
                  <a:srgbClr val="000080"/>
                </a:solidFill>
                <a:cs typeface="Arial" charset="0"/>
              </a:rPr>
              <a:t>How can I recognize hidden assumptions?</a:t>
            </a:r>
          </a:p>
          <a:p>
            <a:pPr>
              <a:spcAft>
                <a:spcPts val="1088"/>
              </a:spcAft>
            </a:pPr>
            <a:r>
              <a:rPr lang="en-US">
                <a:cs typeface="Arial" charset="0"/>
              </a:rPr>
              <a:t>The conclusion is not valid, because someone who works in Washington, D.C., could be off on Presidents’ Day and not be a Federal employee.</a:t>
            </a:r>
          </a:p>
          <a:p>
            <a:pPr>
              <a:spcAft>
                <a:spcPts val="1088"/>
              </a:spcAft>
            </a:pPr>
            <a:r>
              <a:rPr lang="en-US" sz="2000" b="1">
                <a:solidFill>
                  <a:srgbClr val="800000"/>
                </a:solidFill>
                <a:cs typeface="Arial" charset="0"/>
              </a:rPr>
              <a:t>Hidden Assumption:</a:t>
            </a:r>
            <a:r>
              <a:rPr lang="en-US" sz="2000">
                <a:cs typeface="Arial" charset="0"/>
              </a:rPr>
              <a:t> Anybody who works in Washington, D.C., is a Federal employee.</a:t>
            </a:r>
          </a:p>
          <a:p>
            <a:pPr>
              <a:spcBef>
                <a:spcPts val="1438"/>
              </a:spcBef>
            </a:pPr>
            <a:r>
              <a:rPr lang="en-US">
                <a:cs typeface="Arial" charset="0"/>
              </a:rPr>
              <a:t>As you can see from the above example, pointing out a hidden assumption doesn’t automatically make the argument stronger. However, it clarifies the argument and makes it easier to evaluate.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18:</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Recognize Assumptions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31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10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1075"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learn how to make an argument that guarantees its conclusion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Reasoning Deductively</a:t>
            </a:r>
          </a:p>
          <a:p>
            <a:pPr>
              <a:spcBef>
                <a:spcPts val="300"/>
              </a:spcBef>
            </a:pPr>
            <a:r>
              <a:rPr lang="en-US" sz="2600">
                <a:solidFill>
                  <a:schemeClr val="tx1"/>
                </a:solidFill>
              </a:rPr>
              <a:t>A deductive argument guarantees its conclusion. It starts out with a series of general premises to explain a specific conclusion.  If the premises and inferences in the argument are true, the conclusion will be true</a:t>
            </a:r>
            <a:r>
              <a:rPr lang="en-US">
                <a:solidFill>
                  <a:schemeClr val="tx1"/>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
          <p:cNvSpPr txBox="1">
            <a:spLocks noChangeArrowheads="1"/>
          </p:cNvSpPr>
          <p:nvPr/>
        </p:nvSpPr>
        <p:spPr bwMode="auto">
          <a:xfrm>
            <a:off x="1736725" y="365125"/>
            <a:ext cx="6765925" cy="365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How does deductive reasoning work?</a:t>
            </a:r>
          </a:p>
          <a:p>
            <a:pPr>
              <a:spcAft>
                <a:spcPts val="1088"/>
              </a:spcAft>
            </a:pPr>
            <a:r>
              <a:rPr lang="en-US" sz="2600">
                <a:cs typeface="Arial" charset="0"/>
              </a:rPr>
              <a:t>Most often, deductive reasoning begins with a general premise and moves toward a specific conclusion. This line of reasoning guarantees its conclusion.</a:t>
            </a:r>
          </a:p>
        </p:txBody>
      </p:sp>
      <p:sp>
        <p:nvSpPr>
          <p:cNvPr id="133122" name="AutoShape 2"/>
          <p:cNvSpPr>
            <a:spLocks noChangeArrowheads="1"/>
          </p:cNvSpPr>
          <p:nvPr/>
        </p:nvSpPr>
        <p:spPr bwMode="auto">
          <a:xfrm rot="10800000">
            <a:off x="3730625" y="4641850"/>
            <a:ext cx="2560638" cy="1554163"/>
          </a:xfrm>
          <a:prstGeom prst="triangle">
            <a:avLst>
              <a:gd name="adj" fmla="val 50000"/>
            </a:avLst>
          </a:prstGeom>
          <a:solidFill>
            <a:srgbClr val="0084D1"/>
          </a:solidFill>
          <a:ln>
            <a:noFill/>
          </a:ln>
          <a:effectLst/>
          <a:extLst>
            <a:ext uri="{91240B29-F687-4f45-9708-019B960494DF}">
              <a14:hiddenLine xmlns:a14="http://schemas.microsoft.com/office/drawing/2010/main" w="1836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3123" name="Text Box 3"/>
          <p:cNvSpPr txBox="1">
            <a:spLocks noChangeArrowheads="1"/>
          </p:cNvSpPr>
          <p:nvPr/>
        </p:nvSpPr>
        <p:spPr bwMode="auto">
          <a:xfrm>
            <a:off x="3729038" y="4089400"/>
            <a:ext cx="2468562"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r>
              <a:rPr lang="en-US" b="1"/>
              <a:t>General</a:t>
            </a:r>
          </a:p>
        </p:txBody>
      </p:sp>
      <p:sp>
        <p:nvSpPr>
          <p:cNvPr id="133124" name="Text Box 4"/>
          <p:cNvSpPr txBox="1">
            <a:spLocks noChangeArrowheads="1"/>
          </p:cNvSpPr>
          <p:nvPr/>
        </p:nvSpPr>
        <p:spPr bwMode="auto">
          <a:xfrm>
            <a:off x="4552950" y="6196013"/>
            <a:ext cx="1006475"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specific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700213" y="349250"/>
            <a:ext cx="6765925"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Understanding Critical Thinking</a:t>
            </a:r>
          </a:p>
          <a:p>
            <a:pPr>
              <a:spcAft>
                <a:spcPts val="725"/>
              </a:spcAft>
            </a:pPr>
            <a:r>
              <a:rPr lang="en-US" sz="3000" b="1">
                <a:solidFill>
                  <a:srgbClr val="000080"/>
                </a:solidFill>
              </a:rPr>
              <a:t>What thinking abilities should I have?</a:t>
            </a:r>
          </a:p>
        </p:txBody>
      </p:sp>
      <p:grpSp>
        <p:nvGrpSpPr>
          <p:cNvPr id="2" name="Group 2"/>
          <p:cNvGrpSpPr>
            <a:grpSpLocks noRot="1"/>
          </p:cNvGrpSpPr>
          <p:nvPr/>
        </p:nvGrpSpPr>
        <p:grpSpPr bwMode="auto">
          <a:xfrm>
            <a:off x="1825625" y="2968625"/>
            <a:ext cx="5751513" cy="3248025"/>
            <a:chOff x="1150" y="1870"/>
            <a:chExt cx="3622" cy="2045"/>
          </a:xfrm>
        </p:grpSpPr>
        <p:sp>
          <p:nvSpPr>
            <p:cNvPr id="3" name="Rectangle 3"/>
            <p:cNvSpPr>
              <a:spLocks noChangeArrowheads="1"/>
            </p:cNvSpPr>
            <p:nvPr/>
          </p:nvSpPr>
          <p:spPr bwMode="auto">
            <a:xfrm>
              <a:off x="1150" y="1870"/>
              <a:ext cx="1774" cy="1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Apply</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organize ideas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set a goal</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demonstrate a process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put ideas to work</a:t>
              </a:r>
            </a:p>
          </p:txBody>
        </p:sp>
        <p:sp>
          <p:nvSpPr>
            <p:cNvPr id="4" name="Rectangle 4"/>
            <p:cNvSpPr>
              <a:spLocks noChangeArrowheads="1"/>
            </p:cNvSpPr>
            <p:nvPr/>
          </p:nvSpPr>
          <p:spPr bwMode="auto">
            <a:xfrm>
              <a:off x="2924" y="1870"/>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rPr>
                <a:t>Key Words</a:t>
              </a:r>
            </a:p>
          </p:txBody>
        </p:sp>
        <p:sp>
          <p:nvSpPr>
            <p:cNvPr id="5" name="Rectangle 5"/>
            <p:cNvSpPr>
              <a:spLocks noChangeArrowheads="1"/>
            </p:cNvSpPr>
            <p:nvPr/>
          </p:nvSpPr>
          <p:spPr bwMode="auto">
            <a:xfrm>
              <a:off x="2924" y="2124"/>
              <a:ext cx="945" cy="879"/>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change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demonstrate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do</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illustrate</a:t>
              </a:r>
            </a:p>
          </p:txBody>
        </p:sp>
        <p:sp>
          <p:nvSpPr>
            <p:cNvPr id="6" name="Rectangle 6"/>
            <p:cNvSpPr>
              <a:spLocks noChangeArrowheads="1"/>
            </p:cNvSpPr>
            <p:nvPr/>
          </p:nvSpPr>
          <p:spPr bwMode="auto">
            <a:xfrm>
              <a:off x="3869" y="2124"/>
              <a:ext cx="904" cy="879"/>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locate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model</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organize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show</a:t>
              </a:r>
            </a:p>
          </p:txBody>
        </p:sp>
        <p:sp>
          <p:nvSpPr>
            <p:cNvPr id="7" name="Rectangle 7"/>
            <p:cNvSpPr>
              <a:spLocks noChangeArrowheads="1"/>
            </p:cNvSpPr>
            <p:nvPr/>
          </p:nvSpPr>
          <p:spPr bwMode="auto">
            <a:xfrm>
              <a:off x="1150" y="3003"/>
              <a:ext cx="1774" cy="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F3277"/>
                  </a:solidFill>
                </a:rPr>
                <a:t>Analyze</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examine thoroughly</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take something apart</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compare and contrast</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trace causes and effects</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F3277"/>
                </a:solidFill>
              </a:endParaRPr>
            </a:p>
          </p:txBody>
        </p:sp>
        <p:sp>
          <p:nvSpPr>
            <p:cNvPr id="8" name="Rectangle 8"/>
            <p:cNvSpPr>
              <a:spLocks noChangeArrowheads="1"/>
            </p:cNvSpPr>
            <p:nvPr/>
          </p:nvSpPr>
          <p:spPr bwMode="auto">
            <a:xfrm>
              <a:off x="2924" y="3003"/>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ea typeface="Osaka" charset="0"/>
                  <a:cs typeface="Osaka" charset="0"/>
                </a:rPr>
                <a:t>Key Words</a:t>
              </a:r>
            </a:p>
          </p:txBody>
        </p:sp>
        <p:sp>
          <p:nvSpPr>
            <p:cNvPr id="9" name="Rectangle 9"/>
            <p:cNvSpPr>
              <a:spLocks noChangeArrowheads="1"/>
            </p:cNvSpPr>
            <p:nvPr/>
          </p:nvSpPr>
          <p:spPr bwMode="auto">
            <a:xfrm>
              <a:off x="2924" y="3257"/>
              <a:ext cx="945"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break down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classify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compare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connect</a:t>
              </a:r>
            </a:p>
          </p:txBody>
        </p:sp>
        <p:sp>
          <p:nvSpPr>
            <p:cNvPr id="10" name="Rectangle 10"/>
            <p:cNvSpPr>
              <a:spLocks noChangeArrowheads="1"/>
            </p:cNvSpPr>
            <p:nvPr/>
          </p:nvSpPr>
          <p:spPr bwMode="auto">
            <a:xfrm>
              <a:off x="3869" y="3257"/>
              <a:ext cx="904"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contrast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examine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map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F3277"/>
                  </a:solidFill>
                </a:rPr>
                <a:t>show why</a:t>
              </a:r>
            </a:p>
          </p:txBody>
        </p:sp>
        <p:sp>
          <p:nvSpPr>
            <p:cNvPr id="11" name="Line 11"/>
            <p:cNvSpPr>
              <a:spLocks noChangeShapeType="1"/>
            </p:cNvSpPr>
            <p:nvPr/>
          </p:nvSpPr>
          <p:spPr bwMode="auto">
            <a:xfrm>
              <a:off x="1150" y="1870"/>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12"/>
            <p:cNvSpPr>
              <a:spLocks noChangeShapeType="1"/>
            </p:cNvSpPr>
            <p:nvPr/>
          </p:nvSpPr>
          <p:spPr bwMode="auto">
            <a:xfrm>
              <a:off x="2924" y="1870"/>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13"/>
            <p:cNvSpPr>
              <a:spLocks noChangeShapeType="1"/>
            </p:cNvSpPr>
            <p:nvPr/>
          </p:nvSpPr>
          <p:spPr bwMode="auto">
            <a:xfrm>
              <a:off x="3869" y="1870"/>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14"/>
            <p:cNvSpPr>
              <a:spLocks noChangeShapeType="1"/>
            </p:cNvSpPr>
            <p:nvPr/>
          </p:nvSpPr>
          <p:spPr bwMode="auto">
            <a:xfrm>
              <a:off x="1150" y="2124"/>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5"/>
            <p:cNvSpPr>
              <a:spLocks noChangeShapeType="1"/>
            </p:cNvSpPr>
            <p:nvPr/>
          </p:nvSpPr>
          <p:spPr bwMode="auto">
            <a:xfrm>
              <a:off x="2924" y="2124"/>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6"/>
            <p:cNvSpPr>
              <a:spLocks noChangeShapeType="1"/>
            </p:cNvSpPr>
            <p:nvPr/>
          </p:nvSpPr>
          <p:spPr bwMode="auto">
            <a:xfrm>
              <a:off x="3869" y="2124"/>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7"/>
            <p:cNvSpPr>
              <a:spLocks noChangeShapeType="1"/>
            </p:cNvSpPr>
            <p:nvPr/>
          </p:nvSpPr>
          <p:spPr bwMode="auto">
            <a:xfrm>
              <a:off x="1150" y="3003"/>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8"/>
            <p:cNvSpPr>
              <a:spLocks noChangeShapeType="1"/>
            </p:cNvSpPr>
            <p:nvPr/>
          </p:nvSpPr>
          <p:spPr bwMode="auto">
            <a:xfrm>
              <a:off x="2924" y="3003"/>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9"/>
            <p:cNvSpPr>
              <a:spLocks noChangeShapeType="1"/>
            </p:cNvSpPr>
            <p:nvPr/>
          </p:nvSpPr>
          <p:spPr bwMode="auto">
            <a:xfrm>
              <a:off x="3869" y="3003"/>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20"/>
            <p:cNvSpPr>
              <a:spLocks noChangeShapeType="1"/>
            </p:cNvSpPr>
            <p:nvPr/>
          </p:nvSpPr>
          <p:spPr bwMode="auto">
            <a:xfrm>
              <a:off x="1150" y="3257"/>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21"/>
            <p:cNvSpPr>
              <a:spLocks noChangeShapeType="1"/>
            </p:cNvSpPr>
            <p:nvPr/>
          </p:nvSpPr>
          <p:spPr bwMode="auto">
            <a:xfrm>
              <a:off x="2924" y="3257"/>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22"/>
            <p:cNvSpPr>
              <a:spLocks noChangeShapeType="1"/>
            </p:cNvSpPr>
            <p:nvPr/>
          </p:nvSpPr>
          <p:spPr bwMode="auto">
            <a:xfrm>
              <a:off x="3869" y="3257"/>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23"/>
            <p:cNvSpPr>
              <a:spLocks noChangeShapeType="1"/>
            </p:cNvSpPr>
            <p:nvPr/>
          </p:nvSpPr>
          <p:spPr bwMode="auto">
            <a:xfrm>
              <a:off x="1150" y="4025"/>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4"/>
            <p:cNvSpPr>
              <a:spLocks noChangeShapeType="1"/>
            </p:cNvSpPr>
            <p:nvPr/>
          </p:nvSpPr>
          <p:spPr bwMode="auto">
            <a:xfrm>
              <a:off x="2924" y="4025"/>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5"/>
            <p:cNvSpPr>
              <a:spLocks noChangeShapeType="1"/>
            </p:cNvSpPr>
            <p:nvPr/>
          </p:nvSpPr>
          <p:spPr bwMode="auto">
            <a:xfrm>
              <a:off x="3869" y="4025"/>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6"/>
            <p:cNvSpPr>
              <a:spLocks noChangeShapeType="1"/>
            </p:cNvSpPr>
            <p:nvPr/>
          </p:nvSpPr>
          <p:spPr bwMode="auto">
            <a:xfrm>
              <a:off x="1150"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7"/>
            <p:cNvSpPr>
              <a:spLocks noChangeShapeType="1"/>
            </p:cNvSpPr>
            <p:nvPr/>
          </p:nvSpPr>
          <p:spPr bwMode="auto">
            <a:xfrm>
              <a:off x="1150" y="2124"/>
              <a:ext cx="0" cy="879"/>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8"/>
            <p:cNvSpPr>
              <a:spLocks noChangeShapeType="1"/>
            </p:cNvSpPr>
            <p:nvPr/>
          </p:nvSpPr>
          <p:spPr bwMode="auto">
            <a:xfrm>
              <a:off x="1150" y="3003"/>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9"/>
            <p:cNvSpPr>
              <a:spLocks noChangeShapeType="1"/>
            </p:cNvSpPr>
            <p:nvPr/>
          </p:nvSpPr>
          <p:spPr bwMode="auto">
            <a:xfrm>
              <a:off x="1150" y="3257"/>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0"/>
            <p:cNvSpPr>
              <a:spLocks noChangeShapeType="1"/>
            </p:cNvSpPr>
            <p:nvPr/>
          </p:nvSpPr>
          <p:spPr bwMode="auto">
            <a:xfrm>
              <a:off x="2924"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1"/>
            <p:cNvSpPr>
              <a:spLocks noChangeShapeType="1"/>
            </p:cNvSpPr>
            <p:nvPr/>
          </p:nvSpPr>
          <p:spPr bwMode="auto">
            <a:xfrm>
              <a:off x="2924" y="2124"/>
              <a:ext cx="0" cy="879"/>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84" name="Line 32"/>
            <p:cNvSpPr>
              <a:spLocks noChangeShapeType="1"/>
            </p:cNvSpPr>
            <p:nvPr/>
          </p:nvSpPr>
          <p:spPr bwMode="auto">
            <a:xfrm>
              <a:off x="2924" y="3003"/>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29" name="Line 33"/>
            <p:cNvSpPr>
              <a:spLocks noChangeShapeType="1"/>
            </p:cNvSpPr>
            <p:nvPr/>
          </p:nvSpPr>
          <p:spPr bwMode="auto">
            <a:xfrm>
              <a:off x="2924" y="3257"/>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0" name="Line 34"/>
            <p:cNvSpPr>
              <a:spLocks noChangeShapeType="1"/>
            </p:cNvSpPr>
            <p:nvPr/>
          </p:nvSpPr>
          <p:spPr bwMode="auto">
            <a:xfrm>
              <a:off x="3869"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1" name="Line 35"/>
            <p:cNvSpPr>
              <a:spLocks noChangeShapeType="1"/>
            </p:cNvSpPr>
            <p:nvPr/>
          </p:nvSpPr>
          <p:spPr bwMode="auto">
            <a:xfrm>
              <a:off x="3869" y="2124"/>
              <a:ext cx="0" cy="879"/>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2" name="Line 36"/>
            <p:cNvSpPr>
              <a:spLocks noChangeShapeType="1"/>
            </p:cNvSpPr>
            <p:nvPr/>
          </p:nvSpPr>
          <p:spPr bwMode="auto">
            <a:xfrm>
              <a:off x="3869" y="3003"/>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3" name="Line 37"/>
            <p:cNvSpPr>
              <a:spLocks noChangeShapeType="1"/>
            </p:cNvSpPr>
            <p:nvPr/>
          </p:nvSpPr>
          <p:spPr bwMode="auto">
            <a:xfrm>
              <a:off x="3869" y="3257"/>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4" name="Line 38"/>
            <p:cNvSpPr>
              <a:spLocks noChangeShapeType="1"/>
            </p:cNvSpPr>
            <p:nvPr/>
          </p:nvSpPr>
          <p:spPr bwMode="auto">
            <a:xfrm>
              <a:off x="4773"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5" name="Line 39"/>
            <p:cNvSpPr>
              <a:spLocks noChangeShapeType="1"/>
            </p:cNvSpPr>
            <p:nvPr/>
          </p:nvSpPr>
          <p:spPr bwMode="auto">
            <a:xfrm>
              <a:off x="4773" y="2124"/>
              <a:ext cx="0" cy="879"/>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6" name="Line 40"/>
            <p:cNvSpPr>
              <a:spLocks noChangeShapeType="1"/>
            </p:cNvSpPr>
            <p:nvPr/>
          </p:nvSpPr>
          <p:spPr bwMode="auto">
            <a:xfrm>
              <a:off x="4773" y="3003"/>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37" name="Line 41"/>
            <p:cNvSpPr>
              <a:spLocks noChangeShapeType="1"/>
            </p:cNvSpPr>
            <p:nvPr/>
          </p:nvSpPr>
          <p:spPr bwMode="auto">
            <a:xfrm>
              <a:off x="4773" y="3257"/>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6426" name="Text Box 42"/>
          <p:cNvSpPr txBox="1">
            <a:spLocks noChangeArrowheads="1"/>
          </p:cNvSpPr>
          <p:nvPr/>
        </p:nvSpPr>
        <p:spPr bwMode="auto">
          <a:xfrm>
            <a:off x="6934200" y="4106863"/>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427" name="Text Box 43"/>
          <p:cNvSpPr txBox="1">
            <a:spLocks noChangeArrowheads="1"/>
          </p:cNvSpPr>
          <p:nvPr/>
        </p:nvSpPr>
        <p:spPr bwMode="auto">
          <a:xfrm rot="5400000">
            <a:off x="6924675" y="4359275"/>
            <a:ext cx="2651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solidFill>
                  <a:srgbClr val="800000"/>
                </a:solidFill>
              </a:rPr>
              <a:t>DEEPER THINKING</a:t>
            </a:r>
          </a:p>
        </p:txBody>
      </p:sp>
      <p:sp>
        <p:nvSpPr>
          <p:cNvPr id="16428" name="Line 44"/>
          <p:cNvSpPr>
            <a:spLocks noChangeShapeType="1"/>
          </p:cNvSpPr>
          <p:nvPr/>
        </p:nvSpPr>
        <p:spPr bwMode="auto">
          <a:xfrm>
            <a:off x="7939088" y="3184525"/>
            <a:ext cx="1587" cy="2925763"/>
          </a:xfrm>
          <a:prstGeom prst="line">
            <a:avLst/>
          </a:prstGeom>
          <a:noFill/>
          <a:ln w="3672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1"/>
          <p:cNvSpPr txBox="1">
            <a:spLocks noChangeArrowheads="1"/>
          </p:cNvSpPr>
          <p:nvPr/>
        </p:nvSpPr>
        <p:spPr bwMode="auto">
          <a:xfrm>
            <a:off x="1736725" y="365125"/>
            <a:ext cx="6765925" cy="385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How does deductive reasoning work?</a:t>
            </a:r>
          </a:p>
          <a:p>
            <a:pPr>
              <a:spcAft>
                <a:spcPts val="1088"/>
              </a:spcAft>
            </a:pPr>
            <a:r>
              <a:rPr lang="en-US" sz="2000" b="1">
                <a:solidFill>
                  <a:srgbClr val="800000"/>
                </a:solidFill>
                <a:cs typeface="Arial" charset="0"/>
              </a:rPr>
              <a:t>General Premise:</a:t>
            </a:r>
            <a:r>
              <a:rPr lang="en-US" sz="2000">
                <a:cs typeface="Arial" charset="0"/>
              </a:rPr>
              <a:t> All oceans are bodies of water.</a:t>
            </a:r>
          </a:p>
          <a:p>
            <a:pPr>
              <a:spcAft>
                <a:spcPts val="1088"/>
              </a:spcAft>
            </a:pPr>
            <a:r>
              <a:rPr lang="en-US" sz="2000" b="1">
                <a:solidFill>
                  <a:srgbClr val="800000"/>
                </a:solidFill>
                <a:cs typeface="Arial" charset="0"/>
              </a:rPr>
              <a:t>General Premise:</a:t>
            </a:r>
            <a:r>
              <a:rPr lang="en-US" sz="2000">
                <a:cs typeface="Arial" charset="0"/>
              </a:rPr>
              <a:t> All ocean water contains a high concentration of salt.</a:t>
            </a:r>
          </a:p>
          <a:p>
            <a:pPr>
              <a:spcAft>
                <a:spcPts val="1088"/>
              </a:spcAft>
            </a:pPr>
            <a:r>
              <a:rPr lang="en-US" sz="2000" b="1">
                <a:solidFill>
                  <a:srgbClr val="800000"/>
                </a:solidFill>
                <a:cs typeface="Arial" charset="0"/>
              </a:rPr>
              <a:t>Specific Premise:</a:t>
            </a:r>
            <a:r>
              <a:rPr lang="en-US" sz="2000">
                <a:cs typeface="Arial" charset="0"/>
              </a:rPr>
              <a:t> The Atlantic is an ocean.</a:t>
            </a:r>
          </a:p>
          <a:p>
            <a:pPr>
              <a:spcAft>
                <a:spcPts val="1088"/>
              </a:spcAft>
            </a:pPr>
            <a:r>
              <a:rPr lang="en-US" sz="2000" b="1">
                <a:solidFill>
                  <a:srgbClr val="800000"/>
                </a:solidFill>
                <a:cs typeface="Arial" charset="0"/>
              </a:rPr>
              <a:t>Specific Conclusion:</a:t>
            </a:r>
            <a:r>
              <a:rPr lang="en-US" sz="2000">
                <a:cs typeface="Arial" charset="0"/>
              </a:rPr>
              <a:t> The Atlantic Ocean contains a high concentration of salt.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1"/>
          <p:cNvSpPr txBox="1">
            <a:spLocks noChangeArrowheads="1"/>
          </p:cNvSpPr>
          <p:nvPr/>
        </p:nvSpPr>
        <p:spPr bwMode="auto">
          <a:xfrm>
            <a:off x="1736725" y="365125"/>
            <a:ext cx="6765925"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How does deductive reasoning work?</a:t>
            </a:r>
          </a:p>
          <a:p>
            <a:pPr>
              <a:spcAft>
                <a:spcPts val="1088"/>
              </a:spcAft>
            </a:pPr>
            <a:r>
              <a:rPr lang="en-US" sz="2600">
                <a:cs typeface="Arial" charset="0"/>
              </a:rPr>
              <a:t>If the three premises are true, the conclusion is true. Likewise, if the premises are true and the inferences and conclusion are properly derived, then the conclusion must be true.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1"/>
          <p:cNvSpPr txBox="1">
            <a:spLocks noChangeArrowheads="1"/>
          </p:cNvSpPr>
          <p:nvPr/>
        </p:nvSpPr>
        <p:spPr bwMode="auto">
          <a:xfrm>
            <a:off x="1736725" y="365125"/>
            <a:ext cx="6765925" cy="521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How does deductive reasoning work?</a:t>
            </a:r>
          </a:p>
          <a:p>
            <a:pPr>
              <a:spcAft>
                <a:spcPts val="1088"/>
              </a:spcAft>
            </a:pPr>
            <a:r>
              <a:rPr lang="en-US" sz="2000" b="1">
                <a:solidFill>
                  <a:srgbClr val="800000"/>
                </a:solidFill>
                <a:cs typeface="Arial" charset="0"/>
              </a:rPr>
              <a:t>General Premise:</a:t>
            </a:r>
            <a:r>
              <a:rPr lang="en-US" sz="2000">
                <a:cs typeface="Arial" charset="0"/>
              </a:rPr>
              <a:t> All business travel must be authorized by a supervisor within the agency.</a:t>
            </a:r>
          </a:p>
          <a:p>
            <a:pPr>
              <a:spcAft>
                <a:spcPts val="1088"/>
              </a:spcAft>
            </a:pPr>
            <a:r>
              <a:rPr lang="en-US" sz="2000" b="1">
                <a:solidFill>
                  <a:srgbClr val="800000"/>
                </a:solidFill>
                <a:cs typeface="Arial" charset="0"/>
              </a:rPr>
              <a:t>Specific Premise:</a:t>
            </a:r>
            <a:r>
              <a:rPr lang="en-US" sz="2000">
                <a:cs typeface="Arial" charset="0"/>
              </a:rPr>
              <a:t> A Department of Interior accountant traveled to Houston, Texas, for an auditing assignment.</a:t>
            </a:r>
          </a:p>
          <a:p>
            <a:pPr>
              <a:spcAft>
                <a:spcPts val="1088"/>
              </a:spcAft>
            </a:pPr>
            <a:r>
              <a:rPr lang="en-US" sz="2000" b="1">
                <a:solidFill>
                  <a:srgbClr val="800000"/>
                </a:solidFill>
                <a:cs typeface="Arial" charset="0"/>
              </a:rPr>
              <a:t>Specific Inference:</a:t>
            </a:r>
            <a:r>
              <a:rPr lang="en-US" sz="2000">
                <a:cs typeface="Arial" charset="0"/>
              </a:rPr>
              <a:t> The Department of Interior accountant received authorization to travel.</a:t>
            </a:r>
          </a:p>
          <a:p>
            <a:pPr>
              <a:spcAft>
                <a:spcPts val="1088"/>
              </a:spcAft>
            </a:pPr>
            <a:r>
              <a:rPr lang="en-US" sz="2000" b="1">
                <a:solidFill>
                  <a:srgbClr val="800000"/>
                </a:solidFill>
                <a:cs typeface="Arial" charset="0"/>
              </a:rPr>
              <a:t>Specific Premise:</a:t>
            </a:r>
            <a:r>
              <a:rPr lang="en-US" sz="2000">
                <a:cs typeface="Arial" charset="0"/>
              </a:rPr>
              <a:t> Mr. Anderson is the supervisor for the agency.</a:t>
            </a:r>
          </a:p>
          <a:p>
            <a:pPr>
              <a:spcAft>
                <a:spcPts val="1088"/>
              </a:spcAft>
            </a:pPr>
            <a:r>
              <a:rPr lang="en-US" sz="2000" b="1">
                <a:solidFill>
                  <a:srgbClr val="800000"/>
                </a:solidFill>
                <a:cs typeface="Arial" charset="0"/>
              </a:rPr>
              <a:t>Specific Conclusion:</a:t>
            </a:r>
            <a:r>
              <a:rPr lang="en-US" sz="2000">
                <a:cs typeface="Arial" charset="0"/>
              </a:rPr>
              <a:t> Mr. Anderson authorized the auditor’s trip to Houston.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 Box 1"/>
          <p:cNvSpPr txBox="1">
            <a:spLocks noChangeArrowheads="1"/>
          </p:cNvSpPr>
          <p:nvPr/>
        </p:nvSpPr>
        <p:spPr bwMode="auto">
          <a:xfrm>
            <a:off x="1736725" y="365125"/>
            <a:ext cx="6765925" cy="4843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Why are deductive arguments strong?</a:t>
            </a:r>
          </a:p>
          <a:p>
            <a:pPr>
              <a:spcAft>
                <a:spcPts val="1088"/>
              </a:spcAft>
            </a:pPr>
            <a:r>
              <a:rPr lang="en-US" sz="2600">
                <a:cs typeface="Arial" charset="0"/>
              </a:rPr>
              <a:t>A deductive argument is strong because it is cannot be picked apart. As long as the premises and inferences are true, the conclusion will be true. Deductive arguments can build upon each other by using the conclusion of one argument as a premise in another.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1"/>
          <p:cNvSpPr txBox="1">
            <a:spLocks noChangeArrowheads="1"/>
          </p:cNvSpPr>
          <p:nvPr/>
        </p:nvSpPr>
        <p:spPr bwMode="auto">
          <a:xfrm>
            <a:off x="1736725" y="365125"/>
            <a:ext cx="6765925" cy="523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Deductively</a:t>
            </a:r>
          </a:p>
          <a:p>
            <a:pPr>
              <a:spcBef>
                <a:spcPts val="1438"/>
              </a:spcBef>
              <a:spcAft>
                <a:spcPts val="1088"/>
              </a:spcAft>
            </a:pPr>
            <a:r>
              <a:rPr lang="en-US" sz="3000" b="1">
                <a:solidFill>
                  <a:srgbClr val="000080"/>
                </a:solidFill>
                <a:cs typeface="Arial" charset="0"/>
              </a:rPr>
              <a:t>How can deductive arguments be weak?</a:t>
            </a:r>
          </a:p>
          <a:p>
            <a:pPr>
              <a:spcAft>
                <a:spcPts val="1088"/>
              </a:spcAft>
            </a:pPr>
            <a:r>
              <a:rPr lang="en-US" sz="2600">
                <a:cs typeface="Arial" charset="0"/>
              </a:rPr>
              <a:t>The problem with deductive arguments is that the conclusions are contained within the premises. The argument can’t cover new ground. When you reason from general principles to a specific case, you learn about one case. To discover general principles you have to use induction, which is covered on pages 44-45.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19:</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Reason Deductively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40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02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0291"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create arguments using evidence that points to a new, general principle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Reasoning Inductively</a:t>
            </a:r>
          </a:p>
          <a:p>
            <a:pPr>
              <a:spcBef>
                <a:spcPts val="300"/>
              </a:spcBef>
            </a:pPr>
            <a:r>
              <a:rPr lang="en-US" sz="2600">
                <a:solidFill>
                  <a:schemeClr val="tx1"/>
                </a:solidFill>
              </a:rPr>
              <a:t>An inductive argument does not guarantee its conclusion. Instead, it uses specific evidence (premises) to argue for a general point. Arguments based on specific observations or details generally work best when they are organized inductively.</a:t>
            </a:r>
            <a:r>
              <a:rPr lang="en-US">
                <a:solidFill>
                  <a:schemeClr val="bg1"/>
                </a:solid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
          <p:cNvSpPr txBox="1">
            <a:spLocks noChangeArrowheads="1"/>
          </p:cNvSpPr>
          <p:nvPr/>
        </p:nvSpPr>
        <p:spPr bwMode="auto">
          <a:xfrm>
            <a:off x="1736725" y="365125"/>
            <a:ext cx="7040563" cy="380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How does inductive reasoning work?</a:t>
            </a:r>
          </a:p>
          <a:p>
            <a:pPr>
              <a:spcAft>
                <a:spcPts val="1088"/>
              </a:spcAft>
            </a:pPr>
            <a:r>
              <a:rPr lang="en-US" sz="2600">
                <a:cs typeface="Arial" charset="0"/>
              </a:rPr>
              <a:t>Most often inductive reasoning works by presenting a series of specific details or observations to argue for a general rule or theory. Since inductive arguments move from specific to general, they do not guarantee their conclusions.</a:t>
            </a:r>
          </a:p>
        </p:txBody>
      </p:sp>
      <p:sp>
        <p:nvSpPr>
          <p:cNvPr id="142338" name="AutoShape 2"/>
          <p:cNvSpPr>
            <a:spLocks noChangeArrowheads="1"/>
          </p:cNvSpPr>
          <p:nvPr/>
        </p:nvSpPr>
        <p:spPr bwMode="auto">
          <a:xfrm>
            <a:off x="3729038" y="4940300"/>
            <a:ext cx="2560637" cy="1108075"/>
          </a:xfrm>
          <a:prstGeom prst="triangle">
            <a:avLst>
              <a:gd name="adj" fmla="val 50000"/>
            </a:avLst>
          </a:prstGeom>
          <a:solidFill>
            <a:srgbClr val="0084D1"/>
          </a:solidFill>
          <a:ln>
            <a:noFill/>
          </a:ln>
          <a:effectLst/>
          <a:extLst>
            <a:ext uri="{91240B29-F687-4f45-9708-019B960494DF}">
              <a14:hiddenLine xmlns:a14="http://schemas.microsoft.com/office/drawing/2010/main" w="18360"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2339" name="Text Box 3"/>
          <p:cNvSpPr txBox="1">
            <a:spLocks noChangeArrowheads="1"/>
          </p:cNvSpPr>
          <p:nvPr/>
        </p:nvSpPr>
        <p:spPr bwMode="auto">
          <a:xfrm>
            <a:off x="3749675" y="6037263"/>
            <a:ext cx="2468563"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gn="ctr"/>
            <a:r>
              <a:rPr lang="en-US" b="1"/>
              <a:t>General</a:t>
            </a:r>
          </a:p>
        </p:txBody>
      </p:sp>
      <p:sp>
        <p:nvSpPr>
          <p:cNvPr id="142340" name="Text Box 4"/>
          <p:cNvSpPr txBox="1">
            <a:spLocks noChangeArrowheads="1"/>
          </p:cNvSpPr>
          <p:nvPr/>
        </p:nvSpPr>
        <p:spPr bwMode="auto">
          <a:xfrm>
            <a:off x="4516438" y="4535488"/>
            <a:ext cx="1006475"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specific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1"/>
          <p:cNvSpPr txBox="1">
            <a:spLocks noChangeArrowheads="1"/>
          </p:cNvSpPr>
          <p:nvPr/>
        </p:nvSpPr>
        <p:spPr bwMode="auto">
          <a:xfrm>
            <a:off x="1736725" y="365125"/>
            <a:ext cx="695007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How does inductive reasoning work?</a:t>
            </a:r>
          </a:p>
          <a:p>
            <a:pPr>
              <a:spcAft>
                <a:spcPts val="1088"/>
              </a:spcAft>
            </a:pPr>
            <a:r>
              <a:rPr lang="en-US" sz="2000" b="1">
                <a:solidFill>
                  <a:srgbClr val="800000"/>
                </a:solidFill>
                <a:cs typeface="Arial" charset="0"/>
              </a:rPr>
              <a:t>Specific Premise:</a:t>
            </a:r>
            <a:r>
              <a:rPr lang="en-US" sz="2000">
                <a:cs typeface="Arial" charset="0"/>
              </a:rPr>
              <a:t> The Great Lakes are made up of fresh water.</a:t>
            </a:r>
          </a:p>
          <a:p>
            <a:pPr>
              <a:spcAft>
                <a:spcPts val="1088"/>
              </a:spcAft>
            </a:pPr>
            <a:r>
              <a:rPr lang="en-US" sz="2000" b="1">
                <a:solidFill>
                  <a:srgbClr val="800000"/>
                </a:solidFill>
                <a:cs typeface="Arial" charset="0"/>
              </a:rPr>
              <a:t>Specific Premise:</a:t>
            </a:r>
            <a:r>
              <a:rPr lang="en-US" sz="2000">
                <a:cs typeface="Arial" charset="0"/>
              </a:rPr>
              <a:t> Lake Victoria is made up of fresh water.</a:t>
            </a:r>
          </a:p>
          <a:p>
            <a:pPr>
              <a:spcAft>
                <a:spcPts val="1088"/>
              </a:spcAft>
            </a:pPr>
            <a:r>
              <a:rPr lang="en-US" sz="2000" b="1">
                <a:solidFill>
                  <a:srgbClr val="800000"/>
                </a:solidFill>
                <a:cs typeface="Arial" charset="0"/>
              </a:rPr>
              <a:t>Specific Premise:</a:t>
            </a:r>
            <a:r>
              <a:rPr lang="en-US" sz="2000">
                <a:cs typeface="Arial" charset="0"/>
              </a:rPr>
              <a:t> Lake Titicaca is made up of fresh water.</a:t>
            </a:r>
          </a:p>
          <a:p>
            <a:pPr>
              <a:spcAft>
                <a:spcPts val="1088"/>
              </a:spcAft>
            </a:pPr>
            <a:r>
              <a:rPr lang="en-US" sz="2000" b="1">
                <a:solidFill>
                  <a:srgbClr val="800000"/>
                </a:solidFill>
                <a:cs typeface="Arial" charset="0"/>
              </a:rPr>
              <a:t>General Inference:</a:t>
            </a:r>
            <a:r>
              <a:rPr lang="en-US" sz="2000">
                <a:cs typeface="Arial" charset="0"/>
              </a:rPr>
              <a:t> The Great Lakes, Lake Victoria, and Lake Titicaca are lakes.</a:t>
            </a:r>
          </a:p>
          <a:p>
            <a:pPr>
              <a:spcAft>
                <a:spcPts val="1088"/>
              </a:spcAft>
            </a:pPr>
            <a:r>
              <a:rPr lang="en-US" sz="2000" b="1">
                <a:solidFill>
                  <a:srgbClr val="800000"/>
                </a:solidFill>
                <a:cs typeface="Arial" charset="0"/>
              </a:rPr>
              <a:t>General Conclusion:</a:t>
            </a:r>
            <a:r>
              <a:rPr lang="en-US" sz="2000">
                <a:cs typeface="Arial" charset="0"/>
              </a:rPr>
              <a:t> All lakes are made up of fresh water.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1700213" y="349250"/>
            <a:ext cx="6765925" cy="266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Understanding Critical Thinking</a:t>
            </a:r>
          </a:p>
          <a:p>
            <a:pPr>
              <a:spcAft>
                <a:spcPts val="725"/>
              </a:spcAft>
            </a:pPr>
            <a:r>
              <a:rPr lang="en-US" sz="3000" b="1">
                <a:solidFill>
                  <a:srgbClr val="000080"/>
                </a:solidFill>
              </a:rPr>
              <a:t>What thinking abilities should I have?</a:t>
            </a:r>
          </a:p>
        </p:txBody>
      </p:sp>
      <p:grpSp>
        <p:nvGrpSpPr>
          <p:cNvPr id="2" name="Group 2"/>
          <p:cNvGrpSpPr>
            <a:grpSpLocks noRot="1"/>
          </p:cNvGrpSpPr>
          <p:nvPr/>
        </p:nvGrpSpPr>
        <p:grpSpPr bwMode="auto">
          <a:xfrm>
            <a:off x="1752600" y="2892425"/>
            <a:ext cx="5751513" cy="3889375"/>
            <a:chOff x="1150" y="1870"/>
            <a:chExt cx="3622" cy="2218"/>
          </a:xfrm>
        </p:grpSpPr>
        <p:sp>
          <p:nvSpPr>
            <p:cNvPr id="3" name="Rectangle 3"/>
            <p:cNvSpPr>
              <a:spLocks noChangeArrowheads="1"/>
            </p:cNvSpPr>
            <p:nvPr/>
          </p:nvSpPr>
          <p:spPr bwMode="auto">
            <a:xfrm>
              <a:off x="1150" y="1870"/>
              <a:ext cx="1774" cy="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0080"/>
                  </a:solidFill>
                </a:rPr>
                <a:t>Evaluate</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judge the worth of something</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point out pros and cons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rate different options</a:t>
              </a:r>
            </a:p>
            <a:p>
              <a:pPr marL="182563" indent="-182563">
                <a:lnSpc>
                  <a:spcPct val="93000"/>
                </a:lnSpc>
                <a:buSzPct val="50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persuade others of value</a:t>
              </a:r>
            </a:p>
          </p:txBody>
        </p:sp>
        <p:sp>
          <p:nvSpPr>
            <p:cNvPr id="4" name="Rectangle 4"/>
            <p:cNvSpPr>
              <a:spLocks noChangeArrowheads="1"/>
            </p:cNvSpPr>
            <p:nvPr/>
          </p:nvSpPr>
          <p:spPr bwMode="auto">
            <a:xfrm>
              <a:off x="2924" y="1870"/>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ea typeface="Osaka" charset="0"/>
                  <a:cs typeface="Osaka" charset="0"/>
                </a:rPr>
                <a:t>Key Words</a:t>
              </a:r>
            </a:p>
          </p:txBody>
        </p:sp>
        <p:sp>
          <p:nvSpPr>
            <p:cNvPr id="5" name="Rectangle 5"/>
            <p:cNvSpPr>
              <a:spLocks noChangeArrowheads="1"/>
            </p:cNvSpPr>
            <p:nvPr/>
          </p:nvSpPr>
          <p:spPr bwMode="auto">
            <a:xfrm>
              <a:off x="2924" y="2124"/>
              <a:ext cx="945" cy="65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argue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assess</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convince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critique</a:t>
              </a:r>
            </a:p>
          </p:txBody>
        </p:sp>
        <p:sp>
          <p:nvSpPr>
            <p:cNvPr id="6" name="Rectangle 6"/>
            <p:cNvSpPr>
              <a:spLocks noChangeArrowheads="1"/>
            </p:cNvSpPr>
            <p:nvPr/>
          </p:nvSpPr>
          <p:spPr bwMode="auto">
            <a:xfrm>
              <a:off x="3869" y="2124"/>
              <a:ext cx="904" cy="65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judge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persuade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rate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rPr>
                <a:t>recommend</a:t>
              </a:r>
            </a:p>
          </p:txBody>
        </p:sp>
        <p:sp>
          <p:nvSpPr>
            <p:cNvPr id="7" name="Rectangle 7"/>
            <p:cNvSpPr>
              <a:spLocks noChangeArrowheads="1"/>
            </p:cNvSpPr>
            <p:nvPr/>
          </p:nvSpPr>
          <p:spPr bwMode="auto">
            <a:xfrm>
              <a:off x="1150" y="2782"/>
              <a:ext cx="1774" cy="13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94248" rIns="73080" bIns="73080"/>
            <a:lstStyle/>
            <a:p>
              <a:pPr marL="182563" indent="-182563">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000080"/>
                  </a:solidFill>
                </a:rPr>
                <a:t>Create</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ea typeface="Osaka" charset="0"/>
                  <a:cs typeface="Arial" charset="0"/>
                </a:rPr>
                <a:t>invent something new</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ea typeface="Osaka" charset="0"/>
                  <a:cs typeface="Arial" charset="0"/>
                </a:rPr>
                <a:t>hypothesize an idea</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ea typeface="Osaka" charset="0"/>
                  <a:cs typeface="Arial" charset="0"/>
                </a:rPr>
                <a:t>combine and develop</a:t>
              </a:r>
            </a:p>
            <a:p>
              <a:pPr marL="182563" indent="-182563">
                <a:lnSpc>
                  <a:spcPct val="93000"/>
                </a:lnSpc>
                <a:buSzPct val="45000"/>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80"/>
                  </a:solidFill>
                  <a:ea typeface="Osaka" charset="0"/>
                  <a:cs typeface="Arial" charset="0"/>
                </a:rPr>
                <a:t>design and build</a:t>
              </a:r>
            </a:p>
            <a:p>
              <a:pPr marL="182563" indent="-182563">
                <a:lnSpc>
                  <a:spcPct val="93000"/>
                </a:lnSpc>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000080"/>
                </a:solidFill>
                <a:ea typeface="Osaka" charset="0"/>
                <a:cs typeface="Arial" charset="0"/>
              </a:endParaRPr>
            </a:p>
          </p:txBody>
        </p:sp>
        <p:sp>
          <p:nvSpPr>
            <p:cNvPr id="8" name="Rectangle 8"/>
            <p:cNvSpPr>
              <a:spLocks noChangeArrowheads="1"/>
            </p:cNvSpPr>
            <p:nvPr/>
          </p:nvSpPr>
          <p:spPr bwMode="auto">
            <a:xfrm>
              <a:off x="2924" y="2782"/>
              <a:ext cx="1849" cy="254"/>
            </a:xfrm>
            <a:prstGeom prst="rect">
              <a:avLst/>
            </a:prstGeom>
            <a:solidFill>
              <a:srgbClr val="D1D1B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8956"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7E0021"/>
                  </a:solidFill>
                  <a:ea typeface="Osaka" charset="0"/>
                  <a:cs typeface="Arial" charset="0"/>
                </a:rPr>
                <a:t>Key Words</a:t>
              </a:r>
            </a:p>
          </p:txBody>
        </p:sp>
        <p:sp>
          <p:nvSpPr>
            <p:cNvPr id="9" name="Rectangle 9"/>
            <p:cNvSpPr>
              <a:spLocks noChangeArrowheads="1"/>
            </p:cNvSpPr>
            <p:nvPr/>
          </p:nvSpPr>
          <p:spPr bwMode="auto">
            <a:xfrm>
              <a:off x="2924" y="3036"/>
              <a:ext cx="945"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break down</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classify</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compare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connect</a:t>
              </a:r>
            </a:p>
          </p:txBody>
        </p:sp>
        <p:sp>
          <p:nvSpPr>
            <p:cNvPr id="10" name="Rectangle 10"/>
            <p:cNvSpPr>
              <a:spLocks noChangeArrowheads="1"/>
            </p:cNvSpPr>
            <p:nvPr/>
          </p:nvSpPr>
          <p:spPr bwMode="auto">
            <a:xfrm>
              <a:off x="3869" y="3036"/>
              <a:ext cx="904" cy="768"/>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080" tIns="87192" rIns="73080" bIns="7308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develop</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imagine</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invent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chemeClr val="tx1"/>
                  </a:solidFill>
                </a:rPr>
                <a:t>synthesize</a:t>
              </a:r>
            </a:p>
          </p:txBody>
        </p:sp>
        <p:sp>
          <p:nvSpPr>
            <p:cNvPr id="11" name="Line 11"/>
            <p:cNvSpPr>
              <a:spLocks noChangeShapeType="1"/>
            </p:cNvSpPr>
            <p:nvPr/>
          </p:nvSpPr>
          <p:spPr bwMode="auto">
            <a:xfrm>
              <a:off x="1150" y="1870"/>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12"/>
            <p:cNvSpPr>
              <a:spLocks noChangeShapeType="1"/>
            </p:cNvSpPr>
            <p:nvPr/>
          </p:nvSpPr>
          <p:spPr bwMode="auto">
            <a:xfrm>
              <a:off x="2924" y="1870"/>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13"/>
            <p:cNvSpPr>
              <a:spLocks noChangeShapeType="1"/>
            </p:cNvSpPr>
            <p:nvPr/>
          </p:nvSpPr>
          <p:spPr bwMode="auto">
            <a:xfrm>
              <a:off x="3869" y="1870"/>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14"/>
            <p:cNvSpPr>
              <a:spLocks noChangeShapeType="1"/>
            </p:cNvSpPr>
            <p:nvPr/>
          </p:nvSpPr>
          <p:spPr bwMode="auto">
            <a:xfrm>
              <a:off x="1150" y="2124"/>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5"/>
            <p:cNvSpPr>
              <a:spLocks noChangeShapeType="1"/>
            </p:cNvSpPr>
            <p:nvPr/>
          </p:nvSpPr>
          <p:spPr bwMode="auto">
            <a:xfrm>
              <a:off x="2924" y="2124"/>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6"/>
            <p:cNvSpPr>
              <a:spLocks noChangeShapeType="1"/>
            </p:cNvSpPr>
            <p:nvPr/>
          </p:nvSpPr>
          <p:spPr bwMode="auto">
            <a:xfrm>
              <a:off x="3869" y="2124"/>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7"/>
            <p:cNvSpPr>
              <a:spLocks noChangeShapeType="1"/>
            </p:cNvSpPr>
            <p:nvPr/>
          </p:nvSpPr>
          <p:spPr bwMode="auto">
            <a:xfrm>
              <a:off x="1150" y="2782"/>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8"/>
            <p:cNvSpPr>
              <a:spLocks noChangeShapeType="1"/>
            </p:cNvSpPr>
            <p:nvPr/>
          </p:nvSpPr>
          <p:spPr bwMode="auto">
            <a:xfrm>
              <a:off x="2924" y="2782"/>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9"/>
            <p:cNvSpPr>
              <a:spLocks noChangeShapeType="1"/>
            </p:cNvSpPr>
            <p:nvPr/>
          </p:nvSpPr>
          <p:spPr bwMode="auto">
            <a:xfrm>
              <a:off x="3869" y="2782"/>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20"/>
            <p:cNvSpPr>
              <a:spLocks noChangeShapeType="1"/>
            </p:cNvSpPr>
            <p:nvPr/>
          </p:nvSpPr>
          <p:spPr bwMode="auto">
            <a:xfrm>
              <a:off x="1150" y="3036"/>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21"/>
            <p:cNvSpPr>
              <a:spLocks noChangeShapeType="1"/>
            </p:cNvSpPr>
            <p:nvPr/>
          </p:nvSpPr>
          <p:spPr bwMode="auto">
            <a:xfrm>
              <a:off x="2924" y="3036"/>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22"/>
            <p:cNvSpPr>
              <a:spLocks noChangeShapeType="1"/>
            </p:cNvSpPr>
            <p:nvPr/>
          </p:nvSpPr>
          <p:spPr bwMode="auto">
            <a:xfrm>
              <a:off x="3869" y="3036"/>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23"/>
            <p:cNvSpPr>
              <a:spLocks noChangeShapeType="1"/>
            </p:cNvSpPr>
            <p:nvPr/>
          </p:nvSpPr>
          <p:spPr bwMode="auto">
            <a:xfrm>
              <a:off x="1150" y="3804"/>
              <a:ext cx="177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4"/>
            <p:cNvSpPr>
              <a:spLocks noChangeShapeType="1"/>
            </p:cNvSpPr>
            <p:nvPr/>
          </p:nvSpPr>
          <p:spPr bwMode="auto">
            <a:xfrm>
              <a:off x="2924" y="3804"/>
              <a:ext cx="945"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5"/>
            <p:cNvSpPr>
              <a:spLocks noChangeShapeType="1"/>
            </p:cNvSpPr>
            <p:nvPr/>
          </p:nvSpPr>
          <p:spPr bwMode="auto">
            <a:xfrm>
              <a:off x="3869" y="3804"/>
              <a:ext cx="904" cy="0"/>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6"/>
            <p:cNvSpPr>
              <a:spLocks noChangeShapeType="1"/>
            </p:cNvSpPr>
            <p:nvPr/>
          </p:nvSpPr>
          <p:spPr bwMode="auto">
            <a:xfrm>
              <a:off x="1150"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7"/>
            <p:cNvSpPr>
              <a:spLocks noChangeShapeType="1"/>
            </p:cNvSpPr>
            <p:nvPr/>
          </p:nvSpPr>
          <p:spPr bwMode="auto">
            <a:xfrm>
              <a:off x="1150" y="2124"/>
              <a:ext cx="0" cy="65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8"/>
            <p:cNvSpPr>
              <a:spLocks noChangeShapeType="1"/>
            </p:cNvSpPr>
            <p:nvPr/>
          </p:nvSpPr>
          <p:spPr bwMode="auto">
            <a:xfrm>
              <a:off x="1150" y="2782"/>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9"/>
            <p:cNvSpPr>
              <a:spLocks noChangeShapeType="1"/>
            </p:cNvSpPr>
            <p:nvPr/>
          </p:nvSpPr>
          <p:spPr bwMode="auto">
            <a:xfrm>
              <a:off x="1150" y="3036"/>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0"/>
            <p:cNvSpPr>
              <a:spLocks noChangeShapeType="1"/>
            </p:cNvSpPr>
            <p:nvPr/>
          </p:nvSpPr>
          <p:spPr bwMode="auto">
            <a:xfrm>
              <a:off x="2924"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1"/>
            <p:cNvSpPr>
              <a:spLocks noChangeShapeType="1"/>
            </p:cNvSpPr>
            <p:nvPr/>
          </p:nvSpPr>
          <p:spPr bwMode="auto">
            <a:xfrm>
              <a:off x="2924" y="2124"/>
              <a:ext cx="0" cy="65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08" name="Line 32"/>
            <p:cNvSpPr>
              <a:spLocks noChangeShapeType="1"/>
            </p:cNvSpPr>
            <p:nvPr/>
          </p:nvSpPr>
          <p:spPr bwMode="auto">
            <a:xfrm>
              <a:off x="2924" y="2782"/>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3" name="Line 33"/>
            <p:cNvSpPr>
              <a:spLocks noChangeShapeType="1"/>
            </p:cNvSpPr>
            <p:nvPr/>
          </p:nvSpPr>
          <p:spPr bwMode="auto">
            <a:xfrm>
              <a:off x="2924" y="3036"/>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4" name="Line 34"/>
            <p:cNvSpPr>
              <a:spLocks noChangeShapeType="1"/>
            </p:cNvSpPr>
            <p:nvPr/>
          </p:nvSpPr>
          <p:spPr bwMode="auto">
            <a:xfrm>
              <a:off x="3869"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5" name="Line 35"/>
            <p:cNvSpPr>
              <a:spLocks noChangeShapeType="1"/>
            </p:cNvSpPr>
            <p:nvPr/>
          </p:nvSpPr>
          <p:spPr bwMode="auto">
            <a:xfrm>
              <a:off x="3869" y="2124"/>
              <a:ext cx="0" cy="65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6" name="Line 36"/>
            <p:cNvSpPr>
              <a:spLocks noChangeShapeType="1"/>
            </p:cNvSpPr>
            <p:nvPr/>
          </p:nvSpPr>
          <p:spPr bwMode="auto">
            <a:xfrm>
              <a:off x="3869" y="2782"/>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7" name="Line 37"/>
            <p:cNvSpPr>
              <a:spLocks noChangeShapeType="1"/>
            </p:cNvSpPr>
            <p:nvPr/>
          </p:nvSpPr>
          <p:spPr bwMode="auto">
            <a:xfrm>
              <a:off x="3869" y="3036"/>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8" name="Line 38"/>
            <p:cNvSpPr>
              <a:spLocks noChangeShapeType="1"/>
            </p:cNvSpPr>
            <p:nvPr/>
          </p:nvSpPr>
          <p:spPr bwMode="auto">
            <a:xfrm>
              <a:off x="4773" y="1870"/>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59" name="Line 39"/>
            <p:cNvSpPr>
              <a:spLocks noChangeShapeType="1"/>
            </p:cNvSpPr>
            <p:nvPr/>
          </p:nvSpPr>
          <p:spPr bwMode="auto">
            <a:xfrm>
              <a:off x="4773" y="2124"/>
              <a:ext cx="0" cy="65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60" name="Line 40"/>
            <p:cNvSpPr>
              <a:spLocks noChangeShapeType="1"/>
            </p:cNvSpPr>
            <p:nvPr/>
          </p:nvSpPr>
          <p:spPr bwMode="auto">
            <a:xfrm>
              <a:off x="4773" y="2782"/>
              <a:ext cx="0" cy="254"/>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61" name="Line 41"/>
            <p:cNvSpPr>
              <a:spLocks noChangeShapeType="1"/>
            </p:cNvSpPr>
            <p:nvPr/>
          </p:nvSpPr>
          <p:spPr bwMode="auto">
            <a:xfrm>
              <a:off x="4773" y="3036"/>
              <a:ext cx="0" cy="768"/>
            </a:xfrm>
            <a:prstGeom prst="line">
              <a:avLst/>
            </a:prstGeom>
            <a:noFill/>
            <a:ln w="7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7450" name="Text Box 42"/>
          <p:cNvSpPr txBox="1">
            <a:spLocks noChangeArrowheads="1"/>
          </p:cNvSpPr>
          <p:nvPr/>
        </p:nvSpPr>
        <p:spPr bwMode="auto">
          <a:xfrm>
            <a:off x="6934200" y="4106863"/>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51" name="Text Box 43"/>
          <p:cNvSpPr txBox="1">
            <a:spLocks noChangeArrowheads="1"/>
          </p:cNvSpPr>
          <p:nvPr/>
        </p:nvSpPr>
        <p:spPr bwMode="auto">
          <a:xfrm rot="5400000">
            <a:off x="6924675" y="4359275"/>
            <a:ext cx="26511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solidFill>
                  <a:srgbClr val="800000"/>
                </a:solidFill>
              </a:rPr>
              <a:t>DEEPER THINKING</a:t>
            </a:r>
          </a:p>
        </p:txBody>
      </p:sp>
      <p:sp>
        <p:nvSpPr>
          <p:cNvPr id="17452" name="Line 44"/>
          <p:cNvSpPr>
            <a:spLocks noChangeShapeType="1"/>
          </p:cNvSpPr>
          <p:nvPr/>
        </p:nvSpPr>
        <p:spPr bwMode="auto">
          <a:xfrm>
            <a:off x="7939088" y="3184525"/>
            <a:ext cx="1587" cy="2925763"/>
          </a:xfrm>
          <a:prstGeom prst="line">
            <a:avLst/>
          </a:prstGeom>
          <a:noFill/>
          <a:ln w="3672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1"/>
          <p:cNvSpPr txBox="1">
            <a:spLocks noChangeArrowheads="1"/>
          </p:cNvSpPr>
          <p:nvPr/>
        </p:nvSpPr>
        <p:spPr bwMode="auto">
          <a:xfrm>
            <a:off x="1736725" y="366713"/>
            <a:ext cx="7040563" cy="595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How does inductive reasoning work?</a:t>
            </a:r>
          </a:p>
          <a:p>
            <a:pPr>
              <a:spcAft>
                <a:spcPts val="1088"/>
              </a:spcAft>
            </a:pPr>
            <a:r>
              <a:rPr lang="en-US">
                <a:cs typeface="Arial" charset="0"/>
              </a:rPr>
              <a:t>Though the conclusion may seem correct, the fact is that there are saltwater lakes. All four premises are true, but the conclusion is not true. Instead, the conclusion is more of a hypothesis—a general principle derived from a set of observations. The hypothesis can then be tested and proved or disproved.</a:t>
            </a:r>
          </a:p>
          <a:p>
            <a:pPr>
              <a:spcAft>
                <a:spcPts val="1088"/>
              </a:spcAft>
            </a:pPr>
            <a:r>
              <a:rPr lang="en-US">
                <a:cs typeface="Arial" charset="0"/>
              </a:rPr>
              <a:t>That’s not to say all inductive arguments are flawed. Often inductive arguments tackle topics that are too broad for deductive arguments. In fact, inductive reasoning often yields creative discoveries.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 Box 1"/>
          <p:cNvSpPr txBox="1">
            <a:spLocks noChangeArrowheads="1"/>
          </p:cNvSpPr>
          <p:nvPr/>
        </p:nvSpPr>
        <p:spPr bwMode="auto">
          <a:xfrm>
            <a:off x="1736725" y="365125"/>
            <a:ext cx="6950075"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How does inductive reasoning work?</a:t>
            </a:r>
          </a:p>
          <a:p>
            <a:pPr>
              <a:spcAft>
                <a:spcPts val="1088"/>
              </a:spcAft>
            </a:pPr>
            <a:r>
              <a:rPr lang="en-US" sz="2000" b="1">
                <a:solidFill>
                  <a:srgbClr val="800000"/>
                </a:solidFill>
                <a:cs typeface="Arial" charset="0"/>
              </a:rPr>
              <a:t>Specific Premise:</a:t>
            </a:r>
            <a:r>
              <a:rPr lang="en-US" sz="2000">
                <a:cs typeface="Arial" charset="0"/>
              </a:rPr>
              <a:t> The 108th block of North Avenue has had four reported cases of violent crime in the last month.</a:t>
            </a:r>
          </a:p>
          <a:p>
            <a:pPr>
              <a:spcAft>
                <a:spcPts val="1088"/>
              </a:spcAft>
            </a:pPr>
            <a:r>
              <a:rPr lang="en-US" sz="2000" b="1">
                <a:solidFill>
                  <a:srgbClr val="800000"/>
                </a:solidFill>
                <a:cs typeface="Arial" charset="0"/>
              </a:rPr>
              <a:t>Specific Premise:</a:t>
            </a:r>
            <a:r>
              <a:rPr lang="en-US" sz="2000">
                <a:cs typeface="Arial" charset="0"/>
              </a:rPr>
              <a:t> Three months ago the police department targeted the area and sent more officers to patrol it.</a:t>
            </a:r>
          </a:p>
          <a:p>
            <a:pPr>
              <a:spcAft>
                <a:spcPts val="1088"/>
              </a:spcAft>
            </a:pPr>
            <a:r>
              <a:rPr lang="en-US" sz="2000" b="1">
                <a:solidFill>
                  <a:srgbClr val="800000"/>
                </a:solidFill>
                <a:cs typeface="Arial" charset="0"/>
              </a:rPr>
              <a:t>General Inference:</a:t>
            </a:r>
            <a:r>
              <a:rPr lang="en-US" sz="2000">
                <a:cs typeface="Arial" charset="0"/>
              </a:rPr>
              <a:t> The increased police surveillance has not prevented violent crime.</a:t>
            </a:r>
          </a:p>
          <a:p>
            <a:pPr>
              <a:spcAft>
                <a:spcPts val="1088"/>
              </a:spcAft>
            </a:pPr>
            <a:r>
              <a:rPr lang="en-US" sz="2000" b="1">
                <a:solidFill>
                  <a:srgbClr val="800000"/>
                </a:solidFill>
                <a:cs typeface="Arial" charset="0"/>
              </a:rPr>
              <a:t>General Conclusion:</a:t>
            </a:r>
            <a:r>
              <a:rPr lang="en-US" sz="2000">
                <a:cs typeface="Arial" charset="0"/>
              </a:rPr>
              <a:t> The police department should implement new measures for preventing violent crime on the 108th block of North Avenue.</a:t>
            </a:r>
          </a:p>
          <a:p>
            <a:pPr>
              <a:spcBef>
                <a:spcPts val="1438"/>
              </a:spcBef>
            </a:pPr>
            <a:r>
              <a:rPr lang="en-US">
                <a:cs typeface="Arial" charset="0"/>
              </a:rPr>
              <a:t>In this example, someone may agree with the premises but suggest a different conclusion.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 Box 1"/>
          <p:cNvSpPr txBox="1">
            <a:spLocks noChangeArrowheads="1"/>
          </p:cNvSpPr>
          <p:nvPr/>
        </p:nvSpPr>
        <p:spPr bwMode="auto">
          <a:xfrm>
            <a:off x="1736725" y="365125"/>
            <a:ext cx="7040563" cy="420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What is the strength of induction?</a:t>
            </a:r>
          </a:p>
          <a:p>
            <a:pPr>
              <a:spcAft>
                <a:spcPts val="1088"/>
              </a:spcAft>
            </a:pPr>
            <a:r>
              <a:rPr lang="en-US" sz="2600">
                <a:cs typeface="Arial" charset="0"/>
              </a:rPr>
              <a:t>Inductive arguments start with specific observations and derive general conclusions, a process similar to scientific discovery. The conclusions act as hypotheses, which, when tested, can turn into theories or even laws. They also tackle complex issues that deductive arguments cannot address.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1736725" y="365125"/>
            <a:ext cx="7040563"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Reasoning Inductively</a:t>
            </a:r>
          </a:p>
          <a:p>
            <a:pPr>
              <a:spcAft>
                <a:spcPts val="1088"/>
              </a:spcAft>
            </a:pPr>
            <a:r>
              <a:rPr lang="en-US" sz="3000" b="1">
                <a:solidFill>
                  <a:srgbClr val="000080"/>
                </a:solidFill>
                <a:cs typeface="Arial" charset="0"/>
              </a:rPr>
              <a:t>What is the weakness of induction?</a:t>
            </a:r>
          </a:p>
          <a:p>
            <a:pPr>
              <a:spcAft>
                <a:spcPts val="1088"/>
              </a:spcAft>
            </a:pPr>
            <a:r>
              <a:rPr lang="en-US" sz="2600">
                <a:cs typeface="Arial" charset="0"/>
              </a:rPr>
              <a:t>As you have learned, inductive arguments can only support their conclusions rather than proving them as fact.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20:</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Reason Inductively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950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9507"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recognize and avoid faulty logic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Avoiding Logical Fallacies</a:t>
            </a:r>
          </a:p>
          <a:p>
            <a:pPr>
              <a:spcAft>
                <a:spcPts val="1088"/>
              </a:spcAft>
            </a:pPr>
            <a:r>
              <a:rPr lang="en-US" sz="2600">
                <a:cs typeface="Arial" charset="0"/>
              </a:rPr>
              <a:t>Faulty logic derails arguments. You should avoid logical fallacies in your own arguments—and recognize them in the arguments of others.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1"/>
          <p:cNvSpPr txBox="1">
            <a:spLocks noChangeArrowheads="1"/>
          </p:cNvSpPr>
          <p:nvPr/>
        </p:nvSpPr>
        <p:spPr bwMode="auto">
          <a:xfrm>
            <a:off x="1736725" y="365125"/>
            <a:ext cx="7040563"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Avoiding Logical Fallacies</a:t>
            </a:r>
          </a:p>
          <a:p>
            <a:pPr>
              <a:spcAft>
                <a:spcPts val="1088"/>
              </a:spcAft>
            </a:pPr>
            <a:r>
              <a:rPr lang="en-US" sz="3000" b="1">
                <a:solidFill>
                  <a:srgbClr val="000080"/>
                </a:solidFill>
                <a:cs typeface="Arial" charset="0"/>
              </a:rPr>
              <a:t>What faulty logic should I avoid?</a:t>
            </a:r>
          </a:p>
          <a:p>
            <a:pPr>
              <a:spcAft>
                <a:spcPts val="1088"/>
              </a:spcAft>
            </a:pPr>
            <a:r>
              <a:rPr lang="en-US">
                <a:cs typeface="Arial" charset="0"/>
              </a:rPr>
              <a:t>An </a:t>
            </a:r>
            <a:r>
              <a:rPr lang="en-US" b="1">
                <a:cs typeface="Arial" charset="0"/>
              </a:rPr>
              <a:t>appeal to ignorance</a:t>
            </a:r>
            <a:r>
              <a:rPr lang="en-US">
                <a:cs typeface="Arial" charset="0"/>
              </a:rPr>
              <a:t> argues that a conclusion is true because no one can disprove it, or that the conclusion is false because no one has proven it.</a:t>
            </a:r>
          </a:p>
        </p:txBody>
      </p:sp>
      <p:sp>
        <p:nvSpPr>
          <p:cNvPr id="151554" name="AutoShape 2"/>
          <p:cNvSpPr>
            <a:spLocks noChangeArrowheads="1"/>
          </p:cNvSpPr>
          <p:nvPr/>
        </p:nvSpPr>
        <p:spPr bwMode="auto">
          <a:xfrm>
            <a:off x="457200" y="3017838"/>
            <a:ext cx="8137525" cy="847725"/>
          </a:xfrm>
          <a:prstGeom prst="roundRect">
            <a:avLst>
              <a:gd name="adj" fmla="val 185"/>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555" name="Text Box 3"/>
          <p:cNvSpPr txBox="1">
            <a:spLocks noChangeArrowheads="1"/>
          </p:cNvSpPr>
          <p:nvPr/>
        </p:nvSpPr>
        <p:spPr bwMode="auto">
          <a:xfrm>
            <a:off x="731838" y="3092450"/>
            <a:ext cx="7589837"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solidFill>
                  <a:schemeClr val="tx1"/>
                </a:solidFill>
              </a:rPr>
              <a:t>No one has found a cure for cancer, so there must not be one.</a:t>
            </a:r>
            <a:r>
              <a:rPr lang="en-US" sz="2000" b="1">
                <a:solidFill>
                  <a:schemeClr val="bg1"/>
                </a:solidFill>
              </a:rPr>
              <a:t> </a:t>
            </a:r>
            <a:endParaRPr lang="en-US" sz="2000" b="1"/>
          </a:p>
        </p:txBody>
      </p:sp>
      <p:sp>
        <p:nvSpPr>
          <p:cNvPr id="151556" name="Text Box 4"/>
          <p:cNvSpPr txBox="1">
            <a:spLocks noChangeArrowheads="1"/>
          </p:cNvSpPr>
          <p:nvPr/>
        </p:nvSpPr>
        <p:spPr bwMode="auto">
          <a:xfrm>
            <a:off x="1743075" y="4116388"/>
            <a:ext cx="6761163"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b="1"/>
              <a:t>Bandwagoning</a:t>
            </a:r>
            <a:r>
              <a:rPr lang="en-US"/>
              <a:t> is using peer pressure to convince someone to take action.</a:t>
            </a:r>
          </a:p>
        </p:txBody>
      </p:sp>
      <p:sp>
        <p:nvSpPr>
          <p:cNvPr id="151557" name="AutoShape 5"/>
          <p:cNvSpPr>
            <a:spLocks noChangeArrowheads="1"/>
          </p:cNvSpPr>
          <p:nvPr/>
        </p:nvSpPr>
        <p:spPr bwMode="auto">
          <a:xfrm>
            <a:off x="452438" y="5065713"/>
            <a:ext cx="8137525" cy="847725"/>
          </a:xfrm>
          <a:prstGeom prst="roundRect">
            <a:avLst>
              <a:gd name="adj" fmla="val 185"/>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1558" name="Text Box 6"/>
          <p:cNvSpPr txBox="1">
            <a:spLocks noChangeArrowheads="1"/>
          </p:cNvSpPr>
          <p:nvPr/>
        </p:nvSpPr>
        <p:spPr bwMode="auto">
          <a:xfrm>
            <a:off x="727075" y="5140325"/>
            <a:ext cx="758983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Every other agency is boosting its social-media presence; clearly we need to boost ours.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1736725" y="365125"/>
            <a:ext cx="7040563"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Avoiding Logical Fallacies</a:t>
            </a:r>
          </a:p>
          <a:p>
            <a:pPr>
              <a:spcAft>
                <a:spcPts val="1088"/>
              </a:spcAft>
            </a:pPr>
            <a:r>
              <a:rPr lang="en-US" sz="3000" b="1">
                <a:solidFill>
                  <a:srgbClr val="000080"/>
                </a:solidFill>
                <a:cs typeface="Arial" charset="0"/>
              </a:rPr>
              <a:t>What faulty logic should I avoid?</a:t>
            </a:r>
          </a:p>
          <a:p>
            <a:pPr>
              <a:spcAft>
                <a:spcPts val="1088"/>
              </a:spcAft>
            </a:pPr>
            <a:r>
              <a:rPr lang="en-US">
                <a:cs typeface="Arial" charset="0"/>
              </a:rPr>
              <a:t>A </a:t>
            </a:r>
            <a:r>
              <a:rPr lang="en-US" b="1">
                <a:cs typeface="Arial" charset="0"/>
              </a:rPr>
              <a:t>bare assertion</a:t>
            </a:r>
            <a:r>
              <a:rPr lang="en-US">
                <a:cs typeface="Arial" charset="0"/>
              </a:rPr>
              <a:t> claims that a certain view is the only right one and discounts the possibility of discussion. </a:t>
            </a:r>
          </a:p>
        </p:txBody>
      </p:sp>
      <p:sp>
        <p:nvSpPr>
          <p:cNvPr id="152578" name="AutoShape 2"/>
          <p:cNvSpPr>
            <a:spLocks noChangeArrowheads="1"/>
          </p:cNvSpPr>
          <p:nvPr/>
        </p:nvSpPr>
        <p:spPr bwMode="auto">
          <a:xfrm>
            <a:off x="457200" y="3017838"/>
            <a:ext cx="8137525" cy="847725"/>
          </a:xfrm>
          <a:prstGeom prst="roundRect">
            <a:avLst>
              <a:gd name="adj" fmla="val 185"/>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579" name="Text Box 3"/>
          <p:cNvSpPr txBox="1">
            <a:spLocks noChangeArrowheads="1"/>
          </p:cNvSpPr>
          <p:nvPr/>
        </p:nvSpPr>
        <p:spPr bwMode="auto">
          <a:xfrm>
            <a:off x="731838" y="3092450"/>
            <a:ext cx="7589837"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solidFill>
                  <a:schemeClr val="tx1"/>
                </a:solidFill>
              </a:rPr>
              <a:t>Anyone</a:t>
            </a:r>
            <a:r>
              <a:rPr lang="en-US" sz="2000" b="1">
                <a:solidFill>
                  <a:schemeClr val="bg1"/>
                </a:solidFill>
              </a:rPr>
              <a:t> </a:t>
            </a:r>
            <a:r>
              <a:rPr lang="en-US" sz="2000" b="1">
                <a:solidFill>
                  <a:schemeClr val="tx1"/>
                </a:solidFill>
              </a:rPr>
              <a:t>who eats meat doesn’t care about animal rights. I don’t listen to animal haters. </a:t>
            </a:r>
          </a:p>
        </p:txBody>
      </p:sp>
      <p:sp>
        <p:nvSpPr>
          <p:cNvPr id="152580" name="Text Box 4"/>
          <p:cNvSpPr txBox="1">
            <a:spLocks noChangeArrowheads="1"/>
          </p:cNvSpPr>
          <p:nvPr/>
        </p:nvSpPr>
        <p:spPr bwMode="auto">
          <a:xfrm>
            <a:off x="1743075" y="4116388"/>
            <a:ext cx="6761163"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a:t>A </a:t>
            </a:r>
            <a:r>
              <a:rPr lang="en-US" b="1"/>
              <a:t>broad generalization</a:t>
            </a:r>
            <a:r>
              <a:rPr lang="en-US"/>
              <a:t> is either a general rule based on limited evidence or a conclusion that does not allow for exceptions.</a:t>
            </a:r>
          </a:p>
        </p:txBody>
      </p:sp>
      <p:sp>
        <p:nvSpPr>
          <p:cNvPr id="152581" name="AutoShape 5"/>
          <p:cNvSpPr>
            <a:spLocks noChangeArrowheads="1"/>
          </p:cNvSpPr>
          <p:nvPr/>
        </p:nvSpPr>
        <p:spPr bwMode="auto">
          <a:xfrm>
            <a:off x="452438" y="5424488"/>
            <a:ext cx="8137525" cy="512762"/>
          </a:xfrm>
          <a:prstGeom prst="roundRect">
            <a:avLst>
              <a:gd name="adj" fmla="val 31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2582" name="Text Box 6"/>
          <p:cNvSpPr txBox="1">
            <a:spLocks noChangeArrowheads="1"/>
          </p:cNvSpPr>
          <p:nvPr/>
        </p:nvSpPr>
        <p:spPr bwMode="auto">
          <a:xfrm>
            <a:off x="727075" y="5464175"/>
            <a:ext cx="758983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Today’s youth are coddled and can’t handle criticism.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1"/>
          <p:cNvSpPr txBox="1">
            <a:spLocks noChangeArrowheads="1"/>
          </p:cNvSpPr>
          <p:nvPr/>
        </p:nvSpPr>
        <p:spPr bwMode="auto">
          <a:xfrm>
            <a:off x="1736725" y="365125"/>
            <a:ext cx="7040563"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Avoiding Logical Fallacies</a:t>
            </a:r>
          </a:p>
          <a:p>
            <a:pPr>
              <a:spcAft>
                <a:spcPts val="1088"/>
              </a:spcAft>
            </a:pPr>
            <a:r>
              <a:rPr lang="en-US" sz="3000" b="1">
                <a:solidFill>
                  <a:srgbClr val="000080"/>
                </a:solidFill>
                <a:cs typeface="Arial" charset="0"/>
              </a:rPr>
              <a:t>What faulty logic should I avoid?</a:t>
            </a:r>
          </a:p>
          <a:p>
            <a:pPr>
              <a:spcAft>
                <a:spcPts val="1088"/>
              </a:spcAft>
            </a:pPr>
            <a:r>
              <a:rPr lang="en-US">
                <a:cs typeface="Arial" charset="0"/>
              </a:rPr>
              <a:t>A </a:t>
            </a:r>
            <a:r>
              <a:rPr lang="en-US" b="1">
                <a:cs typeface="Arial" charset="0"/>
              </a:rPr>
              <a:t>false cause</a:t>
            </a:r>
            <a:r>
              <a:rPr lang="en-US">
                <a:cs typeface="Arial" charset="0"/>
              </a:rPr>
              <a:t> claims that one condition causes another when actually the two conditions are related only in a time sequence. </a:t>
            </a:r>
          </a:p>
        </p:txBody>
      </p:sp>
      <p:sp>
        <p:nvSpPr>
          <p:cNvPr id="153602" name="AutoShape 2"/>
          <p:cNvSpPr>
            <a:spLocks noChangeArrowheads="1"/>
          </p:cNvSpPr>
          <p:nvPr/>
        </p:nvSpPr>
        <p:spPr bwMode="auto">
          <a:xfrm>
            <a:off x="457200" y="2944813"/>
            <a:ext cx="8137525" cy="1189037"/>
          </a:xfrm>
          <a:prstGeom prst="roundRect">
            <a:avLst>
              <a:gd name="adj" fmla="val 13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603" name="Text Box 3"/>
          <p:cNvSpPr txBox="1">
            <a:spLocks noChangeArrowheads="1"/>
          </p:cNvSpPr>
          <p:nvPr/>
        </p:nvSpPr>
        <p:spPr bwMode="auto">
          <a:xfrm>
            <a:off x="731838" y="3021013"/>
            <a:ext cx="7589837"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Since we rolled out our childhood obesity initiative, math proficiency scores have increased. Decreasing childhood obesity improves math education. </a:t>
            </a:r>
          </a:p>
        </p:txBody>
      </p:sp>
      <p:sp>
        <p:nvSpPr>
          <p:cNvPr id="153604" name="Text Box 4"/>
          <p:cNvSpPr txBox="1">
            <a:spLocks noChangeArrowheads="1"/>
          </p:cNvSpPr>
          <p:nvPr/>
        </p:nvSpPr>
        <p:spPr bwMode="auto">
          <a:xfrm>
            <a:off x="1743075" y="4260850"/>
            <a:ext cx="6761163" cy="83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a:t>A </a:t>
            </a:r>
            <a:r>
              <a:rPr lang="en-US" b="1"/>
              <a:t>half-truth</a:t>
            </a:r>
            <a:r>
              <a:rPr lang="en-US"/>
              <a:t> misrepresents a situation by providing only part of the story.</a:t>
            </a:r>
          </a:p>
        </p:txBody>
      </p:sp>
      <p:sp>
        <p:nvSpPr>
          <p:cNvPr id="153605" name="AutoShape 5"/>
          <p:cNvSpPr>
            <a:spLocks noChangeArrowheads="1"/>
          </p:cNvSpPr>
          <p:nvPr/>
        </p:nvSpPr>
        <p:spPr bwMode="auto">
          <a:xfrm>
            <a:off x="452438" y="5137150"/>
            <a:ext cx="8137525" cy="1223963"/>
          </a:xfrm>
          <a:prstGeom prst="roundRect">
            <a:avLst>
              <a:gd name="adj" fmla="val 13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3606" name="Text Box 6"/>
          <p:cNvSpPr txBox="1">
            <a:spLocks noChangeArrowheads="1"/>
          </p:cNvSpPr>
          <p:nvPr/>
        </p:nvSpPr>
        <p:spPr bwMode="auto">
          <a:xfrm>
            <a:off x="727075" y="5248275"/>
            <a:ext cx="7594600"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Vaccinations have nearly eliminated polio and whooping cough. There is no need for children to get vaccinated for them.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Think Critically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1736725" y="365125"/>
            <a:ext cx="7040563" cy="283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Avoiding Logical Fallacies</a:t>
            </a:r>
          </a:p>
          <a:p>
            <a:pPr>
              <a:spcAft>
                <a:spcPts val="1088"/>
              </a:spcAft>
            </a:pPr>
            <a:r>
              <a:rPr lang="en-US" sz="3000" b="1">
                <a:solidFill>
                  <a:srgbClr val="000080"/>
                </a:solidFill>
                <a:cs typeface="Arial" charset="0"/>
              </a:rPr>
              <a:t>What faulty logic should I avoid?</a:t>
            </a:r>
          </a:p>
          <a:p>
            <a:pPr>
              <a:spcAft>
                <a:spcPts val="1088"/>
              </a:spcAft>
            </a:pPr>
            <a:r>
              <a:rPr lang="en-US" b="1">
                <a:cs typeface="Arial" charset="0"/>
              </a:rPr>
              <a:t>Impressing with numbers</a:t>
            </a:r>
            <a:r>
              <a:rPr lang="en-US">
                <a:cs typeface="Arial" charset="0"/>
              </a:rPr>
              <a:t> is misusing statistics in order to draw attention away from a faulty argument. </a:t>
            </a:r>
          </a:p>
        </p:txBody>
      </p:sp>
      <p:sp>
        <p:nvSpPr>
          <p:cNvPr id="154626" name="AutoShape 2"/>
          <p:cNvSpPr>
            <a:spLocks noChangeArrowheads="1"/>
          </p:cNvSpPr>
          <p:nvPr/>
        </p:nvSpPr>
        <p:spPr bwMode="auto">
          <a:xfrm>
            <a:off x="457200" y="2944813"/>
            <a:ext cx="8321675" cy="1189037"/>
          </a:xfrm>
          <a:prstGeom prst="roundRect">
            <a:avLst>
              <a:gd name="adj" fmla="val 13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627" name="Text Box 3"/>
          <p:cNvSpPr txBox="1">
            <a:spLocks noChangeArrowheads="1"/>
          </p:cNvSpPr>
          <p:nvPr/>
        </p:nvSpPr>
        <p:spPr bwMode="auto">
          <a:xfrm>
            <a:off x="731838" y="3021013"/>
            <a:ext cx="7954962"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The U.S. GDP of nearly $15 trillion added to the European Union’s GDP of over $16 trillion equals $31 trillion, which shows that China’s GDP of one-sixth that amount is fairly insignificant.</a:t>
            </a:r>
          </a:p>
        </p:txBody>
      </p:sp>
      <p:sp>
        <p:nvSpPr>
          <p:cNvPr id="154628" name="Text Box 4"/>
          <p:cNvSpPr txBox="1">
            <a:spLocks noChangeArrowheads="1"/>
          </p:cNvSpPr>
          <p:nvPr/>
        </p:nvSpPr>
        <p:spPr bwMode="auto">
          <a:xfrm>
            <a:off x="1743075" y="4224338"/>
            <a:ext cx="6761163"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a:t>A </a:t>
            </a:r>
            <a:r>
              <a:rPr lang="en-US" b="1"/>
              <a:t>non sequitur</a:t>
            </a:r>
            <a:r>
              <a:rPr lang="en-US"/>
              <a:t> is a conclusion that does not follow logically from its premise. </a:t>
            </a:r>
          </a:p>
        </p:txBody>
      </p:sp>
      <p:sp>
        <p:nvSpPr>
          <p:cNvPr id="154629" name="AutoShape 5"/>
          <p:cNvSpPr>
            <a:spLocks noChangeArrowheads="1"/>
          </p:cNvSpPr>
          <p:nvPr/>
        </p:nvSpPr>
        <p:spPr bwMode="auto">
          <a:xfrm>
            <a:off x="457200" y="5105400"/>
            <a:ext cx="8326438" cy="1223963"/>
          </a:xfrm>
          <a:prstGeom prst="roundRect">
            <a:avLst>
              <a:gd name="adj" fmla="val 13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4630" name="Text Box 6"/>
          <p:cNvSpPr txBox="1">
            <a:spLocks noChangeArrowheads="1"/>
          </p:cNvSpPr>
          <p:nvPr/>
        </p:nvSpPr>
        <p:spPr bwMode="auto">
          <a:xfrm>
            <a:off x="727075" y="5211763"/>
            <a:ext cx="7594600"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t>Traffic accidents on I-85 have decreased by 25 percent since we added a lane and widened the existing ones. As a result, we need to reconsider our emergency evacuation plans.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1676400" y="609600"/>
            <a:ext cx="6931025" cy="2590800"/>
          </a:xfrm>
        </p:spPr>
        <p:txBody>
          <a:bodyPr/>
          <a:lstStyle/>
          <a:p>
            <a:r>
              <a:rPr lang="en-US" sz="4000">
                <a:solidFill>
                  <a:srgbClr val="999999"/>
                </a:solidFill>
              </a:rPr>
              <a:t>Avoiding Logical Fallacies</a:t>
            </a:r>
            <a:r>
              <a:rPr lang="en-US" sz="3200">
                <a:solidFill>
                  <a:srgbClr val="999999"/>
                </a:solidFill>
              </a:rPr>
              <a:t/>
            </a:r>
            <a:br>
              <a:rPr lang="en-US" sz="3200">
                <a:solidFill>
                  <a:srgbClr val="999999"/>
                </a:solidFill>
              </a:rPr>
            </a:br>
            <a:r>
              <a:rPr lang="en-US" sz="3200">
                <a:solidFill>
                  <a:srgbClr val="999999"/>
                </a:solidFill>
              </a:rPr>
              <a:t/>
            </a:r>
            <a:br>
              <a:rPr lang="en-US" sz="3200">
                <a:solidFill>
                  <a:srgbClr val="999999"/>
                </a:solidFill>
              </a:rPr>
            </a:br>
            <a:r>
              <a:rPr lang="en-US" sz="3200" b="1">
                <a:solidFill>
                  <a:srgbClr val="000080"/>
                </a:solidFill>
              </a:rPr>
              <a:t>What faulty logic should I avoid?</a:t>
            </a:r>
            <a:br>
              <a:rPr lang="en-US" sz="3200" b="1">
                <a:solidFill>
                  <a:srgbClr val="000080"/>
                </a:solidFill>
              </a:rPr>
            </a:br>
            <a:r>
              <a:rPr lang="en-US" sz="3200"/>
              <a:t/>
            </a:r>
            <a:br>
              <a:rPr lang="en-US" sz="3200"/>
            </a:br>
            <a:r>
              <a:rPr lang="en-US" sz="2600"/>
              <a:t>A </a:t>
            </a:r>
            <a:r>
              <a:rPr lang="en-US" sz="2600" b="1"/>
              <a:t>slippery slope </a:t>
            </a:r>
            <a:r>
              <a:rPr lang="en-US" sz="2600"/>
              <a:t>fallacy indicates one small step will lead to an unstoppable cascade of events.</a:t>
            </a:r>
            <a:r>
              <a:rPr lang="en-US" sz="3200"/>
              <a:t> </a:t>
            </a:r>
            <a:br>
              <a:rPr lang="en-US" sz="3200"/>
            </a:br>
            <a:endParaRPr lang="en-US" sz="3200"/>
          </a:p>
        </p:txBody>
      </p:sp>
      <p:sp>
        <p:nvSpPr>
          <p:cNvPr id="428036" name="AutoShape 4"/>
          <p:cNvSpPr>
            <a:spLocks noChangeArrowheads="1"/>
          </p:cNvSpPr>
          <p:nvPr/>
        </p:nvSpPr>
        <p:spPr bwMode="auto">
          <a:xfrm>
            <a:off x="533400" y="3505200"/>
            <a:ext cx="8326438" cy="1223963"/>
          </a:xfrm>
          <a:prstGeom prst="roundRect">
            <a:avLst>
              <a:gd name="adj" fmla="val 130"/>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8037" name="Text Box 5"/>
          <p:cNvSpPr txBox="1">
            <a:spLocks noChangeArrowheads="1"/>
          </p:cNvSpPr>
          <p:nvPr/>
        </p:nvSpPr>
        <p:spPr bwMode="auto">
          <a:xfrm>
            <a:off x="731838" y="3490913"/>
            <a:ext cx="7954962"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endParaRPr lang="en-US" sz="2000" b="1"/>
          </a:p>
        </p:txBody>
      </p:sp>
      <p:sp>
        <p:nvSpPr>
          <p:cNvPr id="428039" name="Text Box 7"/>
          <p:cNvSpPr txBox="1">
            <a:spLocks noChangeArrowheads="1"/>
          </p:cNvSpPr>
          <p:nvPr/>
        </p:nvSpPr>
        <p:spPr bwMode="auto">
          <a:xfrm>
            <a:off x="685800" y="3733800"/>
            <a:ext cx="7954963"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2000" b="1">
                <a:solidFill>
                  <a:schemeClr val="tx1"/>
                </a:solidFill>
              </a:rPr>
              <a:t>If you grant Mark an extension for this one project, everyone will want an extension, and nothing will ever get done on time.</a:t>
            </a:r>
            <a:r>
              <a:rPr lang="en-US" sz="2000" b="1">
                <a:solidFill>
                  <a:schemeClr val="bg1"/>
                </a:solidFill>
              </a:rPr>
              <a:t>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21:</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Avoid Logical Fallacies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6675"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learn how to appeal to my audience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Appealing to Your Audience</a:t>
            </a:r>
          </a:p>
          <a:p>
            <a:pPr>
              <a:spcAft>
                <a:spcPts val="1088"/>
              </a:spcAft>
            </a:pPr>
            <a:r>
              <a:rPr lang="en-US" sz="2600">
                <a:cs typeface="Arial" charset="0"/>
              </a:rPr>
              <a:t>Logic is only the first part of persuasion. The second part is understanding your audience. As Ben Franklin said, “If you would persuade, you must appeal to interest rather than intellect.” You can influence your audience when you understand what they want and need.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1736725" y="3565525"/>
            <a:ext cx="7040563"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buFont typeface="Arial" charset="0"/>
              <a:buChar char="•"/>
            </a:pPr>
            <a:r>
              <a:rPr lang="en-US" b="1">
                <a:cs typeface="Arial" charset="0"/>
              </a:rPr>
              <a:t>What does my audience know about this topic?</a:t>
            </a:r>
            <a:r>
              <a:rPr lang="en-US">
                <a:cs typeface="Arial" charset="0"/>
              </a:rPr>
              <a:t> If your audience is already knowledgeable about the subject, such as employees within your division or agency, don’t bore them with background and explanations. On the other hand, if you’re speaking to a general audience, tailor your message to the least knowledgeable audience member.</a:t>
            </a:r>
          </a:p>
        </p:txBody>
      </p:sp>
      <p:sp>
        <p:nvSpPr>
          <p:cNvPr id="158723" name="Text Box 3"/>
          <p:cNvSpPr txBox="1">
            <a:spLocks noChangeArrowheads="1"/>
          </p:cNvSpPr>
          <p:nvPr/>
        </p:nvSpPr>
        <p:spPr bwMode="auto">
          <a:xfrm>
            <a:off x="1736725" y="365125"/>
            <a:ext cx="7040563" cy="321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Appealing to Your Audience</a:t>
            </a:r>
          </a:p>
          <a:p>
            <a:pPr>
              <a:spcAft>
                <a:spcPts val="1088"/>
              </a:spcAft>
            </a:pPr>
            <a:r>
              <a:rPr lang="en-US" sz="3000" b="1">
                <a:solidFill>
                  <a:srgbClr val="000080"/>
                </a:solidFill>
                <a:cs typeface="Arial" charset="0"/>
              </a:rPr>
              <a:t>How do I decide what my audience knows?</a:t>
            </a:r>
          </a:p>
          <a:p>
            <a:pPr>
              <a:spcAft>
                <a:spcPts val="1088"/>
              </a:spcAft>
            </a:pPr>
            <a:r>
              <a:rPr lang="en-US" sz="2600">
                <a:cs typeface="Arial" charset="0"/>
              </a:rPr>
              <a:t>To fit your argument with the knowledge of your audience, ask yourself the following questions:</a:t>
            </a:r>
            <a:endParaRPr lang="en-US">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ext Box 1"/>
          <p:cNvSpPr txBox="1">
            <a:spLocks noChangeArrowheads="1"/>
          </p:cNvSpPr>
          <p:nvPr/>
        </p:nvSpPr>
        <p:spPr bwMode="auto">
          <a:xfrm>
            <a:off x="1736725" y="2286000"/>
            <a:ext cx="7040563"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buFont typeface="Arial" charset="0"/>
              <a:buChar char="•"/>
            </a:pPr>
            <a:r>
              <a:rPr lang="en-US" b="1">
                <a:cs typeface="Arial" charset="0"/>
              </a:rPr>
              <a:t>What does my audience need to know?</a:t>
            </a:r>
            <a:r>
              <a:rPr lang="en-US">
                <a:cs typeface="Arial" charset="0"/>
              </a:rPr>
              <a:t> Think about what you want your audience to do with the message.</a:t>
            </a:r>
          </a:p>
        </p:txBody>
      </p:sp>
      <p:sp>
        <p:nvSpPr>
          <p:cNvPr id="159747" name="Text Box 3"/>
          <p:cNvSpPr txBox="1">
            <a:spLocks noChangeArrowheads="1"/>
          </p:cNvSpPr>
          <p:nvPr/>
        </p:nvSpPr>
        <p:spPr bwMode="auto">
          <a:xfrm>
            <a:off x="1736725" y="365125"/>
            <a:ext cx="7040563" cy="207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Appealing to Your Audience</a:t>
            </a:r>
          </a:p>
          <a:p>
            <a:pPr>
              <a:spcAft>
                <a:spcPts val="1088"/>
              </a:spcAft>
            </a:pPr>
            <a:r>
              <a:rPr lang="en-US" sz="3000" b="1">
                <a:solidFill>
                  <a:srgbClr val="000080"/>
                </a:solidFill>
                <a:cs typeface="Arial" charset="0"/>
              </a:rPr>
              <a:t>How do I decide what my audience knows?</a:t>
            </a:r>
            <a:endParaRPr lang="en-US">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1736725" y="365125"/>
            <a:ext cx="7040563" cy="505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Appealing to Your Audience</a:t>
            </a:r>
          </a:p>
          <a:p>
            <a:pPr>
              <a:spcAft>
                <a:spcPts val="1088"/>
              </a:spcAft>
            </a:pPr>
            <a:r>
              <a:rPr lang="en-US" sz="3000" b="1">
                <a:solidFill>
                  <a:srgbClr val="000080"/>
                </a:solidFill>
                <a:cs typeface="Arial" charset="0"/>
              </a:rPr>
              <a:t>How do I decide what my audience needs?</a:t>
            </a:r>
          </a:p>
          <a:p>
            <a:pPr>
              <a:spcAft>
                <a:spcPts val="1088"/>
              </a:spcAft>
            </a:pPr>
            <a:r>
              <a:rPr lang="en-US" sz="2600">
                <a:cs typeface="Arial" charset="0"/>
              </a:rPr>
              <a:t>Everyone shares a set of common needs. Abraham Maslow developed a hierarchy that spells out our most essential needs. The lowest level of the pyramid includes physical needs, which must be met before the next level becomes important, and so on. You can use the information on the pyramid to tailor your argument to your audience’s needs.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8" y="1922463"/>
            <a:ext cx="6164262"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1794" name="Text Box 2"/>
          <p:cNvSpPr txBox="1">
            <a:spLocks noChangeArrowheads="1"/>
          </p:cNvSpPr>
          <p:nvPr/>
        </p:nvSpPr>
        <p:spPr bwMode="auto">
          <a:xfrm>
            <a:off x="1736725" y="365125"/>
            <a:ext cx="7040563"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Appealing to Your Audience</a:t>
            </a:r>
          </a:p>
          <a:p>
            <a:pPr>
              <a:spcAft>
                <a:spcPts val="1088"/>
              </a:spcAft>
            </a:pPr>
            <a:r>
              <a:rPr lang="en-US" sz="3000" b="1">
                <a:solidFill>
                  <a:srgbClr val="000080"/>
                </a:solidFill>
                <a:cs typeface="Arial" charset="0"/>
              </a:rPr>
              <a:t>How do I decide what my audience needs?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1736725" y="365125"/>
            <a:ext cx="7040563"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4000">
                <a:solidFill>
                  <a:srgbClr val="999999"/>
                </a:solidFill>
                <a:cs typeface="Arial" charset="0"/>
              </a:rPr>
              <a:t>Appealing to Your Audience</a:t>
            </a:r>
          </a:p>
          <a:p>
            <a:pPr>
              <a:spcAft>
                <a:spcPts val="1088"/>
              </a:spcAft>
            </a:pPr>
            <a:r>
              <a:rPr lang="en-US" sz="3000" b="1">
                <a:solidFill>
                  <a:srgbClr val="000080"/>
                </a:solidFill>
                <a:cs typeface="Arial" charset="0"/>
              </a:rPr>
              <a:t>How do I decide what my audience needs?</a:t>
            </a:r>
          </a:p>
        </p:txBody>
      </p:sp>
      <p:sp>
        <p:nvSpPr>
          <p:cNvPr id="162818" name="AutoShape 2"/>
          <p:cNvSpPr>
            <a:spLocks noChangeArrowheads="1"/>
          </p:cNvSpPr>
          <p:nvPr/>
        </p:nvSpPr>
        <p:spPr bwMode="auto">
          <a:xfrm>
            <a:off x="3475038" y="2214563"/>
            <a:ext cx="5299075" cy="4389437"/>
          </a:xfrm>
          <a:prstGeom prst="roundRect">
            <a:avLst>
              <a:gd name="adj" fmla="val 32"/>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2819" name="Text Box 3"/>
          <p:cNvSpPr txBox="1">
            <a:spLocks noChangeArrowheads="1"/>
          </p:cNvSpPr>
          <p:nvPr/>
        </p:nvSpPr>
        <p:spPr bwMode="auto">
          <a:xfrm>
            <a:off x="3836988" y="2449513"/>
            <a:ext cx="4664075" cy="394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lnSpc>
                <a:spcPts val="2150"/>
              </a:lnSpc>
            </a:pPr>
            <a:r>
              <a:rPr lang="en-US" sz="1500">
                <a:latin typeface="Times New Roman" charset="0"/>
              </a:rPr>
              <a:t>People of all ages in your community are taking the pledge to improve their health through weekly exercise. Studies show engaging in moderately strenuous exercise for just 30 minutes a day can greatly improve your overall health, mood, and ability to live an independent and satisfying lifestyle. Beyond the physical health benefits, daily exercise can improve your mental well-being, reduce stress, and increase energy levels so that you can perform better at work and maintain healthy relationships with family and friends. If you don’t want to exercise alone, consider joining an exercise team in your community to gain the support and motivation you need. Now’s the time to get moving. Join the Healthy People Movement today.</a:t>
            </a:r>
          </a:p>
        </p:txBody>
      </p:sp>
      <p:sp>
        <p:nvSpPr>
          <p:cNvPr id="162820" name="Text Box 4"/>
          <p:cNvSpPr txBox="1">
            <a:spLocks noChangeArrowheads="1"/>
          </p:cNvSpPr>
          <p:nvPr/>
        </p:nvSpPr>
        <p:spPr bwMode="auto">
          <a:xfrm>
            <a:off x="1319213" y="2416175"/>
            <a:ext cx="1006475"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Topic</a:t>
            </a:r>
          </a:p>
        </p:txBody>
      </p:sp>
      <p:sp>
        <p:nvSpPr>
          <p:cNvPr id="162821" name="Text Box 5"/>
          <p:cNvSpPr txBox="1">
            <a:spLocks noChangeArrowheads="1"/>
          </p:cNvSpPr>
          <p:nvPr/>
        </p:nvSpPr>
        <p:spPr bwMode="auto">
          <a:xfrm>
            <a:off x="1319213" y="3022600"/>
            <a:ext cx="146367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Appeal to health</a:t>
            </a:r>
          </a:p>
        </p:txBody>
      </p:sp>
      <p:sp>
        <p:nvSpPr>
          <p:cNvPr id="162822" name="Text Box 6"/>
          <p:cNvSpPr txBox="1">
            <a:spLocks noChangeArrowheads="1"/>
          </p:cNvSpPr>
          <p:nvPr/>
        </p:nvSpPr>
        <p:spPr bwMode="auto">
          <a:xfrm>
            <a:off x="1319213" y="4081463"/>
            <a:ext cx="1828800"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Appeal to achievement</a:t>
            </a:r>
          </a:p>
        </p:txBody>
      </p:sp>
      <p:sp>
        <p:nvSpPr>
          <p:cNvPr id="162823" name="Text Box 7"/>
          <p:cNvSpPr txBox="1">
            <a:spLocks noChangeArrowheads="1"/>
          </p:cNvSpPr>
          <p:nvPr/>
        </p:nvSpPr>
        <p:spPr bwMode="auto">
          <a:xfrm>
            <a:off x="1335088" y="4903788"/>
            <a:ext cx="2103437"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Appeal to family and friendship</a:t>
            </a:r>
          </a:p>
        </p:txBody>
      </p:sp>
      <p:sp>
        <p:nvSpPr>
          <p:cNvPr id="162824" name="Text Box 8"/>
          <p:cNvSpPr txBox="1">
            <a:spLocks noChangeArrowheads="1"/>
          </p:cNvSpPr>
          <p:nvPr/>
        </p:nvSpPr>
        <p:spPr bwMode="auto">
          <a:xfrm>
            <a:off x="1319213" y="5746750"/>
            <a:ext cx="146367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8360"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000" tIns="54000" rIns="99000" bIns="54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cs typeface="VectoraLT-Bold" charset="0"/>
              </a:rPr>
              <a:t>Appeal to </a:t>
            </a:r>
          </a:p>
          <a:p>
            <a:r>
              <a:rPr lang="en-US" sz="1800" b="1">
                <a:cs typeface="VectoraLT-Bold" charset="0"/>
              </a:rPr>
              <a:t>self-esteem</a:t>
            </a:r>
          </a:p>
        </p:txBody>
      </p:sp>
      <p:sp>
        <p:nvSpPr>
          <p:cNvPr id="162825" name="Line 9"/>
          <p:cNvSpPr>
            <a:spLocks noChangeShapeType="1"/>
          </p:cNvSpPr>
          <p:nvPr/>
        </p:nvSpPr>
        <p:spPr bwMode="auto">
          <a:xfrm flipH="1">
            <a:off x="2557463" y="3236913"/>
            <a:ext cx="1281112" cy="1587"/>
          </a:xfrm>
          <a:prstGeom prst="line">
            <a:avLst/>
          </a:prstGeom>
          <a:noFill/>
          <a:ln w="18360" cap="flat">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826" name="Line 10"/>
          <p:cNvSpPr>
            <a:spLocks noChangeShapeType="1"/>
          </p:cNvSpPr>
          <p:nvPr/>
        </p:nvSpPr>
        <p:spPr bwMode="auto">
          <a:xfrm flipH="1">
            <a:off x="2557463" y="4297363"/>
            <a:ext cx="1271587" cy="1587"/>
          </a:xfrm>
          <a:prstGeom prst="line">
            <a:avLst/>
          </a:prstGeom>
          <a:noFill/>
          <a:ln w="18360" cap="flat">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827" name="Line 11"/>
          <p:cNvSpPr>
            <a:spLocks noChangeShapeType="1"/>
          </p:cNvSpPr>
          <p:nvPr/>
        </p:nvSpPr>
        <p:spPr bwMode="auto">
          <a:xfrm flipH="1">
            <a:off x="3290888" y="5121275"/>
            <a:ext cx="530225" cy="1588"/>
          </a:xfrm>
          <a:prstGeom prst="line">
            <a:avLst/>
          </a:prstGeom>
          <a:noFill/>
          <a:ln w="18360" cap="flat">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828" name="Line 12"/>
          <p:cNvSpPr>
            <a:spLocks noChangeShapeType="1"/>
          </p:cNvSpPr>
          <p:nvPr/>
        </p:nvSpPr>
        <p:spPr bwMode="auto">
          <a:xfrm flipH="1">
            <a:off x="2559050" y="5976938"/>
            <a:ext cx="1228725" cy="1587"/>
          </a:xfrm>
          <a:prstGeom prst="line">
            <a:avLst/>
          </a:prstGeom>
          <a:noFill/>
          <a:ln w="18360" cap="flat">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829" name="Line 13"/>
          <p:cNvSpPr>
            <a:spLocks noChangeShapeType="1"/>
          </p:cNvSpPr>
          <p:nvPr/>
        </p:nvSpPr>
        <p:spPr bwMode="auto">
          <a:xfrm flipH="1">
            <a:off x="2127250" y="2651125"/>
            <a:ext cx="1701800" cy="1588"/>
          </a:xfrm>
          <a:prstGeom prst="line">
            <a:avLst/>
          </a:prstGeom>
          <a:noFill/>
          <a:ln w="18360" cap="flat">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459"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recognize and replace mechanical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22:</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Construct Appeals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486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4867"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how to reach resistant audiences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3800">
                <a:cs typeface="Arial" charset="0"/>
              </a:rPr>
              <a:t>Reaching Resistant Audiences</a:t>
            </a:r>
          </a:p>
          <a:p>
            <a:pPr>
              <a:spcAft>
                <a:spcPts val="1088"/>
              </a:spcAft>
            </a:pPr>
            <a:r>
              <a:rPr lang="en-US" sz="2600">
                <a:cs typeface="Arial" charset="0"/>
              </a:rPr>
              <a:t>There are times when influencing your audience requires more than appealing to their needs. Sometimes you will encounter audiences opposed to your position. To reach resistant audience members, you first need to recognize their objections to your position.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
          <p:cNvSpPr txBox="1">
            <a:spLocks noChangeArrowheads="1"/>
          </p:cNvSpPr>
          <p:nvPr/>
        </p:nvSpPr>
        <p:spPr bwMode="auto">
          <a:xfrm>
            <a:off x="1736725" y="365125"/>
            <a:ext cx="7040563"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3800">
                <a:solidFill>
                  <a:srgbClr val="999999"/>
                </a:solidFill>
                <a:cs typeface="Arial" charset="0"/>
              </a:rPr>
              <a:t>Reaching Resistant Audiences</a:t>
            </a:r>
          </a:p>
          <a:p>
            <a:pPr>
              <a:spcAft>
                <a:spcPts val="1088"/>
              </a:spcAft>
            </a:pPr>
            <a:r>
              <a:rPr lang="en-US" sz="3000" b="1">
                <a:solidFill>
                  <a:srgbClr val="000080"/>
                </a:solidFill>
                <a:cs typeface="Arial" charset="0"/>
              </a:rPr>
              <a:t>How can I identify objections?</a:t>
            </a:r>
          </a:p>
          <a:p>
            <a:pPr>
              <a:spcAft>
                <a:spcPts val="1088"/>
              </a:spcAft>
            </a:pPr>
            <a:r>
              <a:rPr lang="en-US" sz="2600">
                <a:cs typeface="Arial" charset="0"/>
              </a:rPr>
              <a:t>State your position—your persuasive main point—and then list all the reasons a person might not accept it.</a:t>
            </a:r>
          </a:p>
          <a:p>
            <a:pPr>
              <a:spcAft>
                <a:spcPts val="438"/>
              </a:spcAft>
            </a:pPr>
            <a:r>
              <a:rPr lang="en-US" sz="2200" b="1">
                <a:solidFill>
                  <a:srgbClr val="800000"/>
                </a:solidFill>
                <a:cs typeface="Arial" charset="0"/>
              </a:rPr>
              <a:t>Position:</a:t>
            </a:r>
          </a:p>
          <a:p>
            <a:pPr>
              <a:spcAft>
                <a:spcPts val="1088"/>
              </a:spcAft>
            </a:pPr>
            <a:r>
              <a:rPr lang="en-US" sz="2200">
                <a:cs typeface="Arial" charset="0"/>
              </a:rPr>
              <a:t>To improve your health, you should exercise for at least 30 minutes a day.</a:t>
            </a:r>
          </a:p>
          <a:p>
            <a:pPr>
              <a:spcAft>
                <a:spcPts val="438"/>
              </a:spcAft>
            </a:pPr>
            <a:r>
              <a:rPr lang="en-US" sz="2200" b="1">
                <a:solidFill>
                  <a:srgbClr val="800000"/>
                </a:solidFill>
                <a:cs typeface="Arial" charset="0"/>
              </a:rPr>
              <a:t>Objections:</a:t>
            </a:r>
          </a:p>
          <a:p>
            <a:pPr>
              <a:spcAft>
                <a:spcPts val="438"/>
              </a:spcAft>
            </a:pPr>
            <a:r>
              <a:rPr lang="en-US" sz="2200">
                <a:cs typeface="Arial" charset="0"/>
              </a:rPr>
              <a:t>I don’t have enough money to buy a gym membership.</a:t>
            </a:r>
          </a:p>
          <a:p>
            <a:pPr>
              <a:spcAft>
                <a:spcPts val="438"/>
              </a:spcAft>
            </a:pPr>
            <a:r>
              <a:rPr lang="en-US" sz="2200">
                <a:cs typeface="Arial" charset="0"/>
              </a:rPr>
              <a:t>I’m too busy to exercise.</a:t>
            </a:r>
          </a:p>
          <a:p>
            <a:pPr>
              <a:spcAft>
                <a:spcPts val="438"/>
              </a:spcAft>
            </a:pPr>
            <a:r>
              <a:rPr lang="en-US" sz="2200">
                <a:cs typeface="Arial" charset="0"/>
              </a:rPr>
              <a:t>Who are you to tell me how to live my life?</a:t>
            </a:r>
          </a:p>
          <a:p>
            <a:pPr>
              <a:spcAft>
                <a:spcPts val="438"/>
              </a:spcAft>
            </a:pPr>
            <a:r>
              <a:rPr lang="en-US" sz="2200">
                <a:cs typeface="Arial" charset="0"/>
              </a:rPr>
              <a:t>I’m already healthy. I don’t need to exercise.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Box 1"/>
          <p:cNvSpPr txBox="1">
            <a:spLocks noChangeArrowheads="1"/>
          </p:cNvSpPr>
          <p:nvPr/>
        </p:nvSpPr>
        <p:spPr bwMode="auto">
          <a:xfrm>
            <a:off x="1736725" y="365125"/>
            <a:ext cx="7040563"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3800">
                <a:solidFill>
                  <a:srgbClr val="999999"/>
                </a:solidFill>
                <a:cs typeface="Arial" charset="0"/>
              </a:rPr>
              <a:t>Reaching Resistant Audiences</a:t>
            </a:r>
          </a:p>
          <a:p>
            <a:pPr>
              <a:spcAft>
                <a:spcPts val="1088"/>
              </a:spcAft>
            </a:pPr>
            <a:r>
              <a:rPr lang="en-US" sz="3000" b="1">
                <a:solidFill>
                  <a:srgbClr val="000080"/>
                </a:solidFill>
                <a:cs typeface="Arial" charset="0"/>
              </a:rPr>
              <a:t>How can I answer objections?</a:t>
            </a:r>
          </a:p>
          <a:p>
            <a:pPr>
              <a:spcAft>
                <a:spcPts val="438"/>
              </a:spcAft>
            </a:pPr>
            <a:r>
              <a:rPr lang="en-US" sz="2600">
                <a:cs typeface="Arial" charset="0"/>
              </a:rPr>
              <a:t>Start by recognizing that any objection your audience has relates to a need—perhaps for respect, achievement, confidence, or employment. Focus on that need, and answer any objection in one of the following ways.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ext Box 1"/>
          <p:cNvSpPr txBox="1">
            <a:spLocks noChangeArrowheads="1"/>
          </p:cNvSpPr>
          <p:nvPr/>
        </p:nvSpPr>
        <p:spPr bwMode="auto">
          <a:xfrm>
            <a:off x="1736725" y="365125"/>
            <a:ext cx="7040563" cy="630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3800">
                <a:solidFill>
                  <a:srgbClr val="999999"/>
                </a:solidFill>
                <a:cs typeface="Arial" charset="0"/>
              </a:rPr>
              <a:t>Reaching Resistant Audiences</a:t>
            </a:r>
          </a:p>
          <a:p>
            <a:pPr>
              <a:spcAft>
                <a:spcPts val="1088"/>
              </a:spcAft>
            </a:pPr>
            <a:r>
              <a:rPr lang="en-US" sz="3000" b="1">
                <a:solidFill>
                  <a:srgbClr val="000080"/>
                </a:solidFill>
                <a:cs typeface="Arial" charset="0"/>
              </a:rPr>
              <a:t>How can I answer objections?</a:t>
            </a:r>
          </a:p>
          <a:p>
            <a:pPr>
              <a:spcAft>
                <a:spcPts val="438"/>
              </a:spcAft>
              <a:buFont typeface="Times New Roman" charset="0"/>
              <a:buAutoNum type="arabicPeriod"/>
            </a:pPr>
            <a:r>
              <a:rPr lang="en-US" b="1">
                <a:cs typeface="Arial" charset="0"/>
              </a:rPr>
              <a:t>Provide a solution to the problem.</a:t>
            </a:r>
          </a:p>
        </p:txBody>
      </p:sp>
      <p:sp>
        <p:nvSpPr>
          <p:cNvPr id="168962" name="AutoShape 2"/>
          <p:cNvSpPr>
            <a:spLocks noChangeArrowheads="1"/>
          </p:cNvSpPr>
          <p:nvPr/>
        </p:nvSpPr>
        <p:spPr bwMode="auto">
          <a:xfrm>
            <a:off x="457200" y="2214563"/>
            <a:ext cx="8326438" cy="1627187"/>
          </a:xfrm>
          <a:prstGeom prst="roundRect">
            <a:avLst>
              <a:gd name="adj" fmla="val 97"/>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8963" name="Text Box 3"/>
          <p:cNvSpPr txBox="1">
            <a:spLocks noChangeArrowheads="1"/>
          </p:cNvSpPr>
          <p:nvPr/>
        </p:nvSpPr>
        <p:spPr bwMode="auto">
          <a:xfrm>
            <a:off x="731838" y="2397125"/>
            <a:ext cx="75946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cs typeface="VectoraLT-Bold" charset="0"/>
              </a:rPr>
              <a:t>You don’t need a gym membership to live an active lifestyle. Simply going on a walk around your neighborhood for 30 minutes is enough to maintain a daily active lifestyle. There are also plenty of free at-home exercises you could consider doing.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1"/>
          <p:cNvSpPr txBox="1">
            <a:spLocks noChangeArrowheads="1"/>
          </p:cNvSpPr>
          <p:nvPr/>
        </p:nvSpPr>
        <p:spPr bwMode="auto">
          <a:xfrm>
            <a:off x="1736725" y="365125"/>
            <a:ext cx="6950075" cy="219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pPr>
            <a:r>
              <a:rPr lang="en-US" sz="3800">
                <a:solidFill>
                  <a:srgbClr val="999999"/>
                </a:solidFill>
                <a:cs typeface="Arial" charset="0"/>
              </a:rPr>
              <a:t>Reaching Resistant Audiences</a:t>
            </a:r>
          </a:p>
          <a:p>
            <a:pPr>
              <a:spcAft>
                <a:spcPts val="1088"/>
              </a:spcAft>
            </a:pPr>
            <a:r>
              <a:rPr lang="en-US" sz="3000" b="1">
                <a:solidFill>
                  <a:srgbClr val="000080"/>
                </a:solidFill>
                <a:cs typeface="Arial" charset="0"/>
              </a:rPr>
              <a:t>How can I answer objections?</a:t>
            </a:r>
          </a:p>
          <a:p>
            <a:pPr>
              <a:spcAft>
                <a:spcPts val="438"/>
              </a:spcAft>
              <a:buFont typeface="Times New Roman" charset="0"/>
              <a:buAutoNum type="arabicPeriod" startAt="2"/>
            </a:pPr>
            <a:r>
              <a:rPr lang="en-US" b="1">
                <a:cs typeface="Arial" charset="0"/>
              </a:rPr>
              <a:t>Show how the benefits outweigh the objection.</a:t>
            </a:r>
          </a:p>
        </p:txBody>
      </p:sp>
      <p:sp>
        <p:nvSpPr>
          <p:cNvPr id="169986" name="AutoShape 2"/>
          <p:cNvSpPr>
            <a:spLocks noChangeArrowheads="1"/>
          </p:cNvSpPr>
          <p:nvPr/>
        </p:nvSpPr>
        <p:spPr bwMode="auto">
          <a:xfrm>
            <a:off x="457200" y="2538413"/>
            <a:ext cx="8326438" cy="1758950"/>
          </a:xfrm>
          <a:prstGeom prst="roundRect">
            <a:avLst>
              <a:gd name="adj" fmla="val 88"/>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9987" name="Text Box 3"/>
          <p:cNvSpPr txBox="1">
            <a:spLocks noChangeArrowheads="1"/>
          </p:cNvSpPr>
          <p:nvPr/>
        </p:nvSpPr>
        <p:spPr bwMode="auto">
          <a:xfrm>
            <a:off x="731838" y="2649538"/>
            <a:ext cx="7594600"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There’s no doubt that life throws a lot of responsibilities our way, and you may not feel you have the time or energy for exercise. However, you’ll quickly discover that spending 30 minutes on exercise increases your energy level so that you can get more done the rest of the day.</a:t>
            </a:r>
          </a:p>
        </p:txBody>
      </p:sp>
      <p:sp>
        <p:nvSpPr>
          <p:cNvPr id="169988" name="Text Box 4"/>
          <p:cNvSpPr txBox="1">
            <a:spLocks noChangeArrowheads="1"/>
          </p:cNvSpPr>
          <p:nvPr/>
        </p:nvSpPr>
        <p:spPr bwMode="auto">
          <a:xfrm>
            <a:off x="1757363" y="4433888"/>
            <a:ext cx="667543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360" tIns="63360" rIns="108360" bIns="63360"/>
          <a:lstStyle>
            <a:lvl1pPr marL="365125" indent="-365125">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cs typeface="ＭＳ Ｐゴシック" charset="0"/>
              </a:defRPr>
            </a:lvl1pPr>
            <a:lvl2pP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2pPr>
            <a:lvl3pP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3pPr>
            <a:lvl4pP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4pPr>
            <a:lvl5pP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 pos="9509125" algn="l"/>
              </a:tabLst>
              <a:defRPr sz="2400">
                <a:solidFill>
                  <a:srgbClr val="000000"/>
                </a:solidFill>
                <a:latin typeface="Arial" charset="0"/>
                <a:ea typeface="ＭＳ Ｐゴシック" charset="0"/>
              </a:defRPr>
            </a:lvl9pPr>
          </a:lstStyle>
          <a:p>
            <a:pPr>
              <a:spcAft>
                <a:spcPts val="438"/>
              </a:spcAft>
              <a:buFont typeface="Times New Roman" charset="0"/>
              <a:buAutoNum type="arabicPeriod" startAt="3"/>
            </a:pPr>
            <a:r>
              <a:rPr lang="en-US" b="1">
                <a:cs typeface="Arial" charset="0"/>
              </a:rPr>
              <a:t>Concede the objection and move on. </a:t>
            </a:r>
          </a:p>
        </p:txBody>
      </p:sp>
      <p:sp>
        <p:nvSpPr>
          <p:cNvPr id="169989" name="AutoShape 5"/>
          <p:cNvSpPr>
            <a:spLocks noChangeArrowheads="1"/>
          </p:cNvSpPr>
          <p:nvPr/>
        </p:nvSpPr>
        <p:spPr bwMode="auto">
          <a:xfrm>
            <a:off x="452438" y="4976813"/>
            <a:ext cx="8326437" cy="1241425"/>
          </a:xfrm>
          <a:prstGeom prst="roundRect">
            <a:avLst>
              <a:gd name="adj" fmla="val 125"/>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9990" name="Text Box 6"/>
          <p:cNvSpPr txBox="1">
            <a:spLocks noChangeArrowheads="1"/>
          </p:cNvSpPr>
          <p:nvPr/>
        </p:nvSpPr>
        <p:spPr bwMode="auto">
          <a:xfrm>
            <a:off x="727075" y="5122863"/>
            <a:ext cx="7594600"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735138"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b="1"/>
              <a:t>We hope you will consider making exercise a part of your daily routine, but ultimately the final decision is up to you. How you live is your own choice.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23:</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Reach a Resistant Audience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24:</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en-US"/>
          </a:p>
        </p:txBody>
      </p:sp>
      <p:sp>
        <p:nvSpPr>
          <p:cNvPr id="173058" name="Rectangle 2"/>
          <p:cNvSpPr>
            <a:spLocks noChangeArrowheads="1"/>
          </p:cNvSpPr>
          <p:nvPr/>
        </p:nvSpPr>
        <p:spPr bwMode="auto">
          <a:xfrm>
            <a:off x="1577975" y="2590800"/>
            <a:ext cx="2382838"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FFFFFF"/>
                </a:solidFill>
              </a:rPr>
              <a:t>Lesson 4</a:t>
            </a:r>
          </a:p>
        </p:txBody>
      </p:sp>
      <p:sp>
        <p:nvSpPr>
          <p:cNvPr id="173059"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0"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1"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2"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3"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4" name="Rectangle 8">
            <a:hlinkClick r:id="rId4"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3065"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eaLnBrk="1" hangingPunct="1">
              <a:lnSpc>
                <a:spcPct val="80000"/>
              </a:lnSpc>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000000"/>
                </a:solidFill>
                <a:ea typeface="Osaka" charset="0"/>
                <a:cs typeface="Osaka" charset="0"/>
              </a:rPr>
              <a:t>Critical Thinking in Teams</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0F3277"/>
                </a:solidFill>
                <a:ea typeface="Osaka" charset="0"/>
                <a:cs typeface="Osaka" charset="0"/>
              </a:rPr>
              <a:t>Lesson Preview</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Helping Groups Think</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Resolving Conflicts</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Making Decisions</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Applying Your Learning</a:t>
            </a:r>
          </a:p>
          <a:p>
            <a:pPr marL="671513" lvl="2" indent="-285750" eaLnBrk="1" hangingPunct="1">
              <a:spcBef>
                <a:spcPts val="15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Taking a Post-Assessment</a:t>
            </a:r>
          </a:p>
        </p:txBody>
      </p:sp>
      <p:pic>
        <p:nvPicPr>
          <p:cNvPr id="17306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25" y="0"/>
            <a:ext cx="4692650"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1674813" y="376238"/>
            <a:ext cx="6737350" cy="130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t>Breaking Mechanical Thinking</a:t>
            </a:r>
          </a:p>
        </p:txBody>
      </p:sp>
      <p:sp>
        <p:nvSpPr>
          <p:cNvPr id="20484" name="Rectangle 4"/>
          <p:cNvSpPr>
            <a:spLocks noChangeArrowheads="1"/>
          </p:cNvSpPr>
          <p:nvPr/>
        </p:nvSpPr>
        <p:spPr bwMode="auto">
          <a:xfrm>
            <a:off x="1676400" y="1828800"/>
            <a:ext cx="3886200" cy="4054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solidFill>
                  <a:srgbClr val="000000"/>
                </a:solidFill>
              </a:rPr>
              <a:t>Mechanical thinking is routinized and reactionary: Whenever this happens, I do that. Mechanical thinking works from muscle memory, which is a good thing when doing physical tasks like walking, eating, or typing but not a good thing for decision making and critical thought. Mechanical thinking comes from the lower part of your brain. Critical thinking occurs in the upper part of your brain.</a:t>
            </a:r>
          </a:p>
        </p:txBody>
      </p:sp>
      <p:pic>
        <p:nvPicPr>
          <p:cNvPr id="2" name="Picture 1" descr="thinkingMechanicalB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828800"/>
            <a:ext cx="2934026" cy="30480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08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4083"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how to lead and participate in groups’ critical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Helping Groups Think</a:t>
            </a:r>
          </a:p>
          <a:p>
            <a:pPr>
              <a:spcAft>
                <a:spcPts val="1088"/>
              </a:spcAft>
            </a:pPr>
            <a:r>
              <a:rPr lang="en-US" sz="2600">
                <a:cs typeface="Arial" charset="0"/>
              </a:rPr>
              <a:t>Whether you are leading a group or are participating in it, you can help the group think critically.</a:t>
            </a:r>
          </a:p>
          <a:p>
            <a:pPr>
              <a:spcBef>
                <a:spcPts val="1438"/>
              </a:spcBef>
              <a:spcAft>
                <a:spcPts val="1088"/>
              </a:spcAft>
            </a:pPr>
            <a:r>
              <a:rPr lang="en-US" sz="3000" b="1">
                <a:solidFill>
                  <a:srgbClr val="000080"/>
                </a:solidFill>
                <a:cs typeface="Arial" charset="0"/>
              </a:rPr>
              <a:t>How can I lead groups in critical thinking?</a:t>
            </a:r>
          </a:p>
          <a:p>
            <a:pPr>
              <a:spcAft>
                <a:spcPts val="1088"/>
              </a:spcAft>
            </a:pPr>
            <a:r>
              <a:rPr lang="en-US" sz="2600">
                <a:cs typeface="Arial" charset="0"/>
              </a:rPr>
              <a:t>Create an environment in which critical thinking is expected and valued. Follow these tips: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ext Box 1"/>
          <p:cNvSpPr txBox="1">
            <a:spLocks noChangeArrowheads="1"/>
          </p:cNvSpPr>
          <p:nvPr/>
        </p:nvSpPr>
        <p:spPr bwMode="auto">
          <a:xfrm>
            <a:off x="1736725" y="2286000"/>
            <a:ext cx="6765925" cy="397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b="1">
                <a:cs typeface="Arial" charset="0"/>
              </a:rPr>
              <a:t>Establish your expectations</a:t>
            </a:r>
            <a:r>
              <a:rPr lang="en-US">
                <a:cs typeface="Arial" charset="0"/>
              </a:rPr>
              <a:t> for thinking.</a:t>
            </a:r>
          </a:p>
          <a:p>
            <a:pPr lvl="1" indent="0">
              <a:spcAft>
                <a:spcPts val="288"/>
              </a:spcAft>
              <a:buClrTx/>
              <a:buFontTx/>
              <a:buNone/>
            </a:pPr>
            <a:r>
              <a:rPr lang="en-US" sz="2000">
                <a:solidFill>
                  <a:srgbClr val="000080"/>
                </a:solidFill>
                <a:cs typeface="Arial" charset="0"/>
              </a:rPr>
              <a:t>“This is an important issue, so we all need to think critically about it.”</a:t>
            </a:r>
          </a:p>
          <a:p>
            <a:pPr>
              <a:spcAft>
                <a:spcPts val="288"/>
              </a:spcAft>
              <a:buFont typeface="Arial" charset="0"/>
              <a:buChar char="•"/>
            </a:pPr>
            <a:r>
              <a:rPr lang="en-US" b="1">
                <a:cs typeface="Arial" charset="0"/>
              </a:rPr>
              <a:t>Monitor the stages</a:t>
            </a:r>
            <a:r>
              <a:rPr lang="en-US">
                <a:cs typeface="Arial" charset="0"/>
              </a:rPr>
              <a:t> of the problem-solving process.</a:t>
            </a:r>
          </a:p>
          <a:p>
            <a:pPr lvl="1" indent="0">
              <a:spcAft>
                <a:spcPts val="288"/>
              </a:spcAft>
              <a:buClrTx/>
              <a:buFontTx/>
              <a:buNone/>
            </a:pPr>
            <a:r>
              <a:rPr lang="en-US" sz="2000">
                <a:solidFill>
                  <a:srgbClr val="000080"/>
                </a:solidFill>
                <a:cs typeface="Arial" charset="0"/>
              </a:rPr>
              <a:t>“Remember, we’re still defining the problem. We need to fully understand it before we move to brainstorming solutions.”</a:t>
            </a:r>
          </a:p>
          <a:p>
            <a:pPr>
              <a:spcAft>
                <a:spcPts val="288"/>
              </a:spcAft>
              <a:buFont typeface="Arial" charset="0"/>
              <a:buChar char="•"/>
            </a:pPr>
            <a:r>
              <a:rPr lang="en-US" b="1">
                <a:cs typeface="Arial" charset="0"/>
              </a:rPr>
              <a:t>Try to get everyone to contribute.</a:t>
            </a:r>
          </a:p>
          <a:p>
            <a:pPr lvl="1" indent="0">
              <a:spcAft>
                <a:spcPts val="288"/>
              </a:spcAft>
              <a:buClrTx/>
              <a:buFontTx/>
              <a:buNone/>
            </a:pPr>
            <a:r>
              <a:rPr lang="en-US" sz="2000">
                <a:solidFill>
                  <a:srgbClr val="000080"/>
                </a:solidFill>
                <a:cs typeface="Arial" charset="0"/>
              </a:rPr>
              <a:t>“Janice, you look skeptical. That’s fine. We need a reality check. What are you thinking?”</a:t>
            </a:r>
          </a:p>
          <a:p>
            <a:pPr>
              <a:spcAft>
                <a:spcPts val="288"/>
              </a:spcAft>
              <a:buFont typeface="Arial" charset="0"/>
              <a:buNone/>
            </a:pPr>
            <a:endParaRPr lang="en-US" sz="4000"/>
          </a:p>
        </p:txBody>
      </p:sp>
      <p:sp>
        <p:nvSpPr>
          <p:cNvPr id="176131" name="Text Box 3"/>
          <p:cNvSpPr txBox="1">
            <a:spLocks noChangeArrowheads="1"/>
          </p:cNvSpPr>
          <p:nvPr/>
        </p:nvSpPr>
        <p:spPr bwMode="auto">
          <a:xfrm>
            <a:off x="1736725" y="365125"/>
            <a:ext cx="6765925"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15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Helping Groups Think</a:t>
            </a:r>
          </a:p>
          <a:p>
            <a:pPr>
              <a:spcAft>
                <a:spcPts val="1088"/>
              </a:spcAft>
            </a:pPr>
            <a:r>
              <a:rPr lang="en-US" sz="3000" b="1">
                <a:solidFill>
                  <a:srgbClr val="000080"/>
                </a:solidFill>
                <a:cs typeface="Arial" charset="0"/>
              </a:rPr>
              <a:t>How can I lead groups in critical thinking?</a:t>
            </a:r>
            <a:endParaRPr lang="en-US" sz="40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
          <p:cNvSpPr txBox="1">
            <a:spLocks noChangeArrowheads="1"/>
          </p:cNvSpPr>
          <p:nvPr/>
        </p:nvSpPr>
        <p:spPr bwMode="auto">
          <a:xfrm>
            <a:off x="1752600" y="2286000"/>
            <a:ext cx="6765925" cy="306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b="1">
                <a:cs typeface="Arial" charset="0"/>
              </a:rPr>
              <a:t>Give time for discussion,</a:t>
            </a:r>
            <a:r>
              <a:rPr lang="en-US">
                <a:cs typeface="Arial" charset="0"/>
              </a:rPr>
              <a:t> not rushing to make a decision.</a:t>
            </a:r>
          </a:p>
          <a:p>
            <a:pPr lvl="1" indent="0">
              <a:spcAft>
                <a:spcPts val="288"/>
              </a:spcAft>
              <a:buClrTx/>
              <a:buFontTx/>
              <a:buNone/>
            </a:pPr>
            <a:r>
              <a:rPr lang="en-US" sz="2000">
                <a:solidFill>
                  <a:srgbClr val="000080"/>
                </a:solidFill>
                <a:cs typeface="Arial" charset="0"/>
              </a:rPr>
              <a:t>“Let’s go back to our definition of the problem. What if we defined it in this way instead?”</a:t>
            </a:r>
          </a:p>
          <a:p>
            <a:pPr>
              <a:spcAft>
                <a:spcPts val="288"/>
              </a:spcAft>
              <a:buFont typeface="Arial" charset="0"/>
              <a:buChar char="•"/>
            </a:pPr>
            <a:r>
              <a:rPr lang="en-US" b="1">
                <a:cs typeface="Arial" charset="0"/>
              </a:rPr>
              <a:t>Employ a consistent strategy</a:t>
            </a:r>
            <a:r>
              <a:rPr lang="en-US">
                <a:cs typeface="Arial" charset="0"/>
              </a:rPr>
              <a:t> for decision making.</a:t>
            </a:r>
          </a:p>
          <a:p>
            <a:pPr lvl="1" indent="0">
              <a:spcAft>
                <a:spcPts val="288"/>
              </a:spcAft>
              <a:buClrTx/>
              <a:buFontTx/>
              <a:buNone/>
            </a:pPr>
            <a:r>
              <a:rPr lang="en-US" sz="2000">
                <a:solidFill>
                  <a:srgbClr val="000080"/>
                </a:solidFill>
                <a:cs typeface="Arial" charset="0"/>
              </a:rPr>
              <a:t>“In the end, the decision is mine, but I want to make sure I’ve considered everyone’s perspective.”</a:t>
            </a:r>
          </a:p>
          <a:p>
            <a:pPr>
              <a:spcAft>
                <a:spcPts val="288"/>
              </a:spcAft>
              <a:buFont typeface="Arial" charset="0"/>
              <a:buNone/>
            </a:pPr>
            <a:endParaRPr lang="en-US" sz="4000"/>
          </a:p>
        </p:txBody>
      </p:sp>
      <p:sp>
        <p:nvSpPr>
          <p:cNvPr id="177155" name="Text Box 3"/>
          <p:cNvSpPr txBox="1">
            <a:spLocks noChangeArrowheads="1"/>
          </p:cNvSpPr>
          <p:nvPr/>
        </p:nvSpPr>
        <p:spPr bwMode="auto">
          <a:xfrm>
            <a:off x="1736725" y="365125"/>
            <a:ext cx="6765925"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spcAft>
                <a:spcPts val="1425"/>
              </a:spcAft>
              <a:buClrTx/>
              <a:buSzTx/>
              <a:buFontTx/>
              <a:buNone/>
            </a:pPr>
            <a:r>
              <a:rPr lang="en-US" sz="4000">
                <a:solidFill>
                  <a:srgbClr val="999999"/>
                </a:solidFill>
                <a:cs typeface="Arial" charset="0"/>
              </a:rPr>
              <a:t>Helping Groups Think</a:t>
            </a:r>
          </a:p>
          <a:p>
            <a:pPr>
              <a:spcAft>
                <a:spcPts val="1075"/>
              </a:spcAft>
              <a:buClrTx/>
              <a:buSzTx/>
              <a:buFontTx/>
              <a:buNone/>
            </a:pPr>
            <a:r>
              <a:rPr lang="en-US" sz="3000" b="1">
                <a:solidFill>
                  <a:srgbClr val="000080"/>
                </a:solidFill>
                <a:cs typeface="Arial" charset="0"/>
              </a:rPr>
              <a:t>How can I lead groups in critical thinking?</a:t>
            </a:r>
            <a:endParaRPr lang="en-US" sz="400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 Box 1"/>
          <p:cNvSpPr txBox="1">
            <a:spLocks noChangeArrowheads="1"/>
          </p:cNvSpPr>
          <p:nvPr/>
        </p:nvSpPr>
        <p:spPr bwMode="auto">
          <a:xfrm>
            <a:off x="1736725" y="3657600"/>
            <a:ext cx="6765925" cy="268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b="1">
                <a:cs typeface="Arial" charset="0"/>
              </a:rPr>
              <a:t>Contribute your ideas;</a:t>
            </a:r>
            <a:r>
              <a:rPr lang="en-US">
                <a:cs typeface="Arial" charset="0"/>
              </a:rPr>
              <a:t> don’t just sit silently.</a:t>
            </a:r>
          </a:p>
          <a:p>
            <a:pPr lvl="1" indent="0">
              <a:spcAft>
                <a:spcPts val="288"/>
              </a:spcAft>
              <a:buClrTx/>
              <a:buFontTx/>
              <a:buNone/>
            </a:pPr>
            <a:r>
              <a:rPr lang="en-US" sz="2000">
                <a:solidFill>
                  <a:srgbClr val="000080"/>
                </a:solidFill>
                <a:cs typeface="Arial" charset="0"/>
              </a:rPr>
              <a:t>“The third option sounds promising for three reasons.”</a:t>
            </a:r>
          </a:p>
          <a:p>
            <a:pPr>
              <a:spcAft>
                <a:spcPts val="288"/>
              </a:spcAft>
              <a:buFont typeface="Arial" charset="0"/>
              <a:buChar char="•"/>
            </a:pPr>
            <a:r>
              <a:rPr lang="en-US" b="1">
                <a:cs typeface="Arial" charset="0"/>
              </a:rPr>
              <a:t>Listen carefully to others’ ideas</a:t>
            </a:r>
            <a:r>
              <a:rPr lang="en-US">
                <a:cs typeface="Arial" charset="0"/>
              </a:rPr>
              <a:t> instead of ruminating on what you will say next.</a:t>
            </a:r>
          </a:p>
          <a:p>
            <a:pPr lvl="1" indent="0">
              <a:spcAft>
                <a:spcPts val="288"/>
              </a:spcAft>
              <a:buClrTx/>
              <a:buFontTx/>
              <a:buNone/>
            </a:pPr>
            <a:r>
              <a:rPr lang="en-US" sz="2000">
                <a:solidFill>
                  <a:srgbClr val="000080"/>
                </a:solidFill>
                <a:cs typeface="Arial" charset="0"/>
              </a:rPr>
              <a:t>“Let me make sure I understand what you are saying. . . .”</a:t>
            </a:r>
          </a:p>
          <a:p>
            <a:pPr>
              <a:spcAft>
                <a:spcPts val="288"/>
              </a:spcAft>
              <a:buFont typeface="Arial" charset="0"/>
              <a:buNone/>
            </a:pPr>
            <a:endParaRPr lang="en-US" sz="2600">
              <a:cs typeface="Arial" charset="0"/>
            </a:endParaRPr>
          </a:p>
        </p:txBody>
      </p:sp>
      <p:sp>
        <p:nvSpPr>
          <p:cNvPr id="178179" name="Text Box 3"/>
          <p:cNvSpPr txBox="1">
            <a:spLocks noChangeArrowheads="1"/>
          </p:cNvSpPr>
          <p:nvPr/>
        </p:nvSpPr>
        <p:spPr bwMode="auto">
          <a:xfrm>
            <a:off x="1736725" y="365125"/>
            <a:ext cx="6765925" cy="306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Helping Groups Think</a:t>
            </a:r>
          </a:p>
          <a:p>
            <a:pPr>
              <a:spcAft>
                <a:spcPts val="1088"/>
              </a:spcAft>
            </a:pPr>
            <a:r>
              <a:rPr lang="en-US" sz="3000" b="1">
                <a:solidFill>
                  <a:srgbClr val="000080"/>
                </a:solidFill>
                <a:cs typeface="Arial" charset="0"/>
              </a:rPr>
              <a:t>How can I help groups think?</a:t>
            </a:r>
          </a:p>
          <a:p>
            <a:pPr>
              <a:spcAft>
                <a:spcPts val="1088"/>
              </a:spcAft>
            </a:pPr>
            <a:r>
              <a:rPr lang="en-US" sz="2600">
                <a:cs typeface="Arial" charset="0"/>
              </a:rPr>
              <a:t>Even if you are not the leader, you can help groups think critically by using the many thinking strategies you have learned. Follow these tips: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1736725" y="365125"/>
            <a:ext cx="70405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593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Helping Groups Think</a:t>
            </a:r>
          </a:p>
          <a:p>
            <a:pPr>
              <a:spcAft>
                <a:spcPts val="1088"/>
              </a:spcAft>
            </a:pPr>
            <a:r>
              <a:rPr lang="en-US" sz="3000" b="1">
                <a:solidFill>
                  <a:srgbClr val="000080"/>
                </a:solidFill>
                <a:cs typeface="Arial" charset="0"/>
              </a:rPr>
              <a:t>How can I help groups think?</a:t>
            </a:r>
          </a:p>
          <a:p>
            <a:pPr>
              <a:spcAft>
                <a:spcPts val="288"/>
              </a:spcAft>
              <a:buFont typeface="Arial" charset="0"/>
              <a:buChar char="•"/>
            </a:pPr>
            <a:r>
              <a:rPr lang="en-US" b="1">
                <a:cs typeface="Arial" charset="0"/>
              </a:rPr>
              <a:t>Break through groupthink</a:t>
            </a:r>
            <a:r>
              <a:rPr lang="en-US">
                <a:cs typeface="Arial" charset="0"/>
              </a:rPr>
              <a:t> by challenging assumptions and bringing in other perspectives.</a:t>
            </a:r>
          </a:p>
          <a:p>
            <a:pPr lvl="1" indent="0">
              <a:spcAft>
                <a:spcPts val="288"/>
              </a:spcAft>
              <a:buClrTx/>
              <a:buFontTx/>
              <a:buNone/>
            </a:pPr>
            <a:r>
              <a:rPr lang="en-US" sz="2000">
                <a:solidFill>
                  <a:srgbClr val="000080"/>
                </a:solidFill>
                <a:cs typeface="Arial" charset="0"/>
              </a:rPr>
              <a:t>“When I spoke to my wife about this, she suggested . . .”</a:t>
            </a:r>
          </a:p>
          <a:p>
            <a:pPr>
              <a:spcAft>
                <a:spcPts val="288"/>
              </a:spcAft>
              <a:buFont typeface="Arial" charset="0"/>
              <a:buChar char="•"/>
            </a:pPr>
            <a:r>
              <a:rPr lang="en-US" b="1">
                <a:cs typeface="Arial" charset="0"/>
              </a:rPr>
              <a:t>Carefully check the group’s premises, inferences, and conclusions,</a:t>
            </a:r>
            <a:r>
              <a:rPr lang="en-US">
                <a:cs typeface="Arial" charset="0"/>
              </a:rPr>
              <a:t> and point out hidden assumptions.</a:t>
            </a:r>
          </a:p>
          <a:p>
            <a:pPr lvl="1" indent="0">
              <a:spcAft>
                <a:spcPts val="288"/>
              </a:spcAft>
              <a:buClrTx/>
              <a:buFontTx/>
              <a:buNone/>
            </a:pPr>
            <a:r>
              <a:rPr lang="en-US" sz="2000">
                <a:solidFill>
                  <a:srgbClr val="000080"/>
                </a:solidFill>
                <a:cs typeface="Arial" charset="0"/>
              </a:rPr>
              <a:t>“We’re assuming that the budget cannot be increased.”</a:t>
            </a:r>
          </a:p>
          <a:p>
            <a:pPr>
              <a:spcAft>
                <a:spcPts val="288"/>
              </a:spcAft>
              <a:buFont typeface="Arial" charset="0"/>
              <a:buChar char="•"/>
            </a:pPr>
            <a:r>
              <a:rPr lang="en-US" b="1">
                <a:cs typeface="Arial" charset="0"/>
              </a:rPr>
              <a:t>Recognize deductive and inductive reasoning,</a:t>
            </a:r>
            <a:r>
              <a:rPr lang="en-US">
                <a:cs typeface="Arial" charset="0"/>
              </a:rPr>
              <a:t> avoiding the pitfalls of each.</a:t>
            </a:r>
          </a:p>
          <a:p>
            <a:pPr lvl="1" indent="0">
              <a:spcAft>
                <a:spcPts val="288"/>
              </a:spcAft>
              <a:buClrTx/>
              <a:buFontTx/>
              <a:buNone/>
            </a:pPr>
            <a:r>
              <a:rPr lang="en-US" sz="2000">
                <a:solidFill>
                  <a:srgbClr val="000080"/>
                </a:solidFill>
                <a:cs typeface="Arial" charset="0"/>
              </a:rPr>
              <a:t>“The evidence does point toward that conclusion, but maybe we should test it. . .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25:</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Help Groups Think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14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1491"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the options for resolving conflicts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dirty="0">
                <a:cs typeface="Arial" charset="0"/>
              </a:rPr>
              <a:t>Resolving Conflicts</a:t>
            </a:r>
          </a:p>
          <a:p>
            <a:pPr>
              <a:spcAft>
                <a:spcPts val="1088"/>
              </a:spcAft>
            </a:pPr>
            <a:r>
              <a:rPr lang="en-US" sz="2600" dirty="0">
                <a:cs typeface="Arial" charset="0"/>
              </a:rPr>
              <a:t>Conflicts are disagreements that occur when two or more people differ in their ideas about something. Ongoing conflicts can build to serious arguments or worse.</a:t>
            </a:r>
          </a:p>
          <a:p>
            <a:pPr>
              <a:spcBef>
                <a:spcPts val="1438"/>
              </a:spcBef>
              <a:spcAft>
                <a:spcPts val="1088"/>
              </a:spcAft>
            </a:pPr>
            <a:r>
              <a:rPr lang="en-US" sz="3000" b="1" dirty="0">
                <a:solidFill>
                  <a:srgbClr val="000080"/>
                </a:solidFill>
                <a:cs typeface="Arial" charset="0"/>
              </a:rPr>
              <a:t>How can I define a conflict?</a:t>
            </a:r>
          </a:p>
          <a:p>
            <a:pPr>
              <a:spcAft>
                <a:spcPts val="1088"/>
              </a:spcAft>
            </a:pPr>
            <a:r>
              <a:rPr lang="en-US" sz="2600" dirty="0">
                <a:cs typeface="Arial" charset="0"/>
              </a:rPr>
              <a:t>Start by staying calm. As you’ve seen, leading with your emotions makes your thinking serve your feelings. Recognize emotion, manage it, and think objectively about the situation.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1"/>
          <p:cNvSpPr txBox="1">
            <a:spLocks noChangeArrowheads="1"/>
          </p:cNvSpPr>
          <p:nvPr/>
        </p:nvSpPr>
        <p:spPr bwMode="auto">
          <a:xfrm>
            <a:off x="1736725" y="2362200"/>
            <a:ext cx="6765925" cy="230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30250"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buFont typeface="Times New Roman" charset="0"/>
              <a:buAutoNum type="arabicPeriod"/>
            </a:pPr>
            <a:r>
              <a:rPr lang="en-US" sz="2600">
                <a:cs typeface="Arial" charset="0"/>
              </a:rPr>
              <a:t>What is the </a:t>
            </a:r>
            <a:r>
              <a:rPr lang="en-US" sz="2600" b="1">
                <a:cs typeface="Arial" charset="0"/>
              </a:rPr>
              <a:t>problem</a:t>
            </a:r>
            <a:r>
              <a:rPr lang="en-US" sz="2600">
                <a:cs typeface="Arial" charset="0"/>
              </a:rPr>
              <a:t>?</a:t>
            </a:r>
          </a:p>
          <a:p>
            <a:pPr>
              <a:spcAft>
                <a:spcPts val="1088"/>
              </a:spcAft>
              <a:buFont typeface="Times New Roman" charset="0"/>
              <a:buAutoNum type="arabicPeriod"/>
            </a:pPr>
            <a:r>
              <a:rPr lang="en-US" sz="2600">
                <a:cs typeface="Arial" charset="0"/>
              </a:rPr>
              <a:t>What is my </a:t>
            </a:r>
            <a:r>
              <a:rPr lang="en-US" sz="2600" b="1">
                <a:cs typeface="Arial" charset="0"/>
              </a:rPr>
              <a:t>purpose</a:t>
            </a:r>
            <a:r>
              <a:rPr lang="en-US" sz="2600">
                <a:cs typeface="Arial" charset="0"/>
              </a:rPr>
              <a:t> in the situation?</a:t>
            </a:r>
          </a:p>
          <a:p>
            <a:pPr>
              <a:spcAft>
                <a:spcPts val="1088"/>
              </a:spcAft>
              <a:buFont typeface="Times New Roman" charset="0"/>
              <a:buAutoNum type="arabicPeriod"/>
            </a:pPr>
            <a:r>
              <a:rPr lang="en-US" sz="2600">
                <a:cs typeface="Arial" charset="0"/>
              </a:rPr>
              <a:t>Who are the </a:t>
            </a:r>
            <a:r>
              <a:rPr lang="en-US" sz="2600" b="1">
                <a:cs typeface="Arial" charset="0"/>
              </a:rPr>
              <a:t>people</a:t>
            </a:r>
            <a:r>
              <a:rPr lang="en-US" sz="2600">
                <a:cs typeface="Arial" charset="0"/>
              </a:rPr>
              <a:t> involved?</a:t>
            </a:r>
          </a:p>
          <a:p>
            <a:pPr>
              <a:spcAft>
                <a:spcPts val="1088"/>
              </a:spcAft>
              <a:buFont typeface="Times New Roman" charset="0"/>
              <a:buAutoNum type="arabicPeriod"/>
            </a:pPr>
            <a:r>
              <a:rPr lang="en-US" sz="2600">
                <a:cs typeface="Arial" charset="0"/>
              </a:rPr>
              <a:t>Where is the conflict taking </a:t>
            </a:r>
            <a:r>
              <a:rPr lang="en-US" sz="2600" b="1">
                <a:cs typeface="Arial" charset="0"/>
              </a:rPr>
              <a:t>place</a:t>
            </a:r>
            <a:r>
              <a:rPr lang="en-US" sz="2600">
                <a:cs typeface="Arial" charset="0"/>
              </a:rPr>
              <a:t>?</a:t>
            </a:r>
          </a:p>
          <a:p>
            <a:pPr>
              <a:spcAft>
                <a:spcPts val="1088"/>
              </a:spcAft>
              <a:buClrTx/>
              <a:buSzTx/>
              <a:buFontTx/>
              <a:buNone/>
            </a:pPr>
            <a:endParaRPr lang="en-US" sz="2600">
              <a:cs typeface="Arial" charset="0"/>
            </a:endParaRPr>
          </a:p>
        </p:txBody>
      </p:sp>
      <p:sp>
        <p:nvSpPr>
          <p:cNvPr id="193539" name="Text Box 3"/>
          <p:cNvSpPr txBox="1">
            <a:spLocks noChangeArrowheads="1"/>
          </p:cNvSpPr>
          <p:nvPr/>
        </p:nvSpPr>
        <p:spPr bwMode="auto">
          <a:xfrm>
            <a:off x="1736725" y="365125"/>
            <a:ext cx="6765925" cy="199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206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625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2044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463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921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378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835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292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Resolving Conflicts</a:t>
            </a:r>
          </a:p>
          <a:p>
            <a:pPr>
              <a:spcAft>
                <a:spcPts val="1088"/>
              </a:spcAft>
            </a:pPr>
            <a:r>
              <a:rPr lang="en-US" sz="3000" b="1">
                <a:solidFill>
                  <a:srgbClr val="000080"/>
                </a:solidFill>
                <a:cs typeface="Arial" charset="0"/>
              </a:rPr>
              <a:t>How can I define a conflict?</a:t>
            </a:r>
          </a:p>
          <a:p>
            <a:pPr>
              <a:spcAft>
                <a:spcPts val="1088"/>
              </a:spcAft>
            </a:pPr>
            <a:r>
              <a:rPr lang="en-US" sz="2600">
                <a:cs typeface="Arial" charset="0"/>
              </a:rPr>
              <a:t>Define the conflict by asking four questions: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Breaking </a:t>
            </a:r>
            <a:br>
              <a:rPr lang="en-US" sz="4000">
                <a:solidFill>
                  <a:srgbClr val="999999"/>
                </a:solidFill>
                <a:cs typeface="Arial" charset="0"/>
              </a:rPr>
            </a:br>
            <a:r>
              <a:rPr lang="en-US" sz="4000">
                <a:solidFill>
                  <a:srgbClr val="999999"/>
                </a:solidFill>
                <a:cs typeface="Arial" charset="0"/>
              </a:rPr>
              <a:t>Mechanical Thinking</a:t>
            </a:r>
          </a:p>
          <a:p>
            <a:pPr>
              <a:spcAft>
                <a:spcPts val="725"/>
              </a:spcAft>
            </a:pPr>
            <a:r>
              <a:rPr lang="en-US" sz="3000" b="1">
                <a:solidFill>
                  <a:srgbClr val="000080"/>
                </a:solidFill>
                <a:cs typeface="VectoraLT-Bold" charset="0"/>
              </a:rPr>
              <a:t>How can I recognize mechanical thinking?</a:t>
            </a:r>
          </a:p>
          <a:p>
            <a:r>
              <a:rPr lang="en-US" sz="2800">
                <a:cs typeface="VectoraLT-Bold" charset="0"/>
              </a:rPr>
              <a:t>Recognize recurrent thoughts, especially statements that close off possibilities. Often, they are cliches—worn-out expressions with no new thought. Replace recurrent statements with open-ended questions.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ext Box 1"/>
          <p:cNvSpPr txBox="1">
            <a:spLocks noChangeArrowheads="1"/>
          </p:cNvSpPr>
          <p:nvPr/>
        </p:nvSpPr>
        <p:spPr bwMode="auto">
          <a:xfrm>
            <a:off x="1736725" y="3124200"/>
            <a:ext cx="6765925"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pPr>
            <a:r>
              <a:rPr lang="en-US" sz="2600" b="1">
                <a:cs typeface="Arial" charset="0"/>
              </a:rPr>
              <a:t>Cooperate</a:t>
            </a:r>
            <a:r>
              <a:rPr lang="en-US" sz="2600">
                <a:cs typeface="Arial" charset="0"/>
              </a:rPr>
              <a:t> with the other person, working for the common good. </a:t>
            </a:r>
            <a:r>
              <a:rPr lang="en-US" sz="2600">
                <a:solidFill>
                  <a:schemeClr val="tx1"/>
                </a:solidFill>
              </a:rPr>
              <a:t>You might </a:t>
            </a:r>
            <a:r>
              <a:rPr lang="en-US" sz="2600" i="1">
                <a:solidFill>
                  <a:schemeClr val="tx1"/>
                </a:solidFill>
              </a:rPr>
              <a:t>cooperate</a:t>
            </a:r>
            <a:r>
              <a:rPr lang="en-US" sz="2600">
                <a:solidFill>
                  <a:schemeClr val="tx1"/>
                </a:solidFill>
              </a:rPr>
              <a:t> if . . .</a:t>
            </a:r>
          </a:p>
          <a:p>
            <a:pPr lvl="2">
              <a:spcAft>
                <a:spcPts val="575"/>
              </a:spcAft>
              <a:buFont typeface="Arial" charset="0"/>
              <a:buChar char="•"/>
            </a:pPr>
            <a:r>
              <a:rPr lang="en-US" sz="2600">
                <a:solidFill>
                  <a:schemeClr val="tx1"/>
                </a:solidFill>
              </a:rPr>
              <a:t>you have common goals.</a:t>
            </a:r>
          </a:p>
          <a:p>
            <a:pPr lvl="2">
              <a:spcAft>
                <a:spcPts val="575"/>
              </a:spcAft>
              <a:buFont typeface="Arial" charset="0"/>
              <a:buChar char="•"/>
            </a:pPr>
            <a:r>
              <a:rPr lang="en-US" sz="2600">
                <a:solidFill>
                  <a:schemeClr val="tx1"/>
                </a:solidFill>
              </a:rPr>
              <a:t>you mutually benefit.</a:t>
            </a:r>
          </a:p>
          <a:p>
            <a:pPr lvl="2">
              <a:spcAft>
                <a:spcPts val="575"/>
              </a:spcAft>
              <a:buFont typeface="Arial" charset="0"/>
              <a:buChar char="•"/>
            </a:pPr>
            <a:r>
              <a:rPr lang="en-US" sz="2600">
                <a:solidFill>
                  <a:schemeClr val="tx1"/>
                </a:solidFill>
              </a:rPr>
              <a:t>you are on a team. </a:t>
            </a:r>
          </a:p>
          <a:p>
            <a:pPr lvl="2">
              <a:spcAft>
                <a:spcPts val="575"/>
              </a:spcAft>
              <a:buFont typeface="Arial" charset="0"/>
              <a:buChar char="•"/>
            </a:pPr>
            <a:r>
              <a:rPr lang="en-US" sz="2600">
                <a:solidFill>
                  <a:schemeClr val="tx1"/>
                </a:solidFill>
              </a:rPr>
              <a:t>you need the same resources.</a:t>
            </a:r>
          </a:p>
          <a:p>
            <a:pPr>
              <a:spcAft>
                <a:spcPts val="575"/>
              </a:spcAft>
              <a:buFont typeface="Arial" charset="0"/>
              <a:buChar char="•"/>
            </a:pPr>
            <a:endParaRPr lang="en-US" sz="2600">
              <a:solidFill>
                <a:schemeClr val="tx1"/>
              </a:solidFill>
              <a:cs typeface="Arial" charset="0"/>
            </a:endParaRPr>
          </a:p>
        </p:txBody>
      </p:sp>
      <p:sp>
        <p:nvSpPr>
          <p:cNvPr id="194563" name="Text Box 3"/>
          <p:cNvSpPr txBox="1">
            <a:spLocks noChangeArrowheads="1"/>
          </p:cNvSpPr>
          <p:nvPr/>
        </p:nvSpPr>
        <p:spPr bwMode="auto">
          <a:xfrm>
            <a:off x="1736725" y="365125"/>
            <a:ext cx="6765925" cy="275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a:spcAft>
                <a:spcPts val="1425"/>
              </a:spcAft>
              <a:buClrTx/>
              <a:buSzTx/>
              <a:buFontTx/>
              <a:buNone/>
            </a:pPr>
            <a:r>
              <a:rPr lang="en-US" sz="4000">
                <a:solidFill>
                  <a:srgbClr val="999999"/>
                </a:solidFill>
                <a:cs typeface="Arial" charset="0"/>
              </a:rPr>
              <a:t>Resolving Conflicts</a:t>
            </a:r>
          </a:p>
          <a:p>
            <a:pPr>
              <a:spcAft>
                <a:spcPts val="1075"/>
              </a:spcAft>
              <a:buClrTx/>
              <a:buSzTx/>
              <a:buFontTx/>
              <a:buNone/>
            </a:pPr>
            <a:r>
              <a:rPr lang="en-US" sz="3000" b="1">
                <a:solidFill>
                  <a:srgbClr val="000080"/>
                </a:solidFill>
                <a:cs typeface="Arial" charset="0"/>
              </a:rPr>
              <a:t>How can I resolve conflicts?</a:t>
            </a:r>
          </a:p>
          <a:p>
            <a:pPr>
              <a:buClrTx/>
              <a:buSzTx/>
              <a:buFontTx/>
              <a:buNone/>
            </a:pPr>
            <a:r>
              <a:rPr lang="en-US" sz="2600">
                <a:solidFill>
                  <a:srgbClr val="000000"/>
                </a:solidFill>
                <a:cs typeface="Arial" charset="0"/>
              </a:rPr>
              <a:t>You have options for resolving conflicts. Different situations call for different resolutions.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1676400" y="609600"/>
            <a:ext cx="6931025" cy="2438400"/>
          </a:xfrm>
        </p:spPr>
        <p:txBody>
          <a:bodyPr/>
          <a:lstStyle/>
          <a:p>
            <a:r>
              <a:rPr lang="en-US" sz="4000">
                <a:solidFill>
                  <a:srgbClr val="999999"/>
                </a:solidFill>
              </a:rPr>
              <a:t>Resolving Conflicts</a:t>
            </a:r>
            <a:r>
              <a:rPr lang="en-US" sz="3200">
                <a:solidFill>
                  <a:srgbClr val="999999"/>
                </a:solidFill>
              </a:rPr>
              <a:t/>
            </a:r>
            <a:br>
              <a:rPr lang="en-US" sz="3200">
                <a:solidFill>
                  <a:srgbClr val="999999"/>
                </a:solidFill>
              </a:rPr>
            </a:br>
            <a:r>
              <a:rPr lang="en-US" sz="3200">
                <a:solidFill>
                  <a:srgbClr val="999999"/>
                </a:solidFill>
              </a:rPr>
              <a:t/>
            </a:r>
            <a:br>
              <a:rPr lang="en-US" sz="3200">
                <a:solidFill>
                  <a:srgbClr val="999999"/>
                </a:solidFill>
              </a:rPr>
            </a:br>
            <a:r>
              <a:rPr lang="en-US" sz="3200" b="1">
                <a:solidFill>
                  <a:srgbClr val="000080"/>
                </a:solidFill>
              </a:rPr>
              <a:t>How can I resolve conflicts?</a:t>
            </a:r>
            <a:br>
              <a:rPr lang="en-US" sz="3200" b="1">
                <a:solidFill>
                  <a:srgbClr val="000080"/>
                </a:solidFill>
              </a:rPr>
            </a:br>
            <a:r>
              <a:rPr lang="en-US" sz="3200" b="1">
                <a:solidFill>
                  <a:srgbClr val="000080"/>
                </a:solidFill>
              </a:rPr>
              <a:t/>
            </a:r>
            <a:br>
              <a:rPr lang="en-US" sz="3200" b="1">
                <a:solidFill>
                  <a:srgbClr val="000080"/>
                </a:solidFill>
              </a:rPr>
            </a:br>
            <a:r>
              <a:rPr lang="en-US" sz="3200"/>
              <a:t/>
            </a:r>
            <a:br>
              <a:rPr lang="en-US" sz="3200"/>
            </a:br>
            <a:endParaRPr lang="en-US" sz="3200"/>
          </a:p>
        </p:txBody>
      </p:sp>
      <p:sp>
        <p:nvSpPr>
          <p:cNvPr id="430084" name="Text Box 4"/>
          <p:cNvSpPr txBox="1">
            <a:spLocks noChangeArrowheads="1"/>
          </p:cNvSpPr>
          <p:nvPr/>
        </p:nvSpPr>
        <p:spPr bwMode="auto">
          <a:xfrm>
            <a:off x="1736725" y="1981200"/>
            <a:ext cx="6765925"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pPr>
            <a:r>
              <a:rPr lang="en-US" sz="2600" b="1"/>
              <a:t>Compromise</a:t>
            </a:r>
            <a:r>
              <a:rPr lang="en-US" sz="2600"/>
              <a:t> with the other, each giving up something to meet in the middle. You might </a:t>
            </a:r>
            <a:r>
              <a:rPr lang="en-US" sz="2600" i="1"/>
              <a:t>compromise</a:t>
            </a:r>
            <a:r>
              <a:rPr lang="en-US" sz="2600"/>
              <a:t> if </a:t>
            </a:r>
            <a:r>
              <a:rPr lang="en-US" sz="2600">
                <a:solidFill>
                  <a:schemeClr val="tx1"/>
                </a:solidFill>
              </a:rPr>
              <a:t>. . .</a:t>
            </a:r>
          </a:p>
          <a:p>
            <a:pPr lvl="2">
              <a:spcAft>
                <a:spcPts val="575"/>
              </a:spcAft>
              <a:buFont typeface="Arial" charset="0"/>
              <a:buChar char="•"/>
            </a:pPr>
            <a:r>
              <a:rPr lang="en-US" sz="2600">
                <a:solidFill>
                  <a:schemeClr val="tx1"/>
                </a:solidFill>
              </a:rPr>
              <a:t>you have opposing goals.</a:t>
            </a:r>
          </a:p>
          <a:p>
            <a:pPr lvl="2">
              <a:spcAft>
                <a:spcPts val="575"/>
              </a:spcAft>
              <a:buFont typeface="Arial" charset="0"/>
              <a:buChar char="•"/>
            </a:pPr>
            <a:r>
              <a:rPr lang="en-US" sz="2600">
                <a:solidFill>
                  <a:schemeClr val="tx1"/>
                </a:solidFill>
              </a:rPr>
              <a:t>you must move forward.</a:t>
            </a:r>
          </a:p>
          <a:p>
            <a:pPr lvl="2">
              <a:spcAft>
                <a:spcPts val="575"/>
              </a:spcAft>
              <a:buFont typeface="Arial" charset="0"/>
              <a:buChar char="•"/>
            </a:pPr>
            <a:r>
              <a:rPr lang="en-US" sz="2600">
                <a:solidFill>
                  <a:schemeClr val="tx1"/>
                </a:solidFill>
              </a:rPr>
              <a:t>you are on opposite teams. </a:t>
            </a:r>
          </a:p>
          <a:p>
            <a:pPr lvl="2">
              <a:spcAft>
                <a:spcPts val="575"/>
              </a:spcAft>
              <a:buFont typeface="Arial" charset="0"/>
              <a:buChar char="•"/>
            </a:pPr>
            <a:r>
              <a:rPr lang="en-US" sz="2600">
                <a:solidFill>
                  <a:schemeClr val="tx1"/>
                </a:solidFill>
              </a:rPr>
              <a:t>the other person is willing.</a:t>
            </a:r>
          </a:p>
          <a:p>
            <a:pPr>
              <a:spcAft>
                <a:spcPts val="575"/>
              </a:spcAft>
              <a:buFont typeface="Arial" charset="0"/>
              <a:buChar char="•"/>
            </a:pPr>
            <a:endParaRPr lang="en-US" sz="2600">
              <a:solidFill>
                <a:schemeClr val="tx1"/>
              </a:solidFill>
              <a:cs typeface="Arial"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8" name="Rectangle 4"/>
          <p:cNvSpPr>
            <a:spLocks noChangeArrowheads="1"/>
          </p:cNvSpPr>
          <p:nvPr/>
        </p:nvSpPr>
        <p:spPr bwMode="auto">
          <a:xfrm>
            <a:off x="1600200" y="685800"/>
            <a:ext cx="6931025"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eaLnBrk="1" hangingPunct="1">
              <a:lnSpc>
                <a:spcPct val="80000"/>
              </a:lnSpc>
            </a:pPr>
            <a:r>
              <a:rPr lang="en-US" sz="4000">
                <a:solidFill>
                  <a:srgbClr val="999999"/>
                </a:solidFill>
                <a:ea typeface="Osaka" charset="0"/>
                <a:cs typeface="Osaka" charset="0"/>
              </a:rPr>
              <a:t>Resolving Conflicts</a:t>
            </a:r>
            <a:r>
              <a:rPr lang="en-US" sz="3200">
                <a:solidFill>
                  <a:srgbClr val="999999"/>
                </a:solidFill>
                <a:ea typeface="Osaka" charset="0"/>
                <a:cs typeface="Osaka" charset="0"/>
              </a:rPr>
              <a:t/>
            </a:r>
            <a:br>
              <a:rPr lang="en-US" sz="3200">
                <a:solidFill>
                  <a:srgbClr val="999999"/>
                </a:solidFill>
                <a:ea typeface="Osaka" charset="0"/>
                <a:cs typeface="Osaka" charset="0"/>
              </a:rPr>
            </a:br>
            <a:r>
              <a:rPr lang="en-US" sz="3200">
                <a:solidFill>
                  <a:srgbClr val="999999"/>
                </a:solidFill>
                <a:ea typeface="Osaka" charset="0"/>
                <a:cs typeface="Osaka" charset="0"/>
              </a:rPr>
              <a:t/>
            </a:r>
            <a:br>
              <a:rPr lang="en-US" sz="3200">
                <a:solidFill>
                  <a:srgbClr val="999999"/>
                </a:solidFill>
                <a:ea typeface="Osaka" charset="0"/>
                <a:cs typeface="Osaka" charset="0"/>
              </a:rPr>
            </a:br>
            <a:r>
              <a:rPr lang="en-US" sz="3200" b="1">
                <a:solidFill>
                  <a:srgbClr val="000080"/>
                </a:solidFill>
                <a:ea typeface="Osaka" charset="0"/>
                <a:cs typeface="Osaka" charset="0"/>
              </a:rPr>
              <a:t>How can I resolve conflicts?</a:t>
            </a:r>
            <a:br>
              <a:rPr lang="en-US" sz="3200" b="1">
                <a:solidFill>
                  <a:srgbClr val="000080"/>
                </a:solidFill>
                <a:ea typeface="Osaka" charset="0"/>
                <a:cs typeface="Osaka" charset="0"/>
              </a:rPr>
            </a:br>
            <a:r>
              <a:rPr lang="en-US" sz="3200" b="1">
                <a:solidFill>
                  <a:srgbClr val="000080"/>
                </a:solidFill>
                <a:ea typeface="Osaka" charset="0"/>
                <a:cs typeface="Osaka" charset="0"/>
              </a:rPr>
              <a:t/>
            </a:r>
            <a:br>
              <a:rPr lang="en-US" sz="3200" b="1">
                <a:solidFill>
                  <a:srgbClr val="000080"/>
                </a:solidFill>
                <a:ea typeface="Osaka" charset="0"/>
                <a:cs typeface="Osaka" charset="0"/>
              </a:rPr>
            </a:br>
            <a:r>
              <a:rPr lang="en-US" sz="3200">
                <a:solidFill>
                  <a:srgbClr val="000000"/>
                </a:solidFill>
                <a:ea typeface="Osaka" charset="0"/>
                <a:cs typeface="Osaka" charset="0"/>
              </a:rPr>
              <a:t/>
            </a:r>
            <a:br>
              <a:rPr lang="en-US" sz="3200">
                <a:solidFill>
                  <a:srgbClr val="000000"/>
                </a:solidFill>
                <a:ea typeface="Osaka" charset="0"/>
                <a:cs typeface="Osaka" charset="0"/>
              </a:rPr>
            </a:br>
            <a:endParaRPr lang="en-US" sz="3200">
              <a:solidFill>
                <a:srgbClr val="000000"/>
              </a:solidFill>
              <a:ea typeface="Osaka" charset="0"/>
              <a:cs typeface="Osaka" charset="0"/>
            </a:endParaRPr>
          </a:p>
        </p:txBody>
      </p:sp>
      <p:sp>
        <p:nvSpPr>
          <p:cNvPr id="431109" name="Text Box 5"/>
          <p:cNvSpPr txBox="1">
            <a:spLocks noChangeArrowheads="1"/>
          </p:cNvSpPr>
          <p:nvPr/>
        </p:nvSpPr>
        <p:spPr bwMode="auto">
          <a:xfrm>
            <a:off x="1736725" y="2133600"/>
            <a:ext cx="6765925"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pPr>
            <a:r>
              <a:rPr lang="en-US" sz="2600" b="1"/>
              <a:t>Defer</a:t>
            </a:r>
            <a:r>
              <a:rPr lang="en-US" sz="2600"/>
              <a:t> to the other if you do not have authority, are wrong, or consider the issue not worth fighting over. You might </a:t>
            </a:r>
            <a:r>
              <a:rPr lang="en-US" sz="2600" i="1"/>
              <a:t>defer</a:t>
            </a:r>
            <a:r>
              <a:rPr lang="en-US" sz="2600"/>
              <a:t> if..</a:t>
            </a:r>
            <a:r>
              <a:rPr lang="en-US" sz="2600">
                <a:solidFill>
                  <a:schemeClr val="tx1"/>
                </a:solidFill>
              </a:rPr>
              <a:t>.</a:t>
            </a:r>
          </a:p>
          <a:p>
            <a:pPr lvl="2">
              <a:spcAft>
                <a:spcPts val="575"/>
              </a:spcAft>
              <a:buFont typeface="Arial" charset="0"/>
              <a:buChar char="•"/>
            </a:pPr>
            <a:r>
              <a:rPr lang="en-US" sz="2600">
                <a:solidFill>
                  <a:schemeClr val="tx1"/>
                </a:solidFill>
              </a:rPr>
              <a:t>you don’t have authority.</a:t>
            </a:r>
          </a:p>
          <a:p>
            <a:pPr lvl="2">
              <a:spcAft>
                <a:spcPts val="575"/>
              </a:spcAft>
              <a:buFont typeface="Arial" charset="0"/>
              <a:buChar char="•"/>
            </a:pPr>
            <a:r>
              <a:rPr lang="en-US" sz="2600">
                <a:solidFill>
                  <a:schemeClr val="tx1"/>
                </a:solidFill>
              </a:rPr>
              <a:t>the issue isn’t a high priority.</a:t>
            </a:r>
          </a:p>
          <a:p>
            <a:pPr lvl="2">
              <a:spcAft>
                <a:spcPts val="575"/>
              </a:spcAft>
              <a:buFont typeface="Arial" charset="0"/>
              <a:buChar char="•"/>
            </a:pPr>
            <a:r>
              <a:rPr lang="en-US" sz="2600">
                <a:solidFill>
                  <a:schemeClr val="tx1"/>
                </a:solidFill>
              </a:rPr>
              <a:t>you are in the wrong.</a:t>
            </a:r>
          </a:p>
          <a:p>
            <a:pPr lvl="2">
              <a:spcAft>
                <a:spcPts val="575"/>
              </a:spcAft>
              <a:buFont typeface="Arial" charset="0"/>
              <a:buChar char="•"/>
            </a:pPr>
            <a:r>
              <a:rPr lang="en-US" sz="2600">
                <a:solidFill>
                  <a:schemeClr val="tx1"/>
                </a:solidFill>
              </a:rPr>
              <a:t>you feel the other person will be proven wrong.</a:t>
            </a:r>
          </a:p>
          <a:p>
            <a:pPr>
              <a:spcAft>
                <a:spcPts val="575"/>
              </a:spcAft>
              <a:buFont typeface="Arial" charset="0"/>
              <a:buChar char="•"/>
            </a:pPr>
            <a:endParaRPr lang="en-US" sz="2600">
              <a:solidFill>
                <a:schemeClr val="tx1"/>
              </a:solidFill>
              <a:cs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Resolving Conflicts</a:t>
            </a:r>
          </a:p>
          <a:p>
            <a:pPr>
              <a:spcAft>
                <a:spcPts val="1088"/>
              </a:spcAft>
            </a:pPr>
            <a:r>
              <a:rPr lang="en-US" sz="3000" b="1">
                <a:solidFill>
                  <a:srgbClr val="000080"/>
                </a:solidFill>
                <a:cs typeface="Arial" charset="0"/>
              </a:rPr>
              <a:t>How can I resolve conflicts?</a:t>
            </a:r>
          </a:p>
          <a:p>
            <a:pPr>
              <a:spcAft>
                <a:spcPts val="575"/>
              </a:spcAft>
              <a:buFont typeface="Arial" charset="0"/>
              <a:buChar char="•"/>
            </a:pPr>
            <a:r>
              <a:rPr lang="en-US" sz="2600" b="1">
                <a:cs typeface="Arial" charset="0"/>
              </a:rPr>
              <a:t>Assert</a:t>
            </a:r>
            <a:r>
              <a:rPr lang="en-US" sz="2600">
                <a:cs typeface="Arial" charset="0"/>
              </a:rPr>
              <a:t> your position if you have authority, know you are right, or find alternatives unacceptable (but avoid insubordination). You might also </a:t>
            </a:r>
            <a:r>
              <a:rPr lang="en-US" sz="2600" i="1">
                <a:cs typeface="Arial" charset="0"/>
              </a:rPr>
              <a:t>assert</a:t>
            </a:r>
            <a:r>
              <a:rPr lang="en-US" sz="2600">
                <a:cs typeface="Arial" charset="0"/>
              </a:rPr>
              <a:t> if . . . </a:t>
            </a:r>
          </a:p>
          <a:p>
            <a:pPr lvl="2">
              <a:spcAft>
                <a:spcPts val="575"/>
              </a:spcAft>
              <a:buFont typeface="Arial" charset="0"/>
              <a:buChar char="•"/>
            </a:pPr>
            <a:r>
              <a:rPr lang="en-US" sz="2600">
                <a:solidFill>
                  <a:schemeClr val="tx1"/>
                </a:solidFill>
              </a:rPr>
              <a:t>an idea is dangerous. </a:t>
            </a:r>
          </a:p>
          <a:p>
            <a:pPr lvl="2">
              <a:spcAft>
                <a:spcPts val="575"/>
              </a:spcAft>
              <a:buFont typeface="Arial" charset="0"/>
              <a:buChar char="•"/>
            </a:pPr>
            <a:r>
              <a:rPr lang="en-US" sz="2600">
                <a:solidFill>
                  <a:schemeClr val="tx1"/>
                </a:solidFill>
              </a:rPr>
              <a:t>you or some else is falsely accused.</a:t>
            </a:r>
          </a:p>
          <a:p>
            <a:pPr lvl="2">
              <a:spcAft>
                <a:spcPts val="575"/>
              </a:spcAft>
              <a:buFont typeface="Arial" charset="0"/>
              <a:buChar char="•"/>
            </a:pPr>
            <a:r>
              <a:rPr lang="en-US" sz="2600">
                <a:solidFill>
                  <a:schemeClr val="tx1"/>
                </a:solidFill>
              </a:rPr>
              <a:t>a policy is unfair</a:t>
            </a:r>
          </a:p>
          <a:p>
            <a:pPr lvl="2">
              <a:spcAft>
                <a:spcPts val="575"/>
              </a:spcAft>
              <a:buFont typeface="Arial" charset="0"/>
              <a:buChar char="•"/>
            </a:pPr>
            <a:r>
              <a:rPr lang="en-US" sz="2600">
                <a:solidFill>
                  <a:schemeClr val="tx1"/>
                </a:solidFill>
              </a:rPr>
              <a:t>the evidence supports your argument.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1676400" y="609600"/>
            <a:ext cx="6931025" cy="1676400"/>
          </a:xfrm>
        </p:spPr>
        <p:txBody>
          <a:bodyPr/>
          <a:lstStyle/>
          <a:p>
            <a:r>
              <a:rPr lang="en-US" sz="4000">
                <a:solidFill>
                  <a:srgbClr val="999999"/>
                </a:solidFill>
              </a:rPr>
              <a:t>Resolving Conflicts</a:t>
            </a:r>
            <a:r>
              <a:rPr lang="en-US">
                <a:solidFill>
                  <a:srgbClr val="999999"/>
                </a:solidFill>
              </a:rPr>
              <a:t/>
            </a:r>
            <a:br>
              <a:rPr lang="en-US">
                <a:solidFill>
                  <a:srgbClr val="999999"/>
                </a:solidFill>
              </a:rPr>
            </a:br>
            <a:r>
              <a:rPr lang="en-US" sz="2000">
                <a:solidFill>
                  <a:srgbClr val="999999"/>
                </a:solidFill>
              </a:rPr>
              <a:t/>
            </a:r>
            <a:br>
              <a:rPr lang="en-US" sz="2000">
                <a:solidFill>
                  <a:srgbClr val="999999"/>
                </a:solidFill>
              </a:rPr>
            </a:br>
            <a:r>
              <a:rPr lang="en-US" sz="3000" b="1">
                <a:solidFill>
                  <a:srgbClr val="000080"/>
                </a:solidFill>
              </a:rPr>
              <a:t>How can I resolve conflicts?</a:t>
            </a:r>
            <a:br>
              <a:rPr lang="en-US" sz="3000" b="1">
                <a:solidFill>
                  <a:srgbClr val="000080"/>
                </a:solidFill>
              </a:rPr>
            </a:br>
            <a:r>
              <a:rPr lang="en-US" sz="2000" b="1">
                <a:solidFill>
                  <a:srgbClr val="000080"/>
                </a:solidFill>
              </a:rPr>
              <a:t/>
            </a:r>
            <a:br>
              <a:rPr lang="en-US" sz="2000" b="1">
                <a:solidFill>
                  <a:srgbClr val="000080"/>
                </a:solidFill>
              </a:rPr>
            </a:br>
            <a:endParaRPr lang="en-US" sz="2600"/>
          </a:p>
        </p:txBody>
      </p:sp>
      <p:sp>
        <p:nvSpPr>
          <p:cNvPr id="429061" name="Text Box 5"/>
          <p:cNvSpPr txBox="1">
            <a:spLocks noChangeArrowheads="1"/>
          </p:cNvSpPr>
          <p:nvPr/>
        </p:nvSpPr>
        <p:spPr bwMode="auto">
          <a:xfrm>
            <a:off x="1736725" y="1905000"/>
            <a:ext cx="6765925"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buFont typeface="Arial" charset="0"/>
              <a:buChar char="•"/>
            </a:pPr>
            <a:r>
              <a:rPr lang="en-US" sz="2600" b="1"/>
              <a:t>Compete </a:t>
            </a:r>
            <a:r>
              <a:rPr lang="en-US" sz="2600">
                <a:solidFill>
                  <a:schemeClr val="tx1"/>
                </a:solidFill>
              </a:rPr>
              <a:t>with the other, each trying a different approach to see which works (but avoid insubordination).</a:t>
            </a:r>
            <a:r>
              <a:rPr lang="en-US" sz="2600"/>
              <a:t> You might </a:t>
            </a:r>
            <a:r>
              <a:rPr lang="en-US" sz="2600" i="1"/>
              <a:t>compete</a:t>
            </a:r>
            <a:r>
              <a:rPr lang="en-US" sz="2600"/>
              <a:t> if..</a:t>
            </a:r>
            <a:r>
              <a:rPr lang="en-US" sz="2600">
                <a:solidFill>
                  <a:schemeClr val="tx1"/>
                </a:solidFill>
              </a:rPr>
              <a:t>.</a:t>
            </a:r>
          </a:p>
          <a:p>
            <a:pPr lvl="2">
              <a:spcAft>
                <a:spcPts val="575"/>
              </a:spcAft>
              <a:buFont typeface="Arial" charset="0"/>
              <a:buChar char="•"/>
            </a:pPr>
            <a:r>
              <a:rPr lang="en-US" sz="2600">
                <a:solidFill>
                  <a:schemeClr val="tx1"/>
                </a:solidFill>
              </a:rPr>
              <a:t>you want the same thing.</a:t>
            </a:r>
          </a:p>
          <a:p>
            <a:pPr lvl="2">
              <a:spcAft>
                <a:spcPts val="575"/>
              </a:spcAft>
              <a:buFont typeface="Arial" charset="0"/>
              <a:buChar char="•"/>
            </a:pPr>
            <a:r>
              <a:rPr lang="en-US" sz="2600">
                <a:solidFill>
                  <a:schemeClr val="tx1"/>
                </a:solidFill>
              </a:rPr>
              <a:t>you are on opposite teams.</a:t>
            </a:r>
          </a:p>
          <a:p>
            <a:pPr>
              <a:spcAft>
                <a:spcPts val="575"/>
              </a:spcAft>
              <a:buFont typeface="Arial" charset="0"/>
              <a:buChar char="•"/>
            </a:pPr>
            <a:endParaRPr lang="en-US" sz="2600">
              <a:solidFill>
                <a:schemeClr val="tx1"/>
              </a:solidFill>
              <a:cs typeface="Arial"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Resolving Conflicts</a:t>
            </a:r>
          </a:p>
          <a:p>
            <a:pPr>
              <a:spcAft>
                <a:spcPts val="1088"/>
              </a:spcAft>
            </a:pPr>
            <a:r>
              <a:rPr lang="en-US" sz="3000" b="1">
                <a:solidFill>
                  <a:srgbClr val="000080"/>
                </a:solidFill>
                <a:cs typeface="Arial" charset="0"/>
              </a:rPr>
              <a:t>What if I can’t resolve a conflict?</a:t>
            </a:r>
          </a:p>
          <a:p>
            <a:pPr>
              <a:spcAft>
                <a:spcPts val="1088"/>
              </a:spcAft>
            </a:pPr>
            <a:r>
              <a:rPr lang="en-US" sz="2600">
                <a:cs typeface="Arial" charset="0"/>
              </a:rPr>
              <a:t>If you get into a workplace conflict that you’ve been unable to resolve, take your concerns to your superior. Don’t focus on being “right.” Instead, think of the department’s goals and indicate how the conflict is hampering them. It is in everyone’s best interest to resolve conflicts.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26:</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Resolve Conflicts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986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865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8659"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how groups make decisions and to facilitate the process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1"/>
          <p:cNvSpPr txBox="1">
            <a:spLocks noChangeArrowheads="1"/>
          </p:cNvSpPr>
          <p:nvPr/>
        </p:nvSpPr>
        <p:spPr bwMode="auto">
          <a:xfrm>
            <a:off x="1736725" y="365125"/>
            <a:ext cx="6765925" cy="635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Making Decisions</a:t>
            </a:r>
          </a:p>
          <a:p>
            <a:pPr>
              <a:spcAft>
                <a:spcPts val="1088"/>
              </a:spcAft>
            </a:pPr>
            <a:r>
              <a:rPr lang="en-US" sz="2600">
                <a:cs typeface="Arial" charset="0"/>
              </a:rPr>
              <a:t>Effective groups identify up front how decisions will be made. Different groups have different approaches.</a:t>
            </a:r>
          </a:p>
          <a:p>
            <a:pPr>
              <a:spcBef>
                <a:spcPts val="1438"/>
              </a:spcBef>
              <a:spcAft>
                <a:spcPts val="1088"/>
              </a:spcAft>
            </a:pPr>
            <a:r>
              <a:rPr lang="en-US" sz="3000" b="1">
                <a:solidFill>
                  <a:srgbClr val="000080"/>
                </a:solidFill>
                <a:cs typeface="Arial" charset="0"/>
              </a:rPr>
              <a:t>What methods of decision making are there?</a:t>
            </a:r>
          </a:p>
          <a:p>
            <a:pPr>
              <a:spcAft>
                <a:spcPts val="1088"/>
              </a:spcAft>
            </a:pPr>
            <a:r>
              <a:rPr lang="en-US" sz="2600">
                <a:cs typeface="Arial" charset="0"/>
              </a:rPr>
              <a:t>The style of a given group depends on who has power in the group. Often, one person is in charge, but in other groups, everyone shares responsibility for outcomes. Here are the four basic decision-making methods along with their pros and cons.</a:t>
            </a:r>
          </a:p>
          <a:p>
            <a:pPr>
              <a:spcAft>
                <a:spcPts val="1088"/>
              </a:spcAft>
            </a:pPr>
            <a:endParaRPr lang="en-US" sz="260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AutoShape 1"/>
          <p:cNvSpPr>
            <a:spLocks noChangeArrowheads="1"/>
          </p:cNvSpPr>
          <p:nvPr/>
        </p:nvSpPr>
        <p:spPr bwMode="auto">
          <a:xfrm>
            <a:off x="639763" y="2193925"/>
            <a:ext cx="8137525" cy="3382963"/>
          </a:xfrm>
          <a:prstGeom prst="roundRect">
            <a:avLst>
              <a:gd name="adj" fmla="val 46"/>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0706" name="Text Box 2"/>
          <p:cNvSpPr txBox="1">
            <a:spLocks noChangeArrowheads="1"/>
          </p:cNvSpPr>
          <p:nvPr/>
        </p:nvSpPr>
        <p:spPr bwMode="auto">
          <a:xfrm>
            <a:off x="1736725" y="365125"/>
            <a:ext cx="6765925" cy="219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Making Decisions</a:t>
            </a:r>
          </a:p>
          <a:p>
            <a:pPr>
              <a:spcAft>
                <a:spcPts val="1088"/>
              </a:spcAft>
            </a:pPr>
            <a:r>
              <a:rPr lang="en-US" sz="3000" b="1">
                <a:solidFill>
                  <a:srgbClr val="000080"/>
                </a:solidFill>
                <a:cs typeface="Arial" charset="0"/>
              </a:rPr>
              <a:t>What methods of decision making are there?</a:t>
            </a:r>
          </a:p>
        </p:txBody>
      </p:sp>
      <p:graphicFrame>
        <p:nvGraphicFramePr>
          <p:cNvPr id="200707" name="Group 3"/>
          <p:cNvGraphicFramePr>
            <a:graphicFrameLocks noGrp="1"/>
          </p:cNvGraphicFramePr>
          <p:nvPr/>
        </p:nvGraphicFramePr>
        <p:xfrm>
          <a:off x="855663" y="2400300"/>
          <a:ext cx="7750175" cy="3082926"/>
        </p:xfrm>
        <a:graphic>
          <a:graphicData uri="http://schemas.openxmlformats.org/drawingml/2006/table">
            <a:tbl>
              <a:tblPr/>
              <a:tblGrid>
                <a:gridCol w="4783137"/>
                <a:gridCol w="1466850"/>
                <a:gridCol w="1500188"/>
              </a:tblGrid>
              <a:tr h="37782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ＭＳ Ｐゴシック" charset="0"/>
                          <a:cs typeface="ＭＳ Ｐゴシック" charset="0"/>
                        </a:rPr>
                        <a:t>Method of Deciding</a:t>
                      </a:r>
                    </a:p>
                  </a:txBody>
                  <a:tcPr marL="36000" marR="36000" marT="53640" marB="36000" horzOverflow="overflow">
                    <a:lnL>
                      <a:noFill/>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Pros</a:t>
                      </a:r>
                    </a:p>
                  </a:txBody>
                  <a:tcPr marL="36000" marR="36000" marT="53640"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Cons</a:t>
                      </a:r>
                    </a:p>
                  </a:txBody>
                  <a:tcPr marL="36000" marR="36000" marT="53640" marB="36000" horzOverflow="overflow">
                    <a:lnL w="18000" cap="flat" cmpd="sng" algn="ctr">
                      <a:solidFill>
                        <a:srgbClr val="D1D1B0"/>
                      </a:solidFill>
                      <a:prstDash val="solid"/>
                      <a:round/>
                      <a:headEnd type="none" w="med" len="med"/>
                      <a:tailEnd type="none" w="med" len="med"/>
                    </a:lnL>
                    <a:lnR>
                      <a:noFill/>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r>
              <a:tr h="116998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MinionPro-Regular" charset="0"/>
                        </a:rPr>
                        <a:t>Authority Rule: </a:t>
                      </a:r>
                      <a:r>
                        <a:rPr kumimoji="0" lang="en-US" sz="1800" b="0" i="0" u="none" strike="noStrike" cap="none" normalizeH="0" baseline="0">
                          <a:ln>
                            <a:noFill/>
                          </a:ln>
                          <a:solidFill>
                            <a:srgbClr val="000000"/>
                          </a:solidFill>
                          <a:effectLst/>
                          <a:latin typeface="Arial" charset="0"/>
                          <a:ea typeface="ＭＳ Ｐゴシック" charset="0"/>
                          <a:cs typeface="MinionPro-Regular" charset="0"/>
                        </a:rPr>
                        <a:t>The group discusses issues and may make recommendations. However, one authority figure—a leader or an invited expert—makes the decision.</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is efficient.</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Members may feel they don’t get a say.</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r>
              <a:tr h="153511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Minority Rule: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 vocal or powerful minority makes a decision that the majority may disagree with but feel forced to accept.</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Even minority interests can be heard and have power.</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may leave the majority feeling left out.</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Breaking </a:t>
            </a:r>
            <a:br>
              <a:rPr lang="en-US" sz="4000">
                <a:solidFill>
                  <a:srgbClr val="999999"/>
                </a:solidFill>
                <a:cs typeface="Arial" charset="0"/>
              </a:rPr>
            </a:br>
            <a:r>
              <a:rPr lang="en-US" sz="4000">
                <a:solidFill>
                  <a:srgbClr val="999999"/>
                </a:solidFill>
                <a:cs typeface="Arial" charset="0"/>
              </a:rPr>
              <a:t>Mechanical Thinking</a:t>
            </a:r>
          </a:p>
          <a:p>
            <a:pPr>
              <a:spcAft>
                <a:spcPts val="725"/>
              </a:spcAft>
            </a:pPr>
            <a:r>
              <a:rPr lang="en-US" sz="3000" b="1">
                <a:solidFill>
                  <a:srgbClr val="000080"/>
                </a:solidFill>
                <a:cs typeface="VectoraLT-Bold" charset="0"/>
              </a:rPr>
              <a:t>How can I recognize mechanical thinking?</a:t>
            </a:r>
          </a:p>
        </p:txBody>
      </p:sp>
      <p:graphicFrame>
        <p:nvGraphicFramePr>
          <p:cNvPr id="22544" name="Group 16"/>
          <p:cNvGraphicFramePr>
            <a:graphicFrameLocks noGrp="1"/>
          </p:cNvGraphicFramePr>
          <p:nvPr/>
        </p:nvGraphicFramePr>
        <p:xfrm>
          <a:off x="1830388" y="2949575"/>
          <a:ext cx="6637337" cy="3385622"/>
        </p:xfrm>
        <a:graphic>
          <a:graphicData uri="http://schemas.openxmlformats.org/drawingml/2006/table">
            <a:tbl>
              <a:tblPr/>
              <a:tblGrid>
                <a:gridCol w="3327400"/>
                <a:gridCol w="3309937"/>
              </a:tblGrid>
              <a:tr h="49688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rgbClr val="7E0021"/>
                          </a:solidFill>
                          <a:effectLst/>
                          <a:latin typeface="Arial" charset="0"/>
                          <a:ea typeface="Osaka" charset="0"/>
                          <a:cs typeface="Arial" charset="0"/>
                        </a:rPr>
                        <a:t>Don't Say</a:t>
                      </a:r>
                    </a:p>
                  </a:txBody>
                  <a:tcPr marL="73080" marR="73080" marT="94248" marB="73080" horzOverflow="overflow">
                    <a:lnL>
                      <a:noFill/>
                    </a:lnL>
                    <a:lnR w="7200" cap="flat" cmpd="sng" algn="ctr">
                      <a:solidFill>
                        <a:srgbClr val="D1D1B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400" b="1" i="0" u="none" strike="noStrike" cap="none" normalizeH="0" baseline="0">
                          <a:ln>
                            <a:noFill/>
                          </a:ln>
                          <a:solidFill>
                            <a:srgbClr val="7E0021"/>
                          </a:solidFill>
                          <a:effectLst/>
                          <a:latin typeface="Arial" charset="0"/>
                          <a:ea typeface="Osaka" charset="0"/>
                          <a:cs typeface="Arial" charset="0"/>
                        </a:rPr>
                        <a:t>Say</a:t>
                      </a:r>
                    </a:p>
                  </a:txBody>
                  <a:tcPr marL="73080" marR="73080" marT="94248" marB="73080" horzOverflow="overflow">
                    <a:lnL w="7200" cap="flat" cmpd="sng" algn="ctr">
                      <a:solidFill>
                        <a:srgbClr val="D1D1B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78138">
                <a:tc>
                  <a:txBody>
                    <a:bodyPr/>
                    <a:lstStyle/>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Everybody knows that . . .</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This is the only way.</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We always do it this way.</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There is no point.</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It is what it is.</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Nothing ever changes.</a:t>
                      </a:r>
                      <a:endParaRPr kumimoji="0" lang="en-US" sz="2000" b="0" i="0" u="none" strike="noStrike" cap="none" normalizeH="0" baseline="0">
                        <a:ln>
                          <a:noFill/>
                        </a:ln>
                        <a:solidFill>
                          <a:srgbClr val="0F3277"/>
                        </a:solidFill>
                        <a:effectLst/>
                        <a:latin typeface="Arial" charset="0"/>
                        <a:ea typeface="ＭＳ Ｐゴシック" charset="0"/>
                        <a:cs typeface="ＭＳ Ｐゴシック" charset="0"/>
                      </a:endParaRPr>
                    </a:p>
                  </a:txBody>
                  <a:tcPr marL="73080" marR="73080" marT="90720" marB="73080" horzOverflow="overflow">
                    <a:lnL>
                      <a:noFill/>
                    </a:lnL>
                    <a:lnR w="7200" cap="flat" cmpd="sng" algn="ctr">
                      <a:solidFill>
                        <a:srgbClr val="D1D1B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What possibilities are there?</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How else could we . . . ?</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What other way could we do it?</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What is our goal?</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How can we fix it?</a:t>
                      </a:r>
                    </a:p>
                    <a:p>
                      <a:pPr marL="182563" marR="0" lvl="0" indent="-182563" algn="l" defTabSz="457200" rtl="0" eaLnBrk="0" fontAlgn="base" latinLnBrk="0" hangingPunct="0">
                        <a:lnSpc>
                          <a:spcPct val="93000"/>
                        </a:lnSpc>
                        <a:spcBef>
                          <a:spcPct val="0"/>
                        </a:spcBef>
                        <a:spcAft>
                          <a:spcPts val="288"/>
                        </a:spcAft>
                        <a:buClr>
                          <a:srgbClr val="000000"/>
                        </a:buClr>
                        <a:buSzTx/>
                        <a:buFont typeface="Arial" charset="0"/>
                        <a:buChar char="•"/>
                        <a:tabLst>
                          <a:tab pos="182563" algn="l"/>
                          <a:tab pos="639763" algn="l"/>
                          <a:tab pos="1096963" algn="l"/>
                          <a:tab pos="1554163" algn="l"/>
                          <a:tab pos="2011363" algn="l"/>
                          <a:tab pos="2468563" algn="l"/>
                          <a:tab pos="2925763" algn="l"/>
                          <a:tab pos="3382963" algn="l"/>
                          <a:tab pos="3840163" algn="l"/>
                          <a:tab pos="4297363" algn="l"/>
                          <a:tab pos="4754563" algn="l"/>
                          <a:tab pos="5211763" algn="l"/>
                          <a:tab pos="5668963" algn="l"/>
                          <a:tab pos="6126163" algn="l"/>
                          <a:tab pos="6583363" algn="l"/>
                          <a:tab pos="7040563" algn="l"/>
                          <a:tab pos="7497763" algn="l"/>
                          <a:tab pos="7954963" algn="l"/>
                          <a:tab pos="8412163" algn="l"/>
                          <a:tab pos="8869363" algn="l"/>
                          <a:tab pos="9326563" algn="l"/>
                        </a:tabLst>
                      </a:pPr>
                      <a:r>
                        <a:rPr kumimoji="0" lang="en-US" sz="2000" b="0" i="0" u="none" strike="noStrike" cap="none" normalizeH="0" baseline="0">
                          <a:ln>
                            <a:noFill/>
                          </a:ln>
                          <a:solidFill>
                            <a:schemeClr val="tx1"/>
                          </a:solidFill>
                          <a:effectLst/>
                          <a:latin typeface="Arial" charset="0"/>
                          <a:ea typeface="ＭＳ Ｐゴシック" charset="0"/>
                          <a:cs typeface="ＭＳ Ｐゴシック" charset="0"/>
                        </a:rPr>
                        <a:t>What can we change?</a:t>
                      </a:r>
                    </a:p>
                  </a:txBody>
                  <a:tcPr marL="73080" marR="73080" marT="90720" marB="73080" horzOverflow="overflow">
                    <a:lnL w="7200" cap="flat" cmpd="sng" algn="ctr">
                      <a:solidFill>
                        <a:srgbClr val="D1D1B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AutoShape 1"/>
          <p:cNvSpPr>
            <a:spLocks noChangeArrowheads="1"/>
          </p:cNvSpPr>
          <p:nvPr/>
        </p:nvSpPr>
        <p:spPr bwMode="auto">
          <a:xfrm>
            <a:off x="639763" y="2193925"/>
            <a:ext cx="8137525" cy="3200400"/>
          </a:xfrm>
          <a:prstGeom prst="roundRect">
            <a:avLst>
              <a:gd name="adj" fmla="val 46"/>
            </a:avLst>
          </a:prstGeom>
          <a:solidFill>
            <a:srgbClr val="FFFFFF"/>
          </a:solidFill>
          <a:ln w="900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1730" name="Text Box 2"/>
          <p:cNvSpPr txBox="1">
            <a:spLocks noChangeArrowheads="1"/>
          </p:cNvSpPr>
          <p:nvPr/>
        </p:nvSpPr>
        <p:spPr bwMode="auto">
          <a:xfrm>
            <a:off x="1736725" y="365125"/>
            <a:ext cx="6765925" cy="219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Making Decisions</a:t>
            </a:r>
          </a:p>
          <a:p>
            <a:pPr>
              <a:spcAft>
                <a:spcPts val="1088"/>
              </a:spcAft>
            </a:pPr>
            <a:r>
              <a:rPr lang="en-US" sz="3000" b="1">
                <a:solidFill>
                  <a:srgbClr val="000080"/>
                </a:solidFill>
                <a:cs typeface="Arial" charset="0"/>
              </a:rPr>
              <a:t>What methods of decision making are there?</a:t>
            </a:r>
          </a:p>
        </p:txBody>
      </p:sp>
      <p:graphicFrame>
        <p:nvGraphicFramePr>
          <p:cNvPr id="201731" name="Group 3"/>
          <p:cNvGraphicFramePr>
            <a:graphicFrameLocks noGrp="1"/>
          </p:cNvGraphicFramePr>
          <p:nvPr/>
        </p:nvGraphicFramePr>
        <p:xfrm>
          <a:off x="855663" y="2400300"/>
          <a:ext cx="7750175" cy="2624138"/>
        </p:xfrm>
        <a:graphic>
          <a:graphicData uri="http://schemas.openxmlformats.org/drawingml/2006/table">
            <a:tbl>
              <a:tblPr/>
              <a:tblGrid>
                <a:gridCol w="4783137"/>
                <a:gridCol w="1466850"/>
                <a:gridCol w="1500188"/>
              </a:tblGrid>
              <a:tr h="37782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ＭＳ Ｐゴシック" charset="0"/>
                          <a:cs typeface="ＭＳ Ｐゴシック" charset="0"/>
                        </a:rPr>
                        <a:t>Method of Deciding</a:t>
                      </a:r>
                    </a:p>
                  </a:txBody>
                  <a:tcPr marL="36000" marR="36000" marT="53640" marB="36000" horzOverflow="overflow">
                    <a:lnL>
                      <a:noFill/>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Pros</a:t>
                      </a:r>
                    </a:p>
                  </a:txBody>
                  <a:tcPr marL="36000" marR="36000" marT="53640"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Cons</a:t>
                      </a:r>
                    </a:p>
                  </a:txBody>
                  <a:tcPr marL="36000" marR="36000" marT="53640" marB="36000" horzOverflow="overflow">
                    <a:lnL w="18000" cap="flat" cmpd="sng" algn="ctr">
                      <a:solidFill>
                        <a:srgbClr val="D1D1B0"/>
                      </a:solidFill>
                      <a:prstDash val="solid"/>
                      <a:round/>
                      <a:headEnd type="none" w="med" len="med"/>
                      <a:tailEnd type="none" w="med" len="med"/>
                    </a:lnL>
                    <a:lnR>
                      <a:noFill/>
                    </a:lnR>
                    <a:lnT>
                      <a:noFill/>
                    </a:lnT>
                    <a:lnB w="18000" cap="flat" cmpd="sng" algn="ctr">
                      <a:solidFill>
                        <a:srgbClr val="D1D1B0"/>
                      </a:solidFill>
                      <a:prstDash val="solid"/>
                      <a:round/>
                      <a:headEnd type="none" w="med" len="med"/>
                      <a:tailEnd type="none" w="med" len="med"/>
                    </a:lnB>
                    <a:lnTlToBr>
                      <a:noFill/>
                    </a:lnTlToBr>
                    <a:lnBlToTr>
                      <a:noFill/>
                    </a:lnBlToTr>
                    <a:solidFill>
                      <a:srgbClr val="F7F5ED"/>
                    </a:solidFill>
                  </a:tcPr>
                </a:tc>
              </a:tr>
              <a:tr h="104616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MinionPro-Regular" charset="0"/>
                        </a:rPr>
                        <a:t>Majority Rule: </a:t>
                      </a:r>
                      <a:r>
                        <a:rPr kumimoji="0" lang="en-US" sz="1800" b="0" i="0" u="none" strike="noStrike" cap="none" normalizeH="0" baseline="0">
                          <a:ln>
                            <a:noFill/>
                          </a:ln>
                          <a:solidFill>
                            <a:srgbClr val="000000"/>
                          </a:solidFill>
                          <a:effectLst/>
                          <a:latin typeface="Arial" charset="0"/>
                          <a:ea typeface="ＭＳ Ｐゴシック" charset="0"/>
                          <a:cs typeface="MinionPro-Regular" charset="0"/>
                        </a:rPr>
                        <a:t>The group votes, and whatever option crosses a threshold of votes wins.</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approach is fair but still efficient.</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Those in the minority may feel reluctant to cooperate.</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w="18000" cap="flat" cmpd="sng" algn="ctr">
                      <a:solidFill>
                        <a:srgbClr val="D1D1B0"/>
                      </a:solidFill>
                      <a:prstDash val="solid"/>
                      <a:round/>
                      <a:headEnd type="none" w="med" len="med"/>
                      <a:tailEnd type="none" w="med" len="med"/>
                    </a:lnB>
                    <a:lnTlToBr>
                      <a:noFill/>
                    </a:lnTlToBr>
                    <a:lnBlToTr>
                      <a:noFill/>
                    </a:lnBlToTr>
                    <a:solidFill>
                      <a:srgbClr val="FFFFFF"/>
                    </a:solidFill>
                  </a:tcPr>
                </a:tc>
              </a:tr>
              <a:tr h="120015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Consensus Rule: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All group members agree to support a solution even though some may have reservations.</a:t>
                      </a:r>
                    </a:p>
                  </a:txBody>
                  <a:tcPr marL="36000" marR="36000" marT="51876" marB="36000" horzOverflow="overflow">
                    <a:lnL>
                      <a:noFill/>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Group members feel included and valued.</a:t>
                      </a:r>
                    </a:p>
                  </a:txBody>
                  <a:tcPr marL="36000" marR="36000" marT="50112" marB="36000" horzOverflow="overflow">
                    <a:lnL w="18000" cap="flat" cmpd="sng" algn="ctr">
                      <a:solidFill>
                        <a:srgbClr val="D1D1B0"/>
                      </a:solidFill>
                      <a:prstDash val="solid"/>
                      <a:round/>
                      <a:headEnd type="none" w="med" len="med"/>
                      <a:tailEnd type="none" w="med" len="med"/>
                    </a:lnL>
                    <a:lnR w="18000" cap="flat" cmpd="sng" algn="ctr">
                      <a:solidFill>
                        <a:srgbClr val="D1D1B0"/>
                      </a:solidFill>
                      <a:prstDash val="solid"/>
                      <a:round/>
                      <a:headEnd type="none" w="med" len="med"/>
                      <a:tailEnd type="none" w="med" len="med"/>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0" i="0" u="none" strike="noStrike" cap="none" normalizeH="0" baseline="0">
                          <a:ln>
                            <a:noFill/>
                          </a:ln>
                          <a:solidFill>
                            <a:srgbClr val="000000"/>
                          </a:solidFill>
                          <a:effectLst/>
                          <a:latin typeface="Arial" charset="0"/>
                          <a:ea typeface="ＭＳ Ｐゴシック" charset="0"/>
                          <a:cs typeface="ＭＳ Ｐゴシック" charset="0"/>
                        </a:rPr>
                        <a:t>This method may take time and discussion.</a:t>
                      </a:r>
                    </a:p>
                  </a:txBody>
                  <a:tcPr marL="36000" marR="36000" marT="50112" marB="36000" horzOverflow="overflow">
                    <a:lnL w="18000" cap="flat" cmpd="sng" algn="ctr">
                      <a:solidFill>
                        <a:srgbClr val="D1D1B0"/>
                      </a:solidFill>
                      <a:prstDash val="solid"/>
                      <a:round/>
                      <a:headEnd type="none" w="med" len="med"/>
                      <a:tailEnd type="none" w="med" len="med"/>
                    </a:lnL>
                    <a:lnR>
                      <a:noFill/>
                    </a:lnR>
                    <a:lnT w="180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1"/>
          <p:cNvSpPr txBox="1">
            <a:spLocks noChangeArrowheads="1"/>
          </p:cNvSpPr>
          <p:nvPr/>
        </p:nvSpPr>
        <p:spPr bwMode="auto">
          <a:xfrm>
            <a:off x="1736725" y="365125"/>
            <a:ext cx="695007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Making Decisions</a:t>
            </a:r>
          </a:p>
          <a:p>
            <a:pPr>
              <a:spcAft>
                <a:spcPts val="1088"/>
              </a:spcAft>
            </a:pPr>
            <a:r>
              <a:rPr lang="en-US" sz="3000" b="1">
                <a:solidFill>
                  <a:srgbClr val="000080"/>
                </a:solidFill>
                <a:cs typeface="Arial" charset="0"/>
              </a:rPr>
              <a:t>How can I facilitate decision making?</a:t>
            </a:r>
          </a:p>
          <a:p>
            <a:pPr>
              <a:spcAft>
                <a:spcPts val="1088"/>
              </a:spcAft>
            </a:pPr>
            <a:r>
              <a:rPr lang="en-US" sz="2600">
                <a:cs typeface="Arial" charset="0"/>
              </a:rPr>
              <a:t>Follow these tips:</a:t>
            </a:r>
          </a:p>
          <a:p>
            <a:pPr>
              <a:spcAft>
                <a:spcPts val="1088"/>
              </a:spcAft>
              <a:buFont typeface="Arial" charset="0"/>
              <a:buChar char="•"/>
            </a:pPr>
            <a:r>
              <a:rPr lang="en-US" sz="2600" b="1">
                <a:cs typeface="Arial" charset="0"/>
              </a:rPr>
              <a:t>Know the decision-making style of the group</a:t>
            </a:r>
            <a:r>
              <a:rPr lang="en-US" sz="2600">
                <a:cs typeface="Arial" charset="0"/>
              </a:rPr>
              <a:t> and what your position is within the group.</a:t>
            </a:r>
          </a:p>
          <a:p>
            <a:pPr>
              <a:spcAft>
                <a:spcPts val="1088"/>
              </a:spcAft>
              <a:buFont typeface="Arial" charset="0"/>
              <a:buChar char="•"/>
            </a:pPr>
            <a:r>
              <a:rPr lang="en-US" sz="2600" b="1">
                <a:cs typeface="Arial" charset="0"/>
              </a:rPr>
              <a:t>Remember the five conflict-resolution strategies:</a:t>
            </a:r>
            <a:r>
              <a:rPr lang="en-US" sz="2600">
                <a:cs typeface="Arial" charset="0"/>
              </a:rPr>
              <a:t> assert, defer, cooperate, compromise, and compete.</a:t>
            </a:r>
          </a:p>
          <a:p>
            <a:pPr>
              <a:spcAft>
                <a:spcPts val="1088"/>
              </a:spcAft>
              <a:buFont typeface="Arial" charset="0"/>
              <a:buChar char="•"/>
            </a:pPr>
            <a:r>
              <a:rPr lang="en-US" sz="2600" b="1">
                <a:cs typeface="Arial" charset="0"/>
              </a:rPr>
              <a:t>Help the group state a common goal,</a:t>
            </a:r>
            <a:r>
              <a:rPr lang="en-US" sz="2600">
                <a:cs typeface="Arial" charset="0"/>
              </a:rPr>
              <a:t> which puts the group on the path to cooperation.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1"/>
          <p:cNvSpPr txBox="1">
            <a:spLocks noChangeArrowheads="1"/>
          </p:cNvSpPr>
          <p:nvPr/>
        </p:nvSpPr>
        <p:spPr bwMode="auto">
          <a:xfrm>
            <a:off x="1736725" y="365125"/>
            <a:ext cx="695007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2286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Making Decisions</a:t>
            </a:r>
          </a:p>
          <a:p>
            <a:pPr>
              <a:spcAft>
                <a:spcPts val="1088"/>
              </a:spcAft>
            </a:pPr>
            <a:r>
              <a:rPr lang="en-US" sz="3000" b="1">
                <a:solidFill>
                  <a:srgbClr val="000080"/>
                </a:solidFill>
                <a:cs typeface="Arial" charset="0"/>
              </a:rPr>
              <a:t>How can I facilitate decision making?</a:t>
            </a:r>
          </a:p>
          <a:p>
            <a:pPr>
              <a:spcAft>
                <a:spcPts val="1088"/>
              </a:spcAft>
              <a:buFont typeface="Arial" charset="0"/>
              <a:buChar char="•"/>
            </a:pPr>
            <a:r>
              <a:rPr lang="en-US" sz="2600" b="1">
                <a:cs typeface="Arial" charset="0"/>
              </a:rPr>
              <a:t>Recognize and stop mechanical thinking</a:t>
            </a:r>
            <a:r>
              <a:rPr lang="en-US" sz="2600">
                <a:cs typeface="Arial" charset="0"/>
              </a:rPr>
              <a:t>—your own and others’.</a:t>
            </a:r>
          </a:p>
          <a:p>
            <a:pPr>
              <a:spcAft>
                <a:spcPts val="1088"/>
              </a:spcAft>
              <a:buFont typeface="Arial" charset="0"/>
              <a:buChar char="•"/>
            </a:pPr>
            <a:r>
              <a:rPr lang="en-US" sz="2600" b="1">
                <a:cs typeface="Arial" charset="0"/>
              </a:rPr>
              <a:t>Recognize and manage emotional thinking</a:t>
            </a:r>
            <a:r>
              <a:rPr lang="en-US" sz="2600">
                <a:cs typeface="Arial" charset="0"/>
              </a:rPr>
              <a:t>—your own and others’.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27:</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Make Decisions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205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582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827"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create a personal contract for applying what I have learned and continuing to improve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Applying Your Learning</a:t>
            </a:r>
          </a:p>
          <a:p>
            <a:pPr>
              <a:spcAft>
                <a:spcPts val="1088"/>
              </a:spcAft>
            </a:pPr>
            <a:r>
              <a:rPr lang="en-US" sz="2600">
                <a:cs typeface="Arial" charset="0"/>
              </a:rPr>
              <a:t>You’ve worked hard and learned a lot, but now you need to apply your learning back on the job. By creating a personal contract, you will gain the most from this course.</a:t>
            </a:r>
          </a:p>
          <a:p>
            <a:pPr>
              <a:spcAft>
                <a:spcPts val="1088"/>
              </a:spcAft>
            </a:pPr>
            <a:endParaRPr lang="en-US" sz="260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Applying Your Learning</a:t>
            </a:r>
          </a:p>
          <a:p>
            <a:pPr>
              <a:spcAft>
                <a:spcPts val="1088"/>
              </a:spcAft>
            </a:pPr>
            <a:r>
              <a:rPr lang="en-US" sz="3000" b="1">
                <a:solidFill>
                  <a:srgbClr val="000080"/>
                </a:solidFill>
                <a:cs typeface="Arial" charset="0"/>
              </a:rPr>
              <a:t>How can I create a personal contract?</a:t>
            </a:r>
          </a:p>
          <a:p>
            <a:pPr>
              <a:spcAft>
                <a:spcPts val="1088"/>
              </a:spcAft>
            </a:pPr>
            <a:r>
              <a:rPr lang="en-US" sz="2600">
                <a:cs typeface="Arial" charset="0"/>
              </a:rPr>
              <a:t>You can create a personal contract by setting a few goals and outlining specifically what you will do to reach them. Here is a sample personal contract.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ext Box 1"/>
          <p:cNvSpPr txBox="1">
            <a:spLocks noChangeArrowheads="1"/>
          </p:cNvSpPr>
          <p:nvPr/>
        </p:nvSpPr>
        <p:spPr bwMode="auto">
          <a:xfrm>
            <a:off x="1736725" y="365125"/>
            <a:ext cx="6765925"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Applying Your Learning</a:t>
            </a:r>
          </a:p>
          <a:p>
            <a:pPr>
              <a:spcAft>
                <a:spcPts val="1088"/>
              </a:spcAft>
            </a:pPr>
            <a:r>
              <a:rPr lang="en-US" sz="1800" b="1">
                <a:cs typeface="Arial" charset="0"/>
              </a:rPr>
              <a:t>Personal </a:t>
            </a:r>
            <a:br>
              <a:rPr lang="en-US" sz="1800" b="1">
                <a:cs typeface="Arial" charset="0"/>
              </a:rPr>
            </a:br>
            <a:r>
              <a:rPr lang="en-US" sz="1800" b="1">
                <a:cs typeface="Arial" charset="0"/>
              </a:rPr>
              <a:t>Contract</a:t>
            </a:r>
          </a:p>
        </p:txBody>
      </p:sp>
      <p:pic>
        <p:nvPicPr>
          <p:cNvPr id="2" name="Picture 1" descr="personalConta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219200"/>
            <a:ext cx="4136789" cy="5257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28:</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Create a Contract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29:</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Taking a Post-Assessment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0"/>
            <a:ext cx="7010400" cy="466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noGrp="1" noChangeArrowheads="1"/>
          </p:cNvSpPr>
          <p:nvPr>
            <p:ph type="title" idx="4294967295"/>
          </p:nvPr>
        </p:nvSpPr>
        <p:spPr>
          <a:xfrm>
            <a:off x="1676400" y="609600"/>
            <a:ext cx="6934200" cy="1143000"/>
          </a:xfrm>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Table of Contents</a:t>
            </a:r>
          </a:p>
        </p:txBody>
      </p:sp>
      <p:sp>
        <p:nvSpPr>
          <p:cNvPr id="5123" name="AutoShape 3">
            <a:hlinkClick r:id="" action="ppaction://hlinkshowjump?jump=previousslide"/>
          </p:cNvPr>
          <p:cNvSpPr>
            <a:spLocks noChangeArrowheads="1"/>
          </p:cNvSpPr>
          <p:nvPr/>
        </p:nvSpPr>
        <p:spPr bwMode="auto">
          <a:xfrm>
            <a:off x="990600" y="6534150"/>
            <a:ext cx="228600" cy="171450"/>
          </a:xfrm>
          <a:prstGeom prst="actionButtonEnd">
            <a:avLst/>
          </a:prstGeom>
          <a:solidFill>
            <a:srgbClr val="3378B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4" name="Rectangle 4"/>
          <p:cNvSpPr>
            <a:spLocks noChangeArrowheads="1"/>
          </p:cNvSpPr>
          <p:nvPr/>
        </p:nvSpPr>
        <p:spPr bwMode="auto">
          <a:xfrm>
            <a:off x="304800" y="5791200"/>
            <a:ext cx="9906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r">
              <a:buSzPct val="45000"/>
              <a:buFont typeface="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b="1">
                <a:solidFill>
                  <a:srgbClr val="000000"/>
                </a:solidFill>
              </a:rPr>
              <a:t>Click here to return to previous slide.</a:t>
            </a:r>
          </a:p>
        </p:txBody>
      </p:sp>
      <p:sp>
        <p:nvSpPr>
          <p:cNvPr id="5125" name="Rectangle 5">
            <a:hlinkClick r:id="rId4" action="ppaction://hlinksldjump"/>
          </p:cNvPr>
          <p:cNvSpPr>
            <a:spLocks noChangeArrowheads="1"/>
          </p:cNvSpPr>
          <p:nvPr/>
        </p:nvSpPr>
        <p:spPr bwMode="auto">
          <a:xfrm>
            <a:off x="1676400" y="1524000"/>
            <a:ext cx="1905000" cy="401638"/>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500" b="1">
                <a:solidFill>
                  <a:srgbClr val="FFFFFF"/>
                </a:solidFill>
              </a:rPr>
              <a:t>Lesson 1</a:t>
            </a:r>
          </a:p>
        </p:txBody>
      </p:sp>
      <p:sp>
        <p:nvSpPr>
          <p:cNvPr id="5126" name="Rectangle 6">
            <a:hlinkClick r:id="rId5" action="ppaction://hlinksldjump"/>
          </p:cNvPr>
          <p:cNvSpPr>
            <a:spLocks noChangeArrowheads="1"/>
          </p:cNvSpPr>
          <p:nvPr/>
        </p:nvSpPr>
        <p:spPr bwMode="auto">
          <a:xfrm>
            <a:off x="1676400" y="2112963"/>
            <a:ext cx="1905000" cy="401637"/>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500" b="1">
                <a:solidFill>
                  <a:srgbClr val="FFFFFF"/>
                </a:solidFill>
              </a:rPr>
              <a:t>Lesson 2</a:t>
            </a:r>
          </a:p>
        </p:txBody>
      </p:sp>
      <p:sp>
        <p:nvSpPr>
          <p:cNvPr id="5127" name="Rectangle 7">
            <a:hlinkClick r:id="rId6" action="ppaction://hlinksldjump"/>
          </p:cNvPr>
          <p:cNvSpPr>
            <a:spLocks noChangeArrowheads="1"/>
          </p:cNvSpPr>
          <p:nvPr/>
        </p:nvSpPr>
        <p:spPr bwMode="auto">
          <a:xfrm>
            <a:off x="1676400" y="2743200"/>
            <a:ext cx="1905000" cy="401638"/>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500" b="1">
                <a:solidFill>
                  <a:srgbClr val="FFFFFF"/>
                </a:solidFill>
              </a:rPr>
              <a:t>Lesson 3</a:t>
            </a:r>
          </a:p>
        </p:txBody>
      </p:sp>
      <p:sp>
        <p:nvSpPr>
          <p:cNvPr id="5128" name="Rectangle 8">
            <a:hlinkClick r:id="rId7" action="ppaction://hlinksldjump"/>
          </p:cNvPr>
          <p:cNvSpPr>
            <a:spLocks noChangeArrowheads="1"/>
          </p:cNvSpPr>
          <p:nvPr/>
        </p:nvSpPr>
        <p:spPr bwMode="auto">
          <a:xfrm>
            <a:off x="1676400" y="3352800"/>
            <a:ext cx="1905000" cy="401638"/>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152280" tIns="152280" rIns="152280" bIns="15228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500" b="1">
                <a:solidFill>
                  <a:srgbClr val="FFFFFF"/>
                </a:solidFill>
              </a:rPr>
              <a:t>Lesson 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Breaking </a:t>
            </a:r>
            <a:br>
              <a:rPr lang="en-US" sz="4000">
                <a:solidFill>
                  <a:srgbClr val="999999"/>
                </a:solidFill>
                <a:cs typeface="Arial" charset="0"/>
              </a:rPr>
            </a:br>
            <a:r>
              <a:rPr lang="en-US" sz="4000">
                <a:solidFill>
                  <a:srgbClr val="999999"/>
                </a:solidFill>
                <a:cs typeface="Arial" charset="0"/>
              </a:rPr>
              <a:t>Mechanical Thinking</a:t>
            </a:r>
          </a:p>
          <a:p>
            <a:pPr>
              <a:spcAft>
                <a:spcPts val="725"/>
              </a:spcAft>
            </a:pPr>
            <a:r>
              <a:rPr lang="en-US" sz="3000" b="1">
                <a:solidFill>
                  <a:srgbClr val="000080"/>
                </a:solidFill>
                <a:cs typeface="VectoraLT-Bold" charset="0"/>
              </a:rPr>
              <a:t>How can I recognize “groupthink”?</a:t>
            </a:r>
          </a:p>
          <a:p>
            <a:r>
              <a:rPr lang="en-US" sz="2800">
                <a:cs typeface="VectoraLT-Bold" charset="0"/>
              </a:rPr>
              <a:t>“Groupthink” is a specific type of mechanical thinking that happens in meetings. Groupthink suppresses individual contributions and insights in the rush to consensus. This problem occurs for a number of reasons.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1700213" y="349250"/>
            <a:ext cx="6765925"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Breaking </a:t>
            </a:r>
            <a:br>
              <a:rPr lang="en-US" sz="4000">
                <a:solidFill>
                  <a:srgbClr val="999999"/>
                </a:solidFill>
                <a:cs typeface="Arial" charset="0"/>
              </a:rPr>
            </a:br>
            <a:r>
              <a:rPr lang="en-US" sz="4000">
                <a:solidFill>
                  <a:srgbClr val="999999"/>
                </a:solidFill>
                <a:cs typeface="Arial" charset="0"/>
              </a:rPr>
              <a:t>Mechanical Thinking</a:t>
            </a:r>
          </a:p>
        </p:txBody>
      </p:sp>
      <p:sp>
        <p:nvSpPr>
          <p:cNvPr id="24579" name="Text Box 3"/>
          <p:cNvSpPr txBox="1">
            <a:spLocks noChangeArrowheads="1"/>
          </p:cNvSpPr>
          <p:nvPr/>
        </p:nvSpPr>
        <p:spPr bwMode="auto">
          <a:xfrm>
            <a:off x="1752600" y="1905000"/>
            <a:ext cx="6705600" cy="45132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57163" indent="-157163">
              <a:defRPr sz="2400">
                <a:solidFill>
                  <a:srgbClr val="000000"/>
                </a:solidFill>
                <a:latin typeface="Arial" charset="0"/>
                <a:ea typeface="ＭＳ Ｐゴシック" charset="0"/>
                <a:cs typeface="ＭＳ Ｐゴシック" charset="0"/>
              </a:defRPr>
            </a:lvl1pPr>
            <a:lvl2pPr>
              <a:defRPr sz="2400">
                <a:solidFill>
                  <a:srgbClr val="000000"/>
                </a:solidFill>
                <a:latin typeface="Arial" charset="0"/>
                <a:ea typeface="ＭＳ Ｐゴシック" charset="0"/>
              </a:defRPr>
            </a:lvl2pPr>
            <a:lvl3pPr>
              <a:defRPr sz="2400">
                <a:solidFill>
                  <a:srgbClr val="000000"/>
                </a:solidFill>
                <a:latin typeface="Arial" charset="0"/>
                <a:ea typeface="ＭＳ Ｐゴシック" charset="0"/>
              </a:defRPr>
            </a:lvl3pPr>
            <a:lvl4pPr>
              <a:defRPr sz="2400">
                <a:solidFill>
                  <a:srgbClr val="000000"/>
                </a:solidFill>
                <a:latin typeface="Arial" charset="0"/>
                <a:ea typeface="ＭＳ Ｐゴシック" charset="0"/>
              </a:defRPr>
            </a:lvl4pPr>
            <a:lvl5pPr>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9pPr>
          </a:lstStyle>
          <a:p>
            <a:pPr>
              <a:spcAft>
                <a:spcPts val="725"/>
              </a:spcAft>
            </a:pPr>
            <a:r>
              <a:rPr lang="en-US" sz="3000" b="1">
                <a:solidFill>
                  <a:srgbClr val="000080"/>
                </a:solidFill>
                <a:cs typeface="VectoraLT-Bold" charset="0"/>
              </a:rPr>
              <a:t>How can I recognize “groupthink”?</a:t>
            </a:r>
          </a:p>
          <a:p>
            <a:pPr>
              <a:spcAft>
                <a:spcPts val="725"/>
              </a:spcAft>
              <a:buSzTx/>
              <a:buFont typeface="Arial" charset="0"/>
              <a:buChar char="•"/>
            </a:pPr>
            <a:r>
              <a:rPr lang="en-US" sz="2000" b="1">
                <a:cs typeface="VectoraLT-Bold" charset="0"/>
              </a:rPr>
              <a:t>One member has more authority than others,</a:t>
            </a:r>
            <a:r>
              <a:rPr lang="en-US" sz="2000">
                <a:cs typeface="VectoraLT-Bold" charset="0"/>
              </a:rPr>
              <a:t> so everyone agrees with the one member. (This results in “yes men” and “yes women.”)</a:t>
            </a:r>
          </a:p>
          <a:p>
            <a:pPr>
              <a:spcAft>
                <a:spcPts val="725"/>
              </a:spcAft>
              <a:buSzTx/>
              <a:buFont typeface="Arial" charset="0"/>
              <a:buChar char="•"/>
            </a:pPr>
            <a:r>
              <a:rPr lang="en-US" sz="2000" b="1">
                <a:cs typeface="VectoraLT-Bold" charset="0"/>
              </a:rPr>
              <a:t>All of the members bring the same perspective to the table,</a:t>
            </a:r>
            <a:r>
              <a:rPr lang="en-US" sz="2000">
                <a:cs typeface="VectoraLT-Bold" charset="0"/>
              </a:rPr>
              <a:t> so only one point of view is present. (A roomful of engineers will come up with an engineering solution.)</a:t>
            </a:r>
          </a:p>
          <a:p>
            <a:pPr>
              <a:spcAft>
                <a:spcPts val="725"/>
              </a:spcAft>
              <a:buSzTx/>
              <a:buFont typeface="Arial" charset="0"/>
              <a:buChar char="•"/>
            </a:pPr>
            <a:r>
              <a:rPr lang="en-US" sz="2000" b="1">
                <a:cs typeface="VectoraLT-Bold" charset="0"/>
              </a:rPr>
              <a:t>The members of the group don't have sufficient knowledge</a:t>
            </a:r>
            <a:r>
              <a:rPr lang="en-US" sz="2000">
                <a:cs typeface="VectoraLT-Bold" charset="0"/>
              </a:rPr>
              <a:t> to address the situation. (This results in uninformed decisions.)</a:t>
            </a:r>
          </a:p>
          <a:p>
            <a:pPr>
              <a:spcBef>
                <a:spcPct val="50000"/>
              </a:spcBef>
            </a:pPr>
            <a:endParaRPr lang="en-US">
              <a:solidFill>
                <a:schemeClr val="bg1"/>
              </a:solidFill>
              <a:ea typeface="VectoraLT-Bold" charset="0"/>
              <a:cs typeface="VectoraLT-Bold"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1700213" y="349250"/>
            <a:ext cx="6765925"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7938" indent="-79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Breaking </a:t>
            </a:r>
            <a:br>
              <a:rPr lang="en-US" sz="4000">
                <a:solidFill>
                  <a:srgbClr val="999999"/>
                </a:solidFill>
                <a:cs typeface="Arial" charset="0"/>
              </a:rPr>
            </a:br>
            <a:r>
              <a:rPr lang="en-US" sz="4000">
                <a:solidFill>
                  <a:srgbClr val="999999"/>
                </a:solidFill>
                <a:cs typeface="Arial" charset="0"/>
              </a:rPr>
              <a:t>Mechanical Thinking</a:t>
            </a:r>
          </a:p>
        </p:txBody>
      </p:sp>
      <p:sp>
        <p:nvSpPr>
          <p:cNvPr id="25603" name="Text Box 3"/>
          <p:cNvSpPr txBox="1">
            <a:spLocks noChangeArrowheads="1"/>
          </p:cNvSpPr>
          <p:nvPr/>
        </p:nvSpPr>
        <p:spPr bwMode="auto">
          <a:xfrm>
            <a:off x="1752600" y="1828800"/>
            <a:ext cx="6781800" cy="3994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184150" indent="-184150">
              <a:defRPr sz="2400">
                <a:solidFill>
                  <a:srgbClr val="000000"/>
                </a:solidFill>
                <a:latin typeface="Arial" charset="0"/>
                <a:ea typeface="ＭＳ Ｐゴシック" charset="0"/>
                <a:cs typeface="ＭＳ Ｐゴシック" charset="0"/>
              </a:defRPr>
            </a:lvl1pPr>
            <a:lvl2pPr>
              <a:defRPr sz="2400">
                <a:solidFill>
                  <a:srgbClr val="000000"/>
                </a:solidFill>
                <a:latin typeface="Arial" charset="0"/>
                <a:ea typeface="ＭＳ Ｐゴシック" charset="0"/>
              </a:defRPr>
            </a:lvl2pPr>
            <a:lvl3pPr>
              <a:defRPr sz="2400">
                <a:solidFill>
                  <a:srgbClr val="000000"/>
                </a:solidFill>
                <a:latin typeface="Arial" charset="0"/>
                <a:ea typeface="ＭＳ Ｐゴシック" charset="0"/>
              </a:defRPr>
            </a:lvl3pPr>
            <a:lvl4pPr>
              <a:defRPr sz="2400">
                <a:solidFill>
                  <a:srgbClr val="000000"/>
                </a:solidFill>
                <a:latin typeface="Arial" charset="0"/>
                <a:ea typeface="ＭＳ Ｐゴシック" charset="0"/>
              </a:defRPr>
            </a:lvl4pPr>
            <a:lvl5pPr>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9pPr>
          </a:lstStyle>
          <a:p>
            <a:pPr>
              <a:spcAft>
                <a:spcPts val="725"/>
              </a:spcAft>
            </a:pPr>
            <a:r>
              <a:rPr lang="en-US" sz="3000" b="1">
                <a:solidFill>
                  <a:srgbClr val="000080"/>
                </a:solidFill>
                <a:cs typeface="VectoraLT-Bold" charset="0"/>
              </a:rPr>
              <a:t>How can I recognize “groupthink”?</a:t>
            </a:r>
          </a:p>
          <a:p>
            <a:pPr>
              <a:spcAft>
                <a:spcPts val="725"/>
              </a:spcAft>
              <a:buSzTx/>
              <a:buFont typeface="Arial" charset="0"/>
              <a:buChar char="•"/>
            </a:pPr>
            <a:r>
              <a:rPr lang="en-US" sz="2000" b="1">
                <a:cs typeface="VectoraLT-Bold" charset="0"/>
              </a:rPr>
              <a:t>Everyone has the same fundamental assumptions,</a:t>
            </a:r>
            <a:r>
              <a:rPr lang="en-US" sz="2000"/>
              <a:t> or those who challenge the fundamental assumptions are marginalized until they decide they are wrong.</a:t>
            </a:r>
          </a:p>
          <a:p>
            <a:pPr>
              <a:spcAft>
                <a:spcPts val="725"/>
              </a:spcAft>
              <a:buSzTx/>
              <a:buFont typeface="Arial" charset="0"/>
              <a:buChar char="•"/>
            </a:pPr>
            <a:r>
              <a:rPr lang="en-US" sz="2000" b="1">
                <a:cs typeface="VectoraLT-Bold" charset="0"/>
              </a:rPr>
              <a:t>The stated goal of the group</a:t>
            </a:r>
            <a:r>
              <a:rPr lang="en-US" sz="2000"/>
              <a:t> (to solve a problem) </a:t>
            </a:r>
            <a:r>
              <a:rPr lang="en-US" sz="2000" b="1">
                <a:cs typeface="VectoraLT-Bold" charset="0"/>
              </a:rPr>
              <a:t>differs from the unstated goals of the members</a:t>
            </a:r>
            <a:r>
              <a:rPr lang="en-US" sz="2000"/>
              <a:t> (to get to lunch).</a:t>
            </a:r>
          </a:p>
          <a:p>
            <a:pPr>
              <a:spcAft>
                <a:spcPts val="1438"/>
              </a:spcAft>
              <a:buSzTx/>
              <a:buFont typeface="Arial" charset="0"/>
              <a:buChar char="•"/>
            </a:pPr>
            <a:r>
              <a:rPr lang="en-US" sz="2000" b="1">
                <a:cs typeface="VectoraLT-Bold" charset="0"/>
              </a:rPr>
              <a:t>The group does not allow differences of opinion,</a:t>
            </a:r>
            <a:r>
              <a:rPr lang="en-US" sz="2000"/>
              <a:t> or everyone just wants to “get along.”</a:t>
            </a:r>
          </a:p>
          <a:p>
            <a:pPr>
              <a:spcBef>
                <a:spcPct val="50000"/>
              </a:spcBef>
            </a:pPr>
            <a:endParaRPr lang="en-US">
              <a:solidFill>
                <a:schemeClr val="bg1"/>
              </a:solidFill>
              <a:ea typeface="VectoraLT-Bold" charset="0"/>
              <a:cs typeface="VectoraLT-Bold" charset="0"/>
            </a:endParaRPr>
          </a:p>
        </p:txBody>
      </p:sp>
      <p:sp>
        <p:nvSpPr>
          <p:cNvPr id="25604" name="Text Box 4"/>
          <p:cNvSpPr txBox="1">
            <a:spLocks noChangeArrowheads="1"/>
          </p:cNvSpPr>
          <p:nvPr/>
        </p:nvSpPr>
        <p:spPr bwMode="auto">
          <a:xfrm>
            <a:off x="1752600" y="5303838"/>
            <a:ext cx="6934200" cy="15541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Tx/>
              <a:buSzTx/>
              <a:buFontTx/>
              <a:buNone/>
            </a:pPr>
            <a:r>
              <a:rPr lang="en-US" sz="2000">
                <a:solidFill>
                  <a:srgbClr val="000000"/>
                </a:solidFill>
                <a:cs typeface="MinionPro-Regular" charset="0"/>
              </a:rPr>
              <a:t>When you encounter groupthink, try to get to the root of it. Perhaps ask to get fresh perspectives involved, or suggest going to the people who know most about the issue.</a:t>
            </a:r>
          </a:p>
          <a:p>
            <a:pPr>
              <a:spcBef>
                <a:spcPct val="50000"/>
              </a:spcBef>
            </a:pPr>
            <a:endParaRPr lang="en-US">
              <a:ea typeface="MinionPro-Regular" charset="0"/>
              <a:cs typeface="MinionPro-Regular"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3:</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Stop Mechanical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81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125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1251" name="Rectangle 3"/>
          <p:cNvSpPr>
            <a:spLocks noChangeArrowheads="1"/>
          </p:cNvSpPr>
          <p:nvPr/>
        </p:nvSpPr>
        <p:spPr bwMode="auto">
          <a:xfrm>
            <a:off x="1676400" y="1050925"/>
            <a:ext cx="6705600"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rPr>
              <a:t>To use Socratic questions to spur individuals and groups to deeper thought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Using Socratic Questions</a:t>
            </a:r>
          </a:p>
          <a:p>
            <a:pPr>
              <a:spcBef>
                <a:spcPts val="300"/>
              </a:spcBef>
            </a:pPr>
            <a:r>
              <a:rPr lang="en-US" sz="2600">
                <a:solidFill>
                  <a:schemeClr val="tx1"/>
                </a:solidFill>
              </a:rPr>
              <a:t>One way to break mechanical thinking and avoid groupthink is to ask Socratic questions to explore an idea from different angles</a:t>
            </a:r>
            <a:r>
              <a:rPr lang="en-US" sz="2600">
                <a:solidFill>
                  <a:schemeClr val="tx1"/>
                </a:solidFill>
                <a:cs typeface="Arial" charset="0"/>
              </a:rPr>
              <a:t>.</a:t>
            </a:r>
          </a:p>
          <a:p>
            <a:pPr>
              <a:spcBef>
                <a:spcPts val="1438"/>
              </a:spcBef>
              <a:spcAft>
                <a:spcPts val="1088"/>
              </a:spcAft>
            </a:pPr>
            <a:r>
              <a:rPr lang="en-US" sz="3000" b="1">
                <a:solidFill>
                  <a:srgbClr val="000080"/>
                </a:solidFill>
                <a:cs typeface="Arial" charset="0"/>
              </a:rPr>
              <a:t>What are Socratic questions?</a:t>
            </a:r>
          </a:p>
          <a:p>
            <a:pPr>
              <a:spcAft>
                <a:spcPts val="1088"/>
              </a:spcAft>
            </a:pPr>
            <a:r>
              <a:rPr lang="en-US" sz="2600">
                <a:cs typeface="Arial" charset="0"/>
              </a:rPr>
              <a:t>Socratic questions were used by the Greek philosopher Socrates to help his students think more deeply. These questions come in six basic forms: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1736725" y="2667000"/>
            <a:ext cx="6765925"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What’s another way we could </a:t>
            </a:r>
            <a:br>
              <a:rPr lang="en-US" sz="2600">
                <a:cs typeface="Arial" charset="0"/>
              </a:rPr>
            </a:br>
            <a:r>
              <a:rPr lang="en-US" sz="2600">
                <a:cs typeface="Arial" charset="0"/>
              </a:rPr>
              <a:t>phrase that?</a:t>
            </a:r>
          </a:p>
          <a:p>
            <a:pPr>
              <a:spcAft>
                <a:spcPts val="288"/>
              </a:spcAft>
              <a:buFont typeface="Arial" charset="0"/>
              <a:buChar char="•"/>
            </a:pPr>
            <a:r>
              <a:rPr lang="en-US" sz="2600">
                <a:cs typeface="Arial" charset="0"/>
              </a:rPr>
              <a:t>Could we think of an example?</a:t>
            </a:r>
          </a:p>
          <a:p>
            <a:pPr>
              <a:spcAft>
                <a:spcPts val="288"/>
              </a:spcAft>
              <a:buFont typeface="Arial" charset="0"/>
              <a:buChar char="•"/>
            </a:pPr>
            <a:r>
              <a:rPr lang="en-US" sz="2600">
                <a:cs typeface="Arial" charset="0"/>
              </a:rPr>
              <a:t>What do we mean here, exactly?</a:t>
            </a:r>
          </a:p>
        </p:txBody>
      </p:sp>
      <p:sp>
        <p:nvSpPr>
          <p:cNvPr id="183299" name="Text Box 3"/>
          <p:cNvSpPr txBox="1">
            <a:spLocks noChangeArrowheads="1"/>
          </p:cNvSpPr>
          <p:nvPr/>
        </p:nvSpPr>
        <p:spPr bwMode="auto">
          <a:xfrm>
            <a:off x="1736725" y="365125"/>
            <a:ext cx="6765925"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Clarifying questions</a:t>
            </a:r>
            <a:r>
              <a:rPr lang="en-US" sz="2600">
                <a:cs typeface="Arial" charset="0"/>
              </a:rPr>
              <a:t> ask what exactly a person means.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1"/>
          <p:cNvSpPr txBox="1">
            <a:spLocks noChangeArrowheads="1"/>
          </p:cNvSpPr>
          <p:nvPr/>
        </p:nvSpPr>
        <p:spPr bwMode="auto">
          <a:xfrm>
            <a:off x="1736725" y="2667000"/>
            <a:ext cx="6765925" cy="161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Are we assuming that ________?</a:t>
            </a:r>
          </a:p>
          <a:p>
            <a:pPr>
              <a:spcAft>
                <a:spcPts val="288"/>
              </a:spcAft>
              <a:buFont typeface="Arial" charset="0"/>
              <a:buChar char="•"/>
            </a:pPr>
            <a:r>
              <a:rPr lang="en-US" sz="2600">
                <a:cs typeface="Arial" charset="0"/>
              </a:rPr>
              <a:t>Could we explain why/how _______?</a:t>
            </a:r>
          </a:p>
          <a:p>
            <a:pPr>
              <a:spcAft>
                <a:spcPts val="288"/>
              </a:spcAft>
              <a:buFont typeface="Arial" charset="0"/>
              <a:buChar char="•"/>
            </a:pPr>
            <a:r>
              <a:rPr lang="en-US" sz="2600">
                <a:cs typeface="Arial" charset="0"/>
              </a:rPr>
              <a:t>At root, what do we want to happen?</a:t>
            </a:r>
          </a:p>
          <a:p>
            <a:pPr>
              <a:spcBef>
                <a:spcPts val="1438"/>
              </a:spcBef>
              <a:spcAft>
                <a:spcPts val="288"/>
              </a:spcAft>
              <a:buClrTx/>
              <a:buSzTx/>
              <a:buFontTx/>
              <a:buNone/>
            </a:pPr>
            <a:endParaRPr lang="en-US" sz="2600">
              <a:cs typeface="Arial" charset="0"/>
            </a:endParaRPr>
          </a:p>
          <a:p>
            <a:pPr>
              <a:spcAft>
                <a:spcPts val="288"/>
              </a:spcAft>
              <a:buFont typeface="Arial" charset="0"/>
              <a:buNone/>
            </a:pPr>
            <a:endParaRPr lang="en-US" sz="2600">
              <a:cs typeface="Arial" charset="0"/>
            </a:endParaRPr>
          </a:p>
        </p:txBody>
      </p:sp>
      <p:sp>
        <p:nvSpPr>
          <p:cNvPr id="184323" name="Text Box 3"/>
          <p:cNvSpPr txBox="1">
            <a:spLocks noChangeArrowheads="1"/>
          </p:cNvSpPr>
          <p:nvPr/>
        </p:nvSpPr>
        <p:spPr bwMode="auto">
          <a:xfrm>
            <a:off x="1736725" y="365125"/>
            <a:ext cx="6765925" cy="230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Assumption questions</a:t>
            </a:r>
            <a:r>
              <a:rPr lang="en-US" sz="2600">
                <a:cs typeface="Arial" charset="0"/>
              </a:rPr>
              <a:t> probe underlying ideas.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1752600" y="2667000"/>
            <a:ext cx="6765925" cy="161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What is the cause of ________?</a:t>
            </a:r>
          </a:p>
          <a:p>
            <a:pPr>
              <a:spcAft>
                <a:spcPts val="288"/>
              </a:spcAft>
              <a:buFont typeface="Arial" charset="0"/>
              <a:buChar char="•"/>
            </a:pPr>
            <a:r>
              <a:rPr lang="en-US" sz="2600">
                <a:cs typeface="Arial" charset="0"/>
              </a:rPr>
              <a:t>What evidence shows that ________?</a:t>
            </a:r>
          </a:p>
          <a:p>
            <a:pPr>
              <a:spcAft>
                <a:spcPts val="288"/>
              </a:spcAft>
              <a:buFont typeface="Arial" charset="0"/>
              <a:buChar char="•"/>
            </a:pPr>
            <a:r>
              <a:rPr lang="en-US" sz="2600">
                <a:cs typeface="Arial" charset="0"/>
              </a:rPr>
              <a:t>What is the reason for ________?</a:t>
            </a:r>
          </a:p>
          <a:p>
            <a:pPr>
              <a:spcAft>
                <a:spcPts val="288"/>
              </a:spcAft>
              <a:buFont typeface="Arial" charset="0"/>
              <a:buNone/>
            </a:pPr>
            <a:endParaRPr lang="en-US" sz="2600">
              <a:cs typeface="Arial" charset="0"/>
            </a:endParaRPr>
          </a:p>
        </p:txBody>
      </p:sp>
      <p:sp>
        <p:nvSpPr>
          <p:cNvPr id="185347" name="Text Box 3"/>
          <p:cNvSpPr txBox="1">
            <a:spLocks noChangeArrowheads="1"/>
          </p:cNvSpPr>
          <p:nvPr/>
        </p:nvSpPr>
        <p:spPr bwMode="auto">
          <a:xfrm>
            <a:off x="1736725" y="365125"/>
            <a:ext cx="6765925" cy="245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Reasoning questions</a:t>
            </a:r>
            <a:r>
              <a:rPr lang="en-US" sz="2600">
                <a:cs typeface="Arial" charset="0"/>
              </a:rPr>
              <a:t> trace the logic of </a:t>
            </a:r>
            <a:br>
              <a:rPr lang="en-US" sz="2600">
                <a:cs typeface="Arial" charset="0"/>
              </a:rPr>
            </a:br>
            <a:r>
              <a:rPr lang="en-US" sz="2600">
                <a:cs typeface="Arial" charset="0"/>
              </a:rPr>
              <a:t>an idea.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 Box 1"/>
          <p:cNvSpPr txBox="1">
            <a:spLocks noChangeArrowheads="1"/>
          </p:cNvSpPr>
          <p:nvPr/>
        </p:nvSpPr>
        <p:spPr bwMode="auto">
          <a:xfrm>
            <a:off x="1736725" y="2667000"/>
            <a:ext cx="6765925" cy="260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How would the opposition see the issue?</a:t>
            </a:r>
          </a:p>
          <a:p>
            <a:pPr>
              <a:spcAft>
                <a:spcPts val="288"/>
              </a:spcAft>
              <a:buFont typeface="Arial" charset="0"/>
              <a:buChar char="•"/>
            </a:pPr>
            <a:r>
              <a:rPr lang="en-US" sz="2600">
                <a:cs typeface="Arial" charset="0"/>
              </a:rPr>
              <a:t>What would we have thought of that idea two years ago?</a:t>
            </a:r>
          </a:p>
          <a:p>
            <a:pPr>
              <a:spcAft>
                <a:spcPts val="288"/>
              </a:spcAft>
              <a:buFont typeface="Arial" charset="0"/>
              <a:buChar char="•"/>
            </a:pPr>
            <a:r>
              <a:rPr lang="en-US" sz="2600">
                <a:cs typeface="Arial" charset="0"/>
              </a:rPr>
              <a:t>What would happen if we turned this idea around?</a:t>
            </a:r>
          </a:p>
          <a:p>
            <a:pPr>
              <a:spcBef>
                <a:spcPts val="1438"/>
              </a:spcBef>
              <a:spcAft>
                <a:spcPts val="288"/>
              </a:spcAft>
              <a:buClrTx/>
              <a:buSzTx/>
              <a:buFontTx/>
              <a:buNone/>
            </a:pPr>
            <a:endParaRPr lang="en-US" sz="2600">
              <a:cs typeface="Arial" charset="0"/>
            </a:endParaRPr>
          </a:p>
          <a:p>
            <a:pPr>
              <a:spcAft>
                <a:spcPts val="288"/>
              </a:spcAft>
              <a:buFont typeface="Arial" charset="0"/>
              <a:buNone/>
            </a:pPr>
            <a:endParaRPr lang="en-US" sz="2600">
              <a:cs typeface="Arial" charset="0"/>
            </a:endParaRPr>
          </a:p>
        </p:txBody>
      </p:sp>
      <p:sp>
        <p:nvSpPr>
          <p:cNvPr id="186371" name="Text Box 3"/>
          <p:cNvSpPr txBox="1">
            <a:spLocks noChangeArrowheads="1"/>
          </p:cNvSpPr>
          <p:nvPr/>
        </p:nvSpPr>
        <p:spPr bwMode="auto">
          <a:xfrm>
            <a:off x="1736725" y="365125"/>
            <a:ext cx="6765925"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Perspective questions</a:t>
            </a:r>
            <a:r>
              <a:rPr lang="en-US" sz="2600">
                <a:cs typeface="Arial" charset="0"/>
              </a:rPr>
              <a:t> shift the point of view.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en-US"/>
          </a:p>
        </p:txBody>
      </p:sp>
      <p:sp>
        <p:nvSpPr>
          <p:cNvPr id="6146" name="Rectangle 2"/>
          <p:cNvSpPr>
            <a:spLocks noChangeArrowheads="1"/>
          </p:cNvSpPr>
          <p:nvPr/>
        </p:nvSpPr>
        <p:spPr bwMode="auto">
          <a:xfrm>
            <a:off x="1577975" y="2590800"/>
            <a:ext cx="2382838"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FFFFFF"/>
                </a:solidFill>
              </a:rPr>
              <a:t>Lesson 1</a:t>
            </a:r>
          </a:p>
        </p:txBody>
      </p:sp>
      <p:sp>
        <p:nvSpPr>
          <p:cNvPr id="6147"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8"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9"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0"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1"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2" name="Rectangle 8">
            <a:hlinkClick r:id="rId4"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3"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eaLnBrk="1" hangingPunct="1">
              <a:lnSpc>
                <a:spcPct val="80000"/>
              </a:lnSpc>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000000"/>
                </a:solidFill>
                <a:ea typeface="Osaka" charset="0"/>
                <a:cs typeface="Osaka" charset="0"/>
              </a:rPr>
              <a:t>Critical Thinking at Work</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Using Your Resources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Taking a Pre-Assessment</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Understanding Critical Thinking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Breaking Mechanical Thinking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Using Socratic Questions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Managing Emotional Thinking</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Using Memory Techniques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Building Understanding</a:t>
            </a:r>
          </a:p>
        </p:txBody>
      </p:sp>
      <p:pic>
        <p:nvPicPr>
          <p:cNvPr id="615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800" y="0"/>
            <a:ext cx="4749800" cy="266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
          <p:cNvSpPr txBox="1">
            <a:spLocks noChangeArrowheads="1"/>
          </p:cNvSpPr>
          <p:nvPr/>
        </p:nvSpPr>
        <p:spPr bwMode="auto">
          <a:xfrm>
            <a:off x="1736725" y="2667000"/>
            <a:ext cx="6765925" cy="230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What could result from that change?</a:t>
            </a:r>
          </a:p>
          <a:p>
            <a:pPr>
              <a:spcAft>
                <a:spcPts val="288"/>
              </a:spcAft>
              <a:buFont typeface="Arial" charset="0"/>
              <a:buChar char="•"/>
            </a:pPr>
            <a:r>
              <a:rPr lang="en-US" sz="2600">
                <a:cs typeface="Arial" charset="0"/>
              </a:rPr>
              <a:t>What is the value of ____________,</a:t>
            </a:r>
            <a:br>
              <a:rPr lang="en-US" sz="2600">
                <a:cs typeface="Arial" charset="0"/>
              </a:rPr>
            </a:br>
            <a:r>
              <a:rPr lang="en-US" sz="2600">
                <a:cs typeface="Arial" charset="0"/>
              </a:rPr>
              <a:t>and why?</a:t>
            </a:r>
          </a:p>
          <a:p>
            <a:pPr>
              <a:spcAft>
                <a:spcPts val="288"/>
              </a:spcAft>
              <a:buFont typeface="Arial" charset="0"/>
              <a:buChar char="•"/>
            </a:pPr>
            <a:r>
              <a:rPr lang="en-US" sz="2600">
                <a:cs typeface="Arial" charset="0"/>
              </a:rPr>
              <a:t>When this takes place, how will people respond?</a:t>
            </a:r>
          </a:p>
          <a:p>
            <a:pPr>
              <a:spcBef>
                <a:spcPts val="1438"/>
              </a:spcBef>
              <a:spcAft>
                <a:spcPts val="288"/>
              </a:spcAft>
              <a:buClrTx/>
              <a:buSzTx/>
              <a:buFontTx/>
              <a:buNone/>
            </a:pPr>
            <a:endParaRPr lang="en-US" sz="2600">
              <a:cs typeface="Arial" charset="0"/>
            </a:endParaRPr>
          </a:p>
          <a:p>
            <a:pPr>
              <a:spcAft>
                <a:spcPts val="288"/>
              </a:spcAft>
              <a:buFont typeface="Arial" charset="0"/>
              <a:buNone/>
            </a:pPr>
            <a:endParaRPr lang="en-US" sz="2600">
              <a:cs typeface="Arial" charset="0"/>
            </a:endParaRPr>
          </a:p>
        </p:txBody>
      </p:sp>
      <p:sp>
        <p:nvSpPr>
          <p:cNvPr id="187395" name="Text Box 3"/>
          <p:cNvSpPr txBox="1">
            <a:spLocks noChangeArrowheads="1"/>
          </p:cNvSpPr>
          <p:nvPr/>
        </p:nvSpPr>
        <p:spPr bwMode="auto">
          <a:xfrm>
            <a:off x="1736725" y="365125"/>
            <a:ext cx="6765925"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Consequence questions</a:t>
            </a:r>
            <a:r>
              <a:rPr lang="en-US" sz="2600">
                <a:cs typeface="Arial" charset="0"/>
              </a:rPr>
              <a:t> ask what might happen.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1025"/>
          <p:cNvSpPr txBox="1">
            <a:spLocks noChangeArrowheads="1"/>
          </p:cNvSpPr>
          <p:nvPr/>
        </p:nvSpPr>
        <p:spPr bwMode="auto">
          <a:xfrm>
            <a:off x="1736725" y="2667000"/>
            <a:ext cx="6765925"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93725"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288"/>
              </a:spcAft>
              <a:buFont typeface="Arial" charset="0"/>
              <a:buChar char="•"/>
            </a:pPr>
            <a:r>
              <a:rPr lang="en-US" sz="2600">
                <a:cs typeface="Arial" charset="0"/>
              </a:rPr>
              <a:t>Why are we asking this question?</a:t>
            </a:r>
          </a:p>
          <a:p>
            <a:pPr>
              <a:spcAft>
                <a:spcPts val="288"/>
              </a:spcAft>
              <a:buFont typeface="Arial" charset="0"/>
              <a:buChar char="•"/>
            </a:pPr>
            <a:r>
              <a:rPr lang="en-US" sz="2600">
                <a:cs typeface="Arial" charset="0"/>
              </a:rPr>
              <a:t>Why do we think this question is key?</a:t>
            </a:r>
          </a:p>
          <a:p>
            <a:pPr>
              <a:spcAft>
                <a:spcPts val="288"/>
              </a:spcAft>
              <a:buFont typeface="Arial" charset="0"/>
              <a:buChar char="•"/>
            </a:pPr>
            <a:r>
              <a:rPr lang="en-US" sz="2600">
                <a:cs typeface="Arial" charset="0"/>
              </a:rPr>
              <a:t>How did we become focused on this to begin with?</a:t>
            </a:r>
          </a:p>
          <a:p>
            <a:pPr>
              <a:spcBef>
                <a:spcPts val="1438"/>
              </a:spcBef>
              <a:spcAft>
                <a:spcPts val="288"/>
              </a:spcAft>
              <a:buClrTx/>
              <a:buSzTx/>
              <a:buFontTx/>
              <a:buNone/>
            </a:pPr>
            <a:endParaRPr lang="en-US" sz="2600">
              <a:cs typeface="Arial" charset="0"/>
            </a:endParaRPr>
          </a:p>
          <a:p>
            <a:pPr>
              <a:spcAft>
                <a:spcPts val="288"/>
              </a:spcAft>
              <a:buFont typeface="Arial" charset="0"/>
              <a:buNone/>
            </a:pPr>
            <a:endParaRPr lang="en-US" sz="2600">
              <a:cs typeface="Arial" charset="0"/>
            </a:endParaRPr>
          </a:p>
        </p:txBody>
      </p:sp>
      <p:sp>
        <p:nvSpPr>
          <p:cNvPr id="188419" name="Text Box 1027"/>
          <p:cNvSpPr txBox="1">
            <a:spLocks noChangeArrowheads="1"/>
          </p:cNvSpPr>
          <p:nvPr/>
        </p:nvSpPr>
        <p:spPr bwMode="auto">
          <a:xfrm>
            <a:off x="1736725" y="365125"/>
            <a:ext cx="6765925"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10699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4890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908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3272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84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416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98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56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What are Socratic questions?</a:t>
            </a:r>
          </a:p>
          <a:p>
            <a:pPr>
              <a:spcAft>
                <a:spcPts val="288"/>
              </a:spcAft>
            </a:pPr>
            <a:r>
              <a:rPr lang="en-US" sz="2600" b="1">
                <a:cs typeface="Arial" charset="0"/>
              </a:rPr>
              <a:t>Recursive questions</a:t>
            </a:r>
            <a:r>
              <a:rPr lang="en-US" sz="2600">
                <a:cs typeface="Arial" charset="0"/>
              </a:rPr>
              <a:t> return to the original question.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Socratic Questions</a:t>
            </a:r>
          </a:p>
          <a:p>
            <a:pPr>
              <a:spcAft>
                <a:spcPts val="1088"/>
              </a:spcAft>
            </a:pPr>
            <a:r>
              <a:rPr lang="en-US" sz="3000" b="1">
                <a:solidFill>
                  <a:srgbClr val="000080"/>
                </a:solidFill>
                <a:cs typeface="Arial" charset="0"/>
              </a:rPr>
              <a:t>How should I use Socratic questions?</a:t>
            </a:r>
          </a:p>
          <a:p>
            <a:pPr>
              <a:spcAft>
                <a:spcPts val="1088"/>
              </a:spcAft>
            </a:pPr>
            <a:r>
              <a:rPr lang="en-US" sz="2600">
                <a:cs typeface="Arial" charset="0"/>
              </a:rPr>
              <a:t>When you are working in a team that is not thinking deeply, you can use occasional Socratic questions to delve deeper. Recognize that any Socratic question that contains the word “you” can sound like a challenge, so be careful to frame your questions using inclusive pronouns like “we” and “us.”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4:</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Use Socratic Questions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51"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recognize and manage the emotional aspect of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1736725" y="365125"/>
            <a:ext cx="6765925"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Managing Emotional Thinking</a:t>
            </a:r>
          </a:p>
        </p:txBody>
      </p:sp>
      <p:sp>
        <p:nvSpPr>
          <p:cNvPr id="28676" name="Text Box 4"/>
          <p:cNvSpPr txBox="1">
            <a:spLocks noChangeArrowheads="1"/>
          </p:cNvSpPr>
          <p:nvPr/>
        </p:nvSpPr>
        <p:spPr bwMode="auto">
          <a:xfrm>
            <a:off x="1752600" y="1905000"/>
            <a:ext cx="4114800" cy="241348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Aft>
                <a:spcPts val="1300"/>
              </a:spcAft>
            </a:pPr>
            <a:r>
              <a:rPr lang="en-US" sz="2600" dirty="0">
                <a:solidFill>
                  <a:srgbClr val="000000"/>
                </a:solidFill>
                <a:cs typeface="Arial" charset="0"/>
              </a:rPr>
              <a:t>Critical thinking is possible only if you can recognize and manage your emotional thinking.</a:t>
            </a:r>
          </a:p>
          <a:p>
            <a:pPr>
              <a:spcBef>
                <a:spcPct val="50000"/>
              </a:spcBef>
            </a:pPr>
            <a:endParaRPr lang="en-US" dirty="0">
              <a:ea typeface="Arial" charset="0"/>
              <a:cs typeface="Arial" charset="0"/>
            </a:endParaRPr>
          </a:p>
        </p:txBody>
      </p:sp>
      <p:pic>
        <p:nvPicPr>
          <p:cNvPr id="2" name="Picture 1" descr="thinkingEmotionalIdentityBr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828800"/>
            <a:ext cx="3181801" cy="34290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p>
          <a:p>
            <a:pPr>
              <a:spcAft>
                <a:spcPts val="1300"/>
              </a:spcAft>
            </a:pPr>
            <a:r>
              <a:rPr lang="en-US" sz="3000" b="1">
                <a:solidFill>
                  <a:srgbClr val="000080"/>
                </a:solidFill>
              </a:rPr>
              <a:t>What is emotional thinking?</a:t>
            </a:r>
          </a:p>
          <a:p>
            <a:pPr>
              <a:spcBef>
                <a:spcPts val="300"/>
              </a:spcBef>
            </a:pPr>
            <a:r>
              <a:rPr lang="en-US" sz="2800">
                <a:solidFill>
                  <a:schemeClr val="tx1"/>
                </a:solidFill>
              </a:rPr>
              <a:t>Emotional thinking results when your feelings drive your thinking. Often, we know how we feel before we know what we think, and so our thinking becomes a rationalization of the feeling. We say, “I hate that idea.” Then someone asks why, and we are forced to come up with reasons for our feeling rather than thinking objectively.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700213" y="349250"/>
            <a:ext cx="6765925" cy="623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p>
          <a:p>
            <a:pPr>
              <a:spcAft>
                <a:spcPts val="1300"/>
              </a:spcAft>
            </a:pPr>
            <a:r>
              <a:rPr lang="en-US" sz="3000" b="1">
                <a:solidFill>
                  <a:srgbClr val="000080"/>
                </a:solidFill>
              </a:rPr>
              <a:t>Why does emotional </a:t>
            </a:r>
            <a:br>
              <a:rPr lang="en-US" sz="3000" b="1">
                <a:solidFill>
                  <a:srgbClr val="000080"/>
                </a:solidFill>
              </a:rPr>
            </a:br>
            <a:r>
              <a:rPr lang="en-US" sz="3000" b="1">
                <a:solidFill>
                  <a:srgbClr val="000080"/>
                </a:solidFill>
              </a:rPr>
              <a:t>thinking occur?</a:t>
            </a:r>
          </a:p>
          <a:p>
            <a:r>
              <a:rPr lang="en-US" sz="2000"/>
              <a:t>Emotional thinking is the natural result of the way our brains are built. Take another look at the brain diagram. As you’ve seen, critical thinking takes place in the cerebrum, but impulses reach the cerebrum by going first through the brain stem (the center of identity) and then through a collection of glands and structures called the limbic system (the center of emotion). In other words, before you can think critically about anything, you have your first thoughts, “What does this mean to me?” and “How do I feel about this?” There is an emotional component to all thought. You can’t get rid of it, but you can recognize it and manage 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1700213" y="349250"/>
            <a:ext cx="6765925" cy="247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445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636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82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018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590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162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34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306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p>
          <a:p>
            <a:pPr>
              <a:spcAft>
                <a:spcPts val="575"/>
              </a:spcAft>
            </a:pPr>
            <a:r>
              <a:rPr lang="en-US" sz="3000" b="1">
                <a:solidFill>
                  <a:srgbClr val="000080"/>
                </a:solidFill>
                <a:cs typeface="VectoraLT-Bold" charset="0"/>
              </a:rPr>
              <a:t>How do I manage </a:t>
            </a:r>
            <a:br>
              <a:rPr lang="en-US" sz="3000" b="1">
                <a:solidFill>
                  <a:srgbClr val="000080"/>
                </a:solidFill>
                <a:cs typeface="VectoraLT-Bold" charset="0"/>
              </a:rPr>
            </a:br>
            <a:r>
              <a:rPr lang="en-US" sz="3000" b="1">
                <a:solidFill>
                  <a:srgbClr val="000080"/>
                </a:solidFill>
                <a:cs typeface="VectoraLT-Bold" charset="0"/>
              </a:rPr>
              <a:t>emotional thinking?</a:t>
            </a:r>
          </a:p>
        </p:txBody>
      </p:sp>
      <p:sp>
        <p:nvSpPr>
          <p:cNvPr id="31747" name="Text Box 3"/>
          <p:cNvSpPr txBox="1">
            <a:spLocks noChangeArrowheads="1"/>
          </p:cNvSpPr>
          <p:nvPr/>
        </p:nvSpPr>
        <p:spPr bwMode="auto">
          <a:xfrm>
            <a:off x="1676400" y="2819400"/>
            <a:ext cx="6629400" cy="4252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rgbClr val="000000"/>
                </a:solidFill>
                <a:latin typeface="Arial" charset="0"/>
                <a:ea typeface="ＭＳ Ｐゴシック" charset="0"/>
                <a:cs typeface="ＭＳ Ｐゴシック" charset="0"/>
              </a:defRPr>
            </a:lvl1pPr>
            <a:lvl2pPr marL="914400" indent="-457200">
              <a:defRPr sz="2400">
                <a:solidFill>
                  <a:srgbClr val="000000"/>
                </a:solidFill>
                <a:latin typeface="Arial" charset="0"/>
                <a:ea typeface="ＭＳ Ｐゴシック" charset="0"/>
              </a:defRPr>
            </a:lvl2pPr>
            <a:lvl3pPr marL="1371600" indent="-457200">
              <a:defRPr sz="2400">
                <a:solidFill>
                  <a:srgbClr val="000000"/>
                </a:solidFill>
                <a:latin typeface="Arial" charset="0"/>
                <a:ea typeface="ＭＳ Ｐゴシック" charset="0"/>
              </a:defRPr>
            </a:lvl3pPr>
            <a:lvl4pPr marL="1828800" indent="-457200">
              <a:defRPr sz="2400">
                <a:solidFill>
                  <a:srgbClr val="000000"/>
                </a:solidFill>
                <a:latin typeface="Arial" charset="0"/>
                <a:ea typeface="ＭＳ Ｐゴシック" charset="0"/>
              </a:defRPr>
            </a:lvl4pPr>
            <a:lvl5pPr marL="2286000" indent="-457200">
              <a:defRPr sz="2400">
                <a:solidFill>
                  <a:srgbClr val="000000"/>
                </a:solidFill>
                <a:latin typeface="Arial" charset="0"/>
                <a:ea typeface="ＭＳ Ｐゴシック" charset="0"/>
              </a:defRPr>
            </a:lvl5pPr>
            <a:lvl6pPr marL="2743200" indent="-4572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6pPr>
            <a:lvl7pPr marL="3200400" indent="-4572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7pPr>
            <a:lvl8pPr marL="3657600" indent="-4572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8pPr>
            <a:lvl9pPr marL="4114800" indent="-457200" eaLnBrk="0" fontAlgn="base" hangingPunct="0">
              <a:spcBef>
                <a:spcPct val="0"/>
              </a:spcBef>
              <a:spcAft>
                <a:spcPct val="0"/>
              </a:spcAft>
              <a:buClr>
                <a:srgbClr val="000000"/>
              </a:buClr>
              <a:buSzPct val="100000"/>
              <a:buFont typeface="Times New Roman" charset="0"/>
              <a:defRPr sz="2400">
                <a:solidFill>
                  <a:srgbClr val="000000"/>
                </a:solidFill>
                <a:latin typeface="Arial" charset="0"/>
                <a:ea typeface="ＭＳ Ｐゴシック" charset="0"/>
              </a:defRPr>
            </a:lvl9pPr>
          </a:lstStyle>
          <a:p>
            <a:pPr>
              <a:spcAft>
                <a:spcPts val="1150"/>
              </a:spcAft>
            </a:pPr>
            <a:r>
              <a:rPr lang="en-US" sz="2600">
                <a:cs typeface="VectoraLT-Bold" charset="0"/>
              </a:rPr>
              <a:t>Follow this simple, four-step process:</a:t>
            </a:r>
          </a:p>
          <a:p>
            <a:pPr>
              <a:spcAft>
                <a:spcPts val="1150"/>
              </a:spcAft>
              <a:buSzPct val="90000"/>
              <a:buFont typeface="Times New Roman" charset="0"/>
              <a:buAutoNum type="arabicPeriod"/>
            </a:pPr>
            <a:r>
              <a:rPr lang="en-US" sz="2600" b="1">
                <a:cs typeface="VectoraLT-Bold" charset="0"/>
              </a:rPr>
              <a:t>Identify the emotion you are feeling:</a:t>
            </a:r>
            <a:r>
              <a:rPr lang="en-US" sz="2600">
                <a:cs typeface="VectoraLT-Bold" charset="0"/>
              </a:rPr>
              <a:t> You might be happy, sad, fearful, angry, hopeful, regretful, desiring, dreading. . . .</a:t>
            </a:r>
          </a:p>
          <a:p>
            <a:pPr>
              <a:spcAft>
                <a:spcPts val="1150"/>
              </a:spcAft>
              <a:buSzPct val="90000"/>
              <a:buFont typeface="Times New Roman" charset="0"/>
              <a:buAutoNum type="arabicPeriod"/>
            </a:pPr>
            <a:r>
              <a:rPr lang="en-US" sz="2600" b="1">
                <a:cs typeface="VectoraLT-Bold" charset="0"/>
              </a:rPr>
              <a:t>Identify the cause of the emotion:</a:t>
            </a:r>
            <a:r>
              <a:rPr lang="en-US" sz="2600">
                <a:cs typeface="VectoraLT-Bold" charset="0"/>
              </a:rPr>
              <a:t> Emotion usually relates to you or to people, objects, or ideas that are important to you.</a:t>
            </a:r>
          </a:p>
          <a:p>
            <a:pPr>
              <a:spcBef>
                <a:spcPct val="50000"/>
              </a:spcBef>
            </a:pPr>
            <a:endParaRPr lang="en-US">
              <a:solidFill>
                <a:schemeClr val="bg1"/>
              </a:solidFill>
              <a:ea typeface="VectoraLT-Bold" charset="0"/>
              <a:cs typeface="VectoraLT-Bold"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1700213" y="2743200"/>
            <a:ext cx="6765925" cy="208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buSzPct val="90000"/>
              <a:buFont typeface="Times New Roman" charset="0"/>
              <a:buAutoNum type="arabicPeriod" startAt="3"/>
            </a:pPr>
            <a:r>
              <a:rPr lang="en-US" sz="2600" b="1"/>
              <a:t>Note whether the emotion is appropriate in type and scale</a:t>
            </a:r>
            <a:r>
              <a:rPr lang="en-US" sz="2600"/>
              <a:t>: Does the emotion fit the situation? Is it an underreaction, an appropriate reaction, or an overreaction.</a:t>
            </a:r>
          </a:p>
        </p:txBody>
      </p:sp>
      <p:sp>
        <p:nvSpPr>
          <p:cNvPr id="32772" name="Rectangle 4"/>
          <p:cNvSpPr>
            <a:spLocks noChangeArrowheads="1"/>
          </p:cNvSpPr>
          <p:nvPr/>
        </p:nvSpPr>
        <p:spPr bwMode="auto">
          <a:xfrm>
            <a:off x="1676400" y="261938"/>
            <a:ext cx="6858000" cy="24812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p>
          <a:p>
            <a:pPr>
              <a:spcAft>
                <a:spcPts val="575"/>
              </a:spcAft>
            </a:pPr>
            <a:r>
              <a:rPr lang="en-US" sz="3000" b="1">
                <a:solidFill>
                  <a:srgbClr val="000080"/>
                </a:solidFill>
              </a:rPr>
              <a:t>How do I manage </a:t>
            </a:r>
            <a:br>
              <a:rPr lang="en-US" sz="3000" b="1">
                <a:solidFill>
                  <a:srgbClr val="000080"/>
                </a:solidFill>
              </a:rPr>
            </a:br>
            <a:r>
              <a:rPr lang="en-US" sz="3000" b="1">
                <a:solidFill>
                  <a:srgbClr val="000080"/>
                </a:solidFill>
              </a:rPr>
              <a:t>emotional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71"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the resources that help me think more critically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1295400" y="1752600"/>
            <a:ext cx="6765925" cy="407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547688" indent="-1825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575"/>
              </a:spcAft>
            </a:pPr>
            <a:r>
              <a:rPr lang="en-US" sz="2600" b="1">
                <a:cs typeface="VectoraLT-Bold" charset="0"/>
              </a:rPr>
              <a:t>4. Decide how to manage the emotion</a:t>
            </a:r>
            <a:r>
              <a:rPr lang="en-US" sz="2600">
                <a:cs typeface="MinionPro-Regular" charset="0"/>
              </a:rPr>
              <a:t>:</a:t>
            </a:r>
          </a:p>
          <a:p>
            <a:pPr>
              <a:spcBef>
                <a:spcPts val="1438"/>
              </a:spcBef>
              <a:buFont typeface="Arial" charset="0"/>
              <a:buChar char="•"/>
            </a:pPr>
            <a:r>
              <a:rPr lang="en-US">
                <a:cs typeface="MinionPro-Regular" charset="0"/>
              </a:rPr>
              <a:t>Express the emotion but set it aside to think critically.</a:t>
            </a:r>
          </a:p>
          <a:p>
            <a:pPr>
              <a:spcBef>
                <a:spcPts val="725"/>
              </a:spcBef>
              <a:buClrTx/>
              <a:buSzTx/>
              <a:buFontTx/>
              <a:buNone/>
            </a:pPr>
            <a:r>
              <a:rPr lang="en-US">
                <a:solidFill>
                  <a:srgbClr val="000080"/>
                </a:solidFill>
                <a:cs typeface="MinionPro-Regular" charset="0"/>
              </a:rPr>
              <a:t>		“I'm feeling very nervous about that idea, but let's explore it.”</a:t>
            </a:r>
          </a:p>
          <a:p>
            <a:pPr>
              <a:spcBef>
                <a:spcPts val="1438"/>
              </a:spcBef>
              <a:buFont typeface="Arial" charset="0"/>
              <a:buChar char="•"/>
            </a:pPr>
            <a:r>
              <a:rPr lang="en-US">
                <a:cs typeface="MinionPro-Regular" charset="0"/>
              </a:rPr>
              <a:t>Modulate</a:t>
            </a:r>
            <a:r>
              <a:rPr lang="en-US">
                <a:solidFill>
                  <a:srgbClr val="000080"/>
                </a:solidFill>
                <a:cs typeface="MinionPro-Regular" charset="0"/>
              </a:rPr>
              <a:t> </a:t>
            </a:r>
            <a:r>
              <a:rPr lang="en-US">
                <a:cs typeface="MinionPro-Regular" charset="0"/>
              </a:rPr>
              <a:t>the emotion to better match the situation.</a:t>
            </a:r>
          </a:p>
          <a:p>
            <a:pPr>
              <a:spcBef>
                <a:spcPts val="725"/>
              </a:spcBef>
              <a:buClrTx/>
              <a:buSzTx/>
              <a:buFontTx/>
              <a:buNone/>
            </a:pPr>
            <a:r>
              <a:rPr lang="en-US">
                <a:solidFill>
                  <a:srgbClr val="000080"/>
                </a:solidFill>
                <a:cs typeface="MinionPro-Regular" charset="0"/>
              </a:rPr>
              <a:t>		“I love this concept, but I have to look at it critically.”</a:t>
            </a:r>
          </a:p>
        </p:txBody>
      </p:sp>
      <p:sp>
        <p:nvSpPr>
          <p:cNvPr id="33795" name="Text Box 3"/>
          <p:cNvSpPr txBox="1">
            <a:spLocks noChangeArrowheads="1"/>
          </p:cNvSpPr>
          <p:nvPr/>
        </p:nvSpPr>
        <p:spPr bwMode="auto">
          <a:xfrm>
            <a:off x="1676400" y="228600"/>
            <a:ext cx="6629400" cy="2041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p>
          <a:p>
            <a:pPr>
              <a:spcBef>
                <a:spcPct val="50000"/>
              </a:spcBef>
            </a:pPr>
            <a:endParaRPr lang="en-US">
              <a:ea typeface="Arial"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1524000" y="1676400"/>
            <a:ext cx="6765925" cy="47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180975">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5090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7000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8910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0820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65400" indent="-228600" eaLnBrk="0" fontAlgn="base" hangingPunct="0">
              <a:spcBef>
                <a:spcPct val="0"/>
              </a:spcBef>
              <a:spcAft>
                <a:spcPct val="0"/>
              </a:spcAft>
              <a:buClr>
                <a:srgbClr val="000000"/>
              </a:buClr>
              <a:buSzPct val="100000"/>
              <a:buFont typeface="Times New Roman" charset="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22600" indent="-228600" eaLnBrk="0" fontAlgn="base" hangingPunct="0">
              <a:spcBef>
                <a:spcPct val="0"/>
              </a:spcBef>
              <a:spcAft>
                <a:spcPct val="0"/>
              </a:spcAft>
              <a:buClr>
                <a:srgbClr val="000000"/>
              </a:buClr>
              <a:buSzPct val="100000"/>
              <a:buFont typeface="Times New Roman" charset="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9800" indent="-228600" eaLnBrk="0" fontAlgn="base" hangingPunct="0">
              <a:spcBef>
                <a:spcPct val="0"/>
              </a:spcBef>
              <a:spcAft>
                <a:spcPct val="0"/>
              </a:spcAft>
              <a:buClr>
                <a:srgbClr val="000000"/>
              </a:buClr>
              <a:buSzPct val="100000"/>
              <a:buFont typeface="Times New Roman" charset="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37000" indent="-228600" eaLnBrk="0" fontAlgn="base" hangingPunct="0">
              <a:spcBef>
                <a:spcPct val="0"/>
              </a:spcBef>
              <a:spcAft>
                <a:spcPct val="0"/>
              </a:spcAft>
              <a:buClr>
                <a:srgbClr val="000000"/>
              </a:buClr>
              <a:buSzPct val="100000"/>
              <a:buFont typeface="Times New Roman" charset="0"/>
              <a:tabLst>
                <a:tab pos="312738" algn="l"/>
                <a:tab pos="9302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buSzPct val="90000"/>
              <a:buFont typeface="Times New Roman" charset="0"/>
              <a:buAutoNum type="arabicPeriod" startAt="4"/>
            </a:pPr>
            <a:r>
              <a:rPr lang="en-US" sz="2600" b="1"/>
              <a:t> Decide how to manage the emotion</a:t>
            </a:r>
            <a:r>
              <a:rPr lang="en-US" sz="2600"/>
              <a:t>:</a:t>
            </a:r>
          </a:p>
          <a:p>
            <a:pPr>
              <a:spcBef>
                <a:spcPts val="1438"/>
              </a:spcBef>
              <a:buFont typeface="Arial" charset="0"/>
              <a:buChar char="•"/>
            </a:pPr>
            <a:r>
              <a:rPr lang="en-US"/>
              <a:t>Use the emotion to engage the task.</a:t>
            </a:r>
          </a:p>
          <a:p>
            <a:pPr>
              <a:spcBef>
                <a:spcPts val="725"/>
              </a:spcBef>
              <a:buClrTx/>
              <a:buSzTx/>
              <a:buFontTx/>
              <a:buNone/>
            </a:pPr>
            <a:r>
              <a:rPr lang="en-US">
                <a:solidFill>
                  <a:srgbClr val="280099"/>
                </a:solidFill>
              </a:rPr>
              <a:t>		“I’m determined to get this problem solved.”</a:t>
            </a:r>
          </a:p>
          <a:p>
            <a:pPr>
              <a:spcBef>
                <a:spcPts val="1438"/>
              </a:spcBef>
              <a:buFont typeface="Arial" charset="0"/>
              <a:buChar char="•"/>
            </a:pPr>
            <a:r>
              <a:rPr lang="en-US"/>
              <a:t>Let your emotion connect you with others.</a:t>
            </a:r>
          </a:p>
          <a:p>
            <a:pPr>
              <a:spcBef>
                <a:spcPts val="725"/>
              </a:spcBef>
              <a:buClrTx/>
              <a:buSzTx/>
              <a:buFontTx/>
              <a:buNone/>
            </a:pPr>
            <a:r>
              <a:rPr lang="en-US">
                <a:solidFill>
                  <a:srgbClr val="280099"/>
                </a:solidFill>
              </a:rPr>
              <a:t>	“I feel bad that this happened to you. Let’s prevent this kind of thing.”</a:t>
            </a:r>
          </a:p>
          <a:p>
            <a:pPr>
              <a:spcBef>
                <a:spcPts val="1438"/>
              </a:spcBef>
              <a:buFont typeface="Arial" charset="0"/>
              <a:buChar char="•"/>
            </a:pPr>
            <a:r>
              <a:rPr lang="en-US"/>
              <a:t>Recognize that emotion will play a part in decision making.</a:t>
            </a:r>
          </a:p>
          <a:p>
            <a:pPr>
              <a:spcBef>
                <a:spcPts val="725"/>
              </a:spcBef>
              <a:buClrTx/>
              <a:buSzTx/>
              <a:buFontTx/>
              <a:buNone/>
            </a:pPr>
            <a:r>
              <a:rPr lang="en-US">
                <a:solidFill>
                  <a:srgbClr val="000080"/>
                </a:solidFill>
              </a:rPr>
              <a:t>	“In the end, I have to be happy with the result, and I'm currently not happy with it.”</a:t>
            </a:r>
          </a:p>
        </p:txBody>
      </p:sp>
      <p:sp>
        <p:nvSpPr>
          <p:cNvPr id="34819" name="Text Box 3"/>
          <p:cNvSpPr txBox="1">
            <a:spLocks noChangeArrowheads="1"/>
          </p:cNvSpPr>
          <p:nvPr/>
        </p:nvSpPr>
        <p:spPr bwMode="auto">
          <a:xfrm>
            <a:off x="1676400" y="228600"/>
            <a:ext cx="6629400" cy="14938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Aft>
                <a:spcPts val="1438"/>
              </a:spcAft>
            </a:pPr>
            <a:r>
              <a:rPr lang="en-US" sz="4000">
                <a:solidFill>
                  <a:srgbClr val="999999"/>
                </a:solidFill>
                <a:cs typeface="Arial" charset="0"/>
              </a:rPr>
              <a:t>Managing </a:t>
            </a:r>
            <a:br>
              <a:rPr lang="en-US" sz="4000">
                <a:solidFill>
                  <a:srgbClr val="999999"/>
                </a:solidFill>
                <a:cs typeface="Arial" charset="0"/>
              </a:rPr>
            </a:br>
            <a:r>
              <a:rPr lang="en-US" sz="4000">
                <a:solidFill>
                  <a:srgbClr val="999999"/>
                </a:solidFill>
                <a:cs typeface="Arial" charset="0"/>
              </a:rPr>
              <a:t>Emotional Thinking</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5:</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Manage Emotional Thinking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6"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867"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learn ways to remember names and get hold of new information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Using Memory Techniques</a:t>
            </a:r>
          </a:p>
          <a:p>
            <a:r>
              <a:rPr lang="en-US" sz="2600">
                <a:cs typeface="Arial" charset="0"/>
              </a:rPr>
              <a:t>As you saw in Bloom’s taxonomy, the first level of critical thinking is remembering. Until you can remember information, you can’t work with it on deeper and deeper levels. You can’t fix an engine if you don’t remember what the parts do.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1700213" y="3657600"/>
            <a:ext cx="6765925" cy="208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1438"/>
              </a:spcBef>
              <a:buFont typeface="Times New Roman" charset="0"/>
              <a:buAutoNum type="arabicPeriod"/>
            </a:pPr>
            <a:r>
              <a:rPr lang="en-US" b="1">
                <a:cs typeface="VectoraLT-Bold" charset="0"/>
              </a:rPr>
              <a:t>Get your senses involved.</a:t>
            </a:r>
            <a:r>
              <a:rPr lang="en-US">
                <a:cs typeface="VectoraLT-Bold" charset="0"/>
              </a:rPr>
              <a:t> When you just read something, only your visual sense is engaged. When you also hear it, another part of your brain fires. Speak it and write it to get touch and motor senses involved.</a:t>
            </a:r>
          </a:p>
        </p:txBody>
      </p:sp>
      <p:sp>
        <p:nvSpPr>
          <p:cNvPr id="38915" name="Text Box 3"/>
          <p:cNvSpPr txBox="1">
            <a:spLocks noChangeArrowheads="1"/>
          </p:cNvSpPr>
          <p:nvPr/>
        </p:nvSpPr>
        <p:spPr bwMode="auto">
          <a:xfrm>
            <a:off x="1700213" y="349250"/>
            <a:ext cx="6765925" cy="315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6350" indent="-63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413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604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795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0986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558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130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02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27475"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memorize new information?</a:t>
            </a:r>
          </a:p>
          <a:p>
            <a:r>
              <a:rPr lang="en-US">
                <a:cs typeface="VectoraLT-Bold" charset="0"/>
              </a:rPr>
              <a:t>You need to shift information from short-term memory to long-term memory, using one or more of the following techniques: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1700213" y="2286000"/>
            <a:ext cx="6765925" cy="368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buFont typeface="Times New Roman" charset="0"/>
              <a:buAutoNum type="arabicPeriod" startAt="2"/>
            </a:pPr>
            <a:r>
              <a:rPr lang="en-US" b="1">
                <a:cs typeface="VectoraLT-Bold" charset="0"/>
              </a:rPr>
              <a:t>Connect emotionally.</a:t>
            </a:r>
            <a:r>
              <a:rPr lang="en-US"/>
              <a:t> Emotion makes memory stronger. If you find an emotional connection for a piece of information, the information will stay solidly in your mind.</a:t>
            </a:r>
          </a:p>
          <a:p>
            <a:pPr>
              <a:spcAft>
                <a:spcPts val="1438"/>
              </a:spcAft>
              <a:buFont typeface="Times New Roman" charset="0"/>
              <a:buAutoNum type="arabicPeriod" startAt="2"/>
            </a:pPr>
            <a:r>
              <a:rPr lang="en-US" b="1">
                <a:cs typeface="VectoraLT-Bold" charset="0"/>
              </a:rPr>
              <a:t>Practice in different locations.</a:t>
            </a:r>
            <a:r>
              <a:rPr lang="en-US"/>
              <a:t> Information that applies to only one context does not get stored broadly in the brain. Study in different locations to store information more broadly.</a:t>
            </a:r>
          </a:p>
        </p:txBody>
      </p:sp>
      <p:sp>
        <p:nvSpPr>
          <p:cNvPr id="39939" name="Text Box 3"/>
          <p:cNvSpPr txBox="1">
            <a:spLocks noChangeArrowheads="1"/>
          </p:cNvSpPr>
          <p:nvPr/>
        </p:nvSpPr>
        <p:spPr bwMode="auto">
          <a:xfrm>
            <a:off x="1700213" y="349250"/>
            <a:ext cx="6765925" cy="186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445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636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82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018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590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162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34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306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memorize new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1700213" y="2286000"/>
            <a:ext cx="6765925" cy="361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buFont typeface="Times New Roman" charset="0"/>
              <a:buAutoNum type="arabicPeriod" startAt="4"/>
            </a:pPr>
            <a:r>
              <a:rPr lang="en-US" b="1"/>
              <a:t>Use spaced repetition.</a:t>
            </a:r>
            <a:r>
              <a:rPr lang="en-US"/>
              <a:t> Review the information at different times to move it from short- to long-term memory.</a:t>
            </a:r>
          </a:p>
          <a:p>
            <a:pPr>
              <a:spcAft>
                <a:spcPts val="1438"/>
              </a:spcAft>
              <a:buFont typeface="Times New Roman" charset="0"/>
              <a:buAutoNum type="arabicPeriod" startAt="4"/>
            </a:pPr>
            <a:r>
              <a:rPr lang="en-US" b="1"/>
              <a:t>Share the information.</a:t>
            </a:r>
            <a:r>
              <a:rPr lang="en-US"/>
              <a:t> Our brains are social organs: They desire to share new information. Information becomes real when it is shared, and the best way to learn something is to teach it.</a:t>
            </a:r>
          </a:p>
        </p:txBody>
      </p:sp>
      <p:sp>
        <p:nvSpPr>
          <p:cNvPr id="40963" name="Text Box 3"/>
          <p:cNvSpPr txBox="1">
            <a:spLocks noChangeArrowheads="1"/>
          </p:cNvSpPr>
          <p:nvPr/>
        </p:nvSpPr>
        <p:spPr bwMode="auto">
          <a:xfrm>
            <a:off x="1700213" y="349250"/>
            <a:ext cx="6765925" cy="186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445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636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82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018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590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162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34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306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memorize new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1700213" y="2362200"/>
            <a:ext cx="6765925" cy="224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buFont typeface="Times New Roman" charset="0"/>
              <a:buAutoNum type="arabicPeriod" startAt="6"/>
            </a:pPr>
            <a:r>
              <a:rPr lang="en-US" b="1"/>
              <a:t>Use it or lose it.</a:t>
            </a:r>
            <a:r>
              <a:rPr lang="en-US"/>
              <a:t> Your brain doesn’t just forget things. It actively culls memories that it no longer needs, kind of like deleting old email messages. To hold onto information, you need to use it.</a:t>
            </a:r>
          </a:p>
        </p:txBody>
      </p:sp>
      <p:sp>
        <p:nvSpPr>
          <p:cNvPr id="41987" name="Text Box 3"/>
          <p:cNvSpPr txBox="1">
            <a:spLocks noChangeArrowheads="1"/>
          </p:cNvSpPr>
          <p:nvPr/>
        </p:nvSpPr>
        <p:spPr bwMode="auto">
          <a:xfrm>
            <a:off x="1700213" y="349250"/>
            <a:ext cx="6765925" cy="186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445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636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82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018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590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162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734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3065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memorize new information?</a:t>
            </a: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700213" y="2863850"/>
            <a:ext cx="6765925" cy="338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Bef>
                <a:spcPts val="1438"/>
              </a:spcBef>
              <a:buFont typeface="Times New Roman" charset="0"/>
              <a:buAutoNum type="arabicPeriod"/>
            </a:pPr>
            <a:r>
              <a:rPr lang="en-US" b="1">
                <a:cs typeface="VectoraLT-Bold" charset="0"/>
              </a:rPr>
              <a:t>Repeat the name:</a:t>
            </a:r>
            <a:r>
              <a:rPr lang="en-US">
                <a:cs typeface="VectoraLT-Bold" charset="0"/>
              </a:rPr>
              <a:t> When you are first introduced to someone, listen for the person’s name, and then speak it back to the person as you shake hands. “Rob, it’s great to meet you.” Try to use the name once more in the next minute. “Hey, Rob, here’s something I really want you to see.” This process sends the name through your auditory and oral neurons.</a:t>
            </a:r>
          </a:p>
        </p:txBody>
      </p:sp>
      <p:sp>
        <p:nvSpPr>
          <p:cNvPr id="43011" name="Text Box 3"/>
          <p:cNvSpPr txBox="1">
            <a:spLocks noChangeArrowheads="1"/>
          </p:cNvSpPr>
          <p:nvPr/>
        </p:nvSpPr>
        <p:spPr bwMode="auto">
          <a:xfrm>
            <a:off x="1700213" y="349250"/>
            <a:ext cx="6765925" cy="247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620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811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7002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193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765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337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909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481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remember people’s names?</a:t>
            </a:r>
          </a:p>
          <a:p>
            <a:r>
              <a:rPr lang="en-US">
                <a:cs typeface="VectoraLT-Bold" charset="0"/>
              </a:rPr>
              <a:t>Use one or more of the following techniques: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1700213" y="34925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VectoraLT-Bold" charset="0"/>
              </a:rPr>
              <a:t>Using Your Resources</a:t>
            </a:r>
          </a:p>
          <a:p>
            <a:pPr>
              <a:spcAft>
                <a:spcPts val="725"/>
              </a:spcAft>
            </a:pPr>
            <a:r>
              <a:rPr lang="en-US" sz="3000" b="1">
                <a:solidFill>
                  <a:srgbClr val="000080"/>
                </a:solidFill>
                <a:cs typeface="VectoraLT-Bold" charset="0"/>
              </a:rPr>
              <a:t>How should I use the resources </a:t>
            </a:r>
            <a:br>
              <a:rPr lang="en-US" sz="3000" b="1">
                <a:solidFill>
                  <a:srgbClr val="000080"/>
                </a:solidFill>
                <a:cs typeface="VectoraLT-Bold" charset="0"/>
              </a:rPr>
            </a:br>
            <a:r>
              <a:rPr lang="en-US" sz="3000" b="1">
                <a:solidFill>
                  <a:srgbClr val="000080"/>
                </a:solidFill>
                <a:cs typeface="VectoraLT-Bold" charset="0"/>
              </a:rPr>
              <a:t>I have?</a:t>
            </a:r>
          </a:p>
          <a:p>
            <a:r>
              <a:rPr lang="en-US" sz="2800">
                <a:cs typeface="VectoraLT-Bold" charset="0"/>
              </a:rPr>
              <a:t>Your participant guide contains the practical tools and practice that will help you deepen your thinking. This material is designed to guide you during the session and also back at your desk.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1700213" y="2362200"/>
            <a:ext cx="6765925" cy="41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buFont typeface="Times New Roman" charset="0"/>
              <a:buAutoNum type="arabicPeriod" startAt="2"/>
            </a:pPr>
            <a:r>
              <a:rPr lang="en-US" b="1">
                <a:cs typeface="VectoraLT-Bold" charset="0"/>
              </a:rPr>
              <a:t>Write it and read it:</a:t>
            </a:r>
            <a:r>
              <a:rPr lang="en-US">
                <a:cs typeface="VectoraLT-Bold" charset="0"/>
              </a:rPr>
              <a:t> As soon as you get a chance, write the person’s name down. Then read it quietly. This process sends the name through your visual and motor neurons.</a:t>
            </a:r>
          </a:p>
          <a:p>
            <a:pPr>
              <a:spcAft>
                <a:spcPts val="1438"/>
              </a:spcAft>
              <a:buFont typeface="Times New Roman" charset="0"/>
              <a:buAutoNum type="arabicPeriod" startAt="2"/>
            </a:pPr>
            <a:r>
              <a:rPr lang="en-US" b="1">
                <a:cs typeface="VectoraLT-Bold" charset="0"/>
              </a:rPr>
              <a:t>Associate the name:</a:t>
            </a:r>
            <a:r>
              <a:rPr lang="en-US">
                <a:cs typeface="VectoraLT-Bold" charset="0"/>
              </a:rPr>
              <a:t> Think of someone you know who has the same first name, and picture the two people’s faces overlaid. You can also relate the name to a trait. For example, “Caroline” may have a nice voice, so you can think of her as “Caroling Caroline.”</a:t>
            </a:r>
          </a:p>
        </p:txBody>
      </p:sp>
      <p:sp>
        <p:nvSpPr>
          <p:cNvPr id="44035" name="Text Box 3"/>
          <p:cNvSpPr txBox="1">
            <a:spLocks noChangeArrowheads="1"/>
          </p:cNvSpPr>
          <p:nvPr/>
        </p:nvSpPr>
        <p:spPr bwMode="auto">
          <a:xfrm>
            <a:off x="1700213" y="349250"/>
            <a:ext cx="6765925" cy="193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620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811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7002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1193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765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0337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909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48113"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Using Memory Techniques</a:t>
            </a:r>
          </a:p>
          <a:p>
            <a:pPr>
              <a:spcAft>
                <a:spcPts val="1300"/>
              </a:spcAft>
            </a:pPr>
            <a:r>
              <a:rPr lang="en-US" sz="3000" b="1">
                <a:solidFill>
                  <a:srgbClr val="000080"/>
                </a:solidFill>
                <a:cs typeface="VectoraLT-Bold" charset="0"/>
              </a:rPr>
              <a:t>How can I remember people’s names?</a:t>
            </a:r>
            <a:endParaRPr lang="en-US">
              <a:cs typeface="VectoraLT-Bold"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6:</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Use Memory Techniques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083"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deepen my understanding about any workplace topic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Building Understanding</a:t>
            </a:r>
          </a:p>
          <a:p>
            <a:pPr>
              <a:spcAft>
                <a:spcPts val="1088"/>
              </a:spcAft>
            </a:pPr>
            <a:r>
              <a:rPr lang="en-US" sz="2600">
                <a:cs typeface="Arial" charset="0"/>
              </a:rPr>
              <a:t>Memory is simple recall of information. Understanding goes beyond memory. To understand something is to know what it means, grasp its significance, and see how it fits in with other things.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1600200" y="365125"/>
            <a:ext cx="70405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Understanding</a:t>
            </a:r>
          </a:p>
          <a:p>
            <a:pPr>
              <a:spcAft>
                <a:spcPts val="1088"/>
              </a:spcAft>
            </a:pPr>
            <a:r>
              <a:rPr lang="en-US" sz="3000" b="1">
                <a:solidFill>
                  <a:srgbClr val="000080"/>
                </a:solidFill>
                <a:cs typeface="Arial" charset="0"/>
              </a:rPr>
              <a:t>How can I deepen my understanding?</a:t>
            </a:r>
          </a:p>
          <a:p>
            <a:r>
              <a:rPr lang="en-US" sz="2600">
                <a:cs typeface="Arial" charset="0"/>
              </a:rPr>
              <a:t>You deepen your understanding of any topic by examining it closely. To better understand an object or idea, seek answers to the following questions: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1600200" y="365125"/>
            <a:ext cx="71929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93738" indent="-236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Understanding</a:t>
            </a:r>
          </a:p>
          <a:p>
            <a:pPr>
              <a:spcAft>
                <a:spcPts val="1088"/>
              </a:spcAft>
            </a:pPr>
            <a:r>
              <a:rPr lang="en-US" sz="3000" b="1">
                <a:solidFill>
                  <a:srgbClr val="000080"/>
                </a:solidFill>
                <a:cs typeface="Arial" charset="0"/>
              </a:rPr>
              <a:t>How can I deepen my understanding?</a:t>
            </a:r>
          </a:p>
          <a:p>
            <a:pPr>
              <a:buFont typeface="Times New Roman" charset="0"/>
              <a:buAutoNum type="arabicPeriod"/>
            </a:pPr>
            <a:r>
              <a:rPr lang="en-US" b="1">
                <a:cs typeface="VectoraLT-Bold" charset="0"/>
              </a:rPr>
              <a:t>What is its identity?</a:t>
            </a:r>
          </a:p>
          <a:p>
            <a:pPr lvl="1">
              <a:spcAft>
                <a:spcPts val="438"/>
              </a:spcAft>
              <a:buFont typeface="Arial" charset="0"/>
              <a:buChar char="•"/>
            </a:pPr>
            <a:r>
              <a:rPr lang="en-US" sz="2000" b="1">
                <a:cs typeface="Arial" charset="0"/>
              </a:rPr>
              <a:t>Name:</a:t>
            </a:r>
            <a:r>
              <a:rPr lang="en-US" sz="2000">
                <a:cs typeface="Arial" charset="0"/>
              </a:rPr>
              <a:t> What is it called? What other names apply?</a:t>
            </a:r>
          </a:p>
          <a:p>
            <a:pPr lvl="1">
              <a:spcAft>
                <a:spcPts val="438"/>
              </a:spcAft>
              <a:buFont typeface="Arial" charset="0"/>
              <a:buChar char="•"/>
            </a:pPr>
            <a:r>
              <a:rPr lang="en-US" sz="2000" b="1">
                <a:cs typeface="Arial" charset="0"/>
              </a:rPr>
              <a:t>Definition:</a:t>
            </a:r>
            <a:r>
              <a:rPr lang="en-US" sz="2000" b="1">
                <a:cs typeface="MinionPro-Bold" charset="0"/>
              </a:rPr>
              <a:t> </a:t>
            </a:r>
            <a:r>
              <a:rPr lang="en-US" sz="2000">
                <a:cs typeface="Arial" charset="0"/>
              </a:rPr>
              <a:t>What exactly is it? How is it unique?</a:t>
            </a:r>
          </a:p>
          <a:p>
            <a:pPr lvl="1">
              <a:spcAft>
                <a:spcPts val="438"/>
              </a:spcAft>
              <a:buFont typeface="Arial" charset="0"/>
              <a:buChar char="•"/>
            </a:pPr>
            <a:r>
              <a:rPr lang="en-US" sz="2000" b="1">
                <a:cs typeface="Arial" charset="0"/>
              </a:rPr>
              <a:t>Description:</a:t>
            </a:r>
            <a:r>
              <a:rPr lang="en-US" sz="2000" b="1">
                <a:cs typeface="MinionPro-Bold" charset="0"/>
              </a:rPr>
              <a:t> </a:t>
            </a:r>
            <a:r>
              <a:rPr lang="en-US" sz="2000">
                <a:cs typeface="Arial" charset="0"/>
              </a:rPr>
              <a:t>How can I express it? How can I paraphrase?</a:t>
            </a:r>
          </a:p>
          <a:p>
            <a:pPr lvl="1">
              <a:spcAft>
                <a:spcPts val="438"/>
              </a:spcAft>
              <a:buFont typeface="Arial" charset="0"/>
              <a:buChar char="•"/>
            </a:pPr>
            <a:r>
              <a:rPr lang="en-US" sz="2000" b="1">
                <a:cs typeface="Arial" charset="0"/>
              </a:rPr>
              <a:t>Category:</a:t>
            </a:r>
            <a:r>
              <a:rPr lang="en-US" sz="2000">
                <a:cs typeface="Arial" charset="0"/>
              </a:rPr>
              <a:t> What group does it belong in?</a:t>
            </a:r>
          </a:p>
          <a:p>
            <a:pPr lvl="1">
              <a:spcAft>
                <a:spcPts val="438"/>
              </a:spcAft>
              <a:buFont typeface="Arial" charset="0"/>
              <a:buChar char="•"/>
            </a:pPr>
            <a:r>
              <a:rPr lang="en-US" sz="2000" b="1">
                <a:cs typeface="Arial" charset="0"/>
              </a:rPr>
              <a:t>Taxonomy:</a:t>
            </a:r>
            <a:r>
              <a:rPr lang="en-US" sz="2000" b="1">
                <a:cs typeface="MinionPro-Bold" charset="0"/>
              </a:rPr>
              <a:t> </a:t>
            </a:r>
            <a:r>
              <a:rPr lang="en-US" sz="2000">
                <a:cs typeface="Arial" charset="0"/>
              </a:rPr>
              <a:t>How does its group connect to other groups?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600200" y="365125"/>
            <a:ext cx="71628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93738" indent="-236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Understanding</a:t>
            </a:r>
          </a:p>
          <a:p>
            <a:pPr>
              <a:spcAft>
                <a:spcPts val="1088"/>
              </a:spcAft>
            </a:pPr>
            <a:r>
              <a:rPr lang="en-US" sz="3000" b="1">
                <a:solidFill>
                  <a:srgbClr val="000080"/>
                </a:solidFill>
                <a:cs typeface="Arial" charset="0"/>
              </a:rPr>
              <a:t>How can I deepen my understanding?</a:t>
            </a:r>
          </a:p>
          <a:p>
            <a:pPr>
              <a:buFont typeface="Times New Roman" charset="0"/>
              <a:buAutoNum type="arabicPeriod" startAt="2"/>
            </a:pPr>
            <a:r>
              <a:rPr lang="en-US" b="1">
                <a:cs typeface="VectoraLT-Bold" charset="0"/>
              </a:rPr>
              <a:t>What form does it take?</a:t>
            </a:r>
          </a:p>
          <a:p>
            <a:pPr lvl="1">
              <a:spcAft>
                <a:spcPts val="150"/>
              </a:spcAft>
              <a:buFont typeface="Arial" charset="0"/>
              <a:buChar char="•"/>
            </a:pPr>
            <a:r>
              <a:rPr lang="en-US" sz="2000" b="1">
                <a:cs typeface="Arial" charset="0"/>
              </a:rPr>
              <a:t>Appearance:</a:t>
            </a:r>
            <a:r>
              <a:rPr lang="en-US" sz="2000">
                <a:cs typeface="Arial" charset="0"/>
              </a:rPr>
              <a:t> What does it look like? What color is it?</a:t>
            </a:r>
          </a:p>
          <a:p>
            <a:pPr lvl="1">
              <a:spcAft>
                <a:spcPts val="150"/>
              </a:spcAft>
              <a:buFont typeface="Arial" charset="0"/>
              <a:buChar char="•"/>
            </a:pPr>
            <a:r>
              <a:rPr lang="en-US" sz="2000" b="1">
                <a:cs typeface="Arial" charset="0"/>
              </a:rPr>
              <a:t>Style:</a:t>
            </a:r>
            <a:r>
              <a:rPr lang="en-US" sz="2000">
                <a:cs typeface="Arial" charset="0"/>
              </a:rPr>
              <a:t> What variety is it? What does its form “say” about it?</a:t>
            </a:r>
          </a:p>
          <a:p>
            <a:pPr lvl="1">
              <a:spcAft>
                <a:spcPts val="150"/>
              </a:spcAft>
              <a:buFont typeface="Arial" charset="0"/>
              <a:buChar char="•"/>
            </a:pPr>
            <a:r>
              <a:rPr lang="en-US" sz="2000" b="1">
                <a:cs typeface="Arial" charset="0"/>
              </a:rPr>
              <a:t>Composition:</a:t>
            </a:r>
            <a:r>
              <a:rPr lang="en-US" sz="2000">
                <a:cs typeface="Arial" charset="0"/>
              </a:rPr>
              <a:t> What is it made of?</a:t>
            </a:r>
          </a:p>
          <a:p>
            <a:pPr lvl="1">
              <a:spcAft>
                <a:spcPts val="150"/>
              </a:spcAft>
              <a:buFont typeface="Arial" charset="0"/>
              <a:buChar char="•"/>
            </a:pPr>
            <a:r>
              <a:rPr lang="en-US" sz="2000" b="1">
                <a:cs typeface="Arial" charset="0"/>
              </a:rPr>
              <a:t>Age:</a:t>
            </a:r>
            <a:r>
              <a:rPr lang="en-US" sz="2000">
                <a:cs typeface="Arial" charset="0"/>
              </a:rPr>
              <a:t> How old is it? When did it originate?</a:t>
            </a:r>
          </a:p>
          <a:p>
            <a:pPr lvl="1">
              <a:spcAft>
                <a:spcPts val="150"/>
              </a:spcAft>
              <a:buFont typeface="Arial" charset="0"/>
              <a:buChar char="•"/>
            </a:pPr>
            <a:r>
              <a:rPr lang="en-US" sz="2000" b="1">
                <a:cs typeface="Arial" charset="0"/>
              </a:rPr>
              <a:t>State:</a:t>
            </a:r>
            <a:r>
              <a:rPr lang="en-US" sz="2000">
                <a:cs typeface="Arial" charset="0"/>
              </a:rPr>
              <a:t> What is its current condition?</a:t>
            </a:r>
          </a:p>
          <a:p>
            <a:pPr lvl="1">
              <a:spcAft>
                <a:spcPts val="150"/>
              </a:spcAft>
              <a:buFont typeface="Arial" charset="0"/>
              <a:buChar char="•"/>
            </a:pPr>
            <a:r>
              <a:rPr lang="en-US" sz="2000" b="1">
                <a:cs typeface="Arial" charset="0"/>
              </a:rPr>
              <a:t>Shape:</a:t>
            </a:r>
            <a:r>
              <a:rPr lang="en-US" sz="2000">
                <a:cs typeface="Arial" charset="0"/>
              </a:rPr>
              <a:t> How is it formed?</a:t>
            </a:r>
          </a:p>
          <a:p>
            <a:pPr lvl="1">
              <a:spcAft>
                <a:spcPts val="150"/>
              </a:spcAft>
              <a:buFont typeface="Arial" charset="0"/>
              <a:buChar char="•"/>
            </a:pPr>
            <a:r>
              <a:rPr lang="en-US" sz="2000" b="1">
                <a:cs typeface="Arial" charset="0"/>
              </a:rPr>
              <a:t>Size:</a:t>
            </a:r>
            <a:r>
              <a:rPr lang="en-US" sz="2000">
                <a:cs typeface="Arial" charset="0"/>
              </a:rPr>
              <a:t> How big is it? How does its size compare?</a:t>
            </a:r>
          </a:p>
          <a:p>
            <a:pPr lvl="1">
              <a:spcAft>
                <a:spcPts val="150"/>
              </a:spcAft>
              <a:buFont typeface="Arial" charset="0"/>
              <a:buChar char="•"/>
            </a:pPr>
            <a:r>
              <a:rPr lang="en-US" sz="2000" b="1">
                <a:cs typeface="Arial" charset="0"/>
              </a:rPr>
              <a:t>Weight:</a:t>
            </a:r>
            <a:r>
              <a:rPr lang="en-US" sz="2000">
                <a:cs typeface="Arial" charset="0"/>
              </a:rPr>
              <a:t> How heavy is it? How important?</a:t>
            </a:r>
          </a:p>
          <a:p>
            <a:pPr lvl="1">
              <a:spcAft>
                <a:spcPts val="150"/>
              </a:spcAft>
              <a:buFont typeface="Arial" charset="0"/>
              <a:buChar char="•"/>
            </a:pPr>
            <a:r>
              <a:rPr lang="en-US" sz="2000" b="1">
                <a:cs typeface="Arial" charset="0"/>
              </a:rPr>
              <a:t>Volume:</a:t>
            </a:r>
            <a:r>
              <a:rPr lang="en-US" sz="2000">
                <a:cs typeface="Arial" charset="0"/>
              </a:rPr>
              <a:t> What does it encompass? What does it require?</a:t>
            </a:r>
          </a:p>
          <a:p>
            <a:pPr lvl="1">
              <a:spcAft>
                <a:spcPts val="150"/>
              </a:spcAft>
              <a:buFont typeface="Arial" charset="0"/>
              <a:buChar char="•"/>
            </a:pPr>
            <a:r>
              <a:rPr lang="en-US" sz="2000" b="1">
                <a:cs typeface="Arial" charset="0"/>
              </a:rPr>
              <a:t>Temperature:</a:t>
            </a:r>
            <a:r>
              <a:rPr lang="en-US" sz="2000">
                <a:cs typeface="Arial" charset="0"/>
              </a:rPr>
              <a:t> How hot or cold is it?</a:t>
            </a:r>
          </a:p>
          <a:p>
            <a:pPr lvl="1">
              <a:spcAft>
                <a:spcPts val="150"/>
              </a:spcAft>
              <a:buFont typeface="Arial" charset="0"/>
              <a:buChar char="•"/>
            </a:pPr>
            <a:r>
              <a:rPr lang="en-US" sz="2000" b="1">
                <a:cs typeface="Arial" charset="0"/>
              </a:rPr>
              <a:t>Velocity:</a:t>
            </a:r>
            <a:r>
              <a:rPr lang="en-US" sz="2000">
                <a:cs typeface="Arial" charset="0"/>
              </a:rPr>
              <a:t> How fast or slow is 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1600200" y="365125"/>
            <a:ext cx="72390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93738" indent="-236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Understanding</a:t>
            </a:r>
          </a:p>
          <a:p>
            <a:pPr>
              <a:spcAft>
                <a:spcPts val="1088"/>
              </a:spcAft>
            </a:pPr>
            <a:r>
              <a:rPr lang="en-US" sz="3000" b="1">
                <a:solidFill>
                  <a:srgbClr val="000080"/>
                </a:solidFill>
                <a:cs typeface="Arial" charset="0"/>
              </a:rPr>
              <a:t>How can I deepen my understanding?</a:t>
            </a:r>
          </a:p>
          <a:p>
            <a:pPr>
              <a:buFont typeface="Times New Roman" charset="0"/>
              <a:buAutoNum type="arabicPeriod" startAt="3"/>
            </a:pPr>
            <a:r>
              <a:rPr lang="en-US" b="1"/>
              <a:t>What function does it have?</a:t>
            </a:r>
          </a:p>
          <a:p>
            <a:pPr lvl="1">
              <a:spcAft>
                <a:spcPts val="438"/>
              </a:spcAft>
              <a:buFont typeface="Arial" charset="0"/>
              <a:buChar char="•"/>
            </a:pPr>
            <a:r>
              <a:rPr lang="en-US" sz="2000" b="1">
                <a:cs typeface="Arial" charset="0"/>
              </a:rPr>
              <a:t>Purpose:</a:t>
            </a:r>
            <a:r>
              <a:rPr lang="en-US" sz="2000">
                <a:cs typeface="Arial" charset="0"/>
              </a:rPr>
              <a:t> Why is it here? What’s its reason for being?</a:t>
            </a:r>
          </a:p>
          <a:p>
            <a:pPr lvl="1">
              <a:spcAft>
                <a:spcPts val="438"/>
              </a:spcAft>
              <a:buFont typeface="Arial" charset="0"/>
              <a:buChar char="•"/>
            </a:pPr>
            <a:r>
              <a:rPr lang="en-US" sz="2000" b="1">
                <a:cs typeface="Arial" charset="0"/>
              </a:rPr>
              <a:t>Use:</a:t>
            </a:r>
            <a:r>
              <a:rPr lang="en-US" sz="2000">
                <a:cs typeface="Arial" charset="0"/>
              </a:rPr>
              <a:t> What is its practical application?</a:t>
            </a:r>
          </a:p>
          <a:p>
            <a:pPr lvl="1">
              <a:spcAft>
                <a:spcPts val="438"/>
              </a:spcAft>
              <a:buFont typeface="Arial" charset="0"/>
              <a:buChar char="•"/>
            </a:pPr>
            <a:r>
              <a:rPr lang="en-US" sz="2000" b="1">
                <a:cs typeface="Arial" charset="0"/>
              </a:rPr>
              <a:t>Origin:</a:t>
            </a:r>
            <a:r>
              <a:rPr lang="en-US" sz="2000">
                <a:cs typeface="Arial" charset="0"/>
              </a:rPr>
              <a:t> Where did it come from? Who or what made it?</a:t>
            </a:r>
          </a:p>
          <a:p>
            <a:pPr lvl="1">
              <a:spcAft>
                <a:spcPts val="438"/>
              </a:spcAft>
              <a:buFont typeface="Arial" charset="0"/>
              <a:buChar char="•"/>
            </a:pPr>
            <a:r>
              <a:rPr lang="en-US" sz="2000" b="1">
                <a:cs typeface="Arial" charset="0"/>
              </a:rPr>
              <a:t>History:</a:t>
            </a:r>
            <a:r>
              <a:rPr lang="en-US" sz="2000">
                <a:cs typeface="Arial" charset="0"/>
              </a:rPr>
              <a:t> What has happened to it? How has it changed?</a:t>
            </a:r>
          </a:p>
          <a:p>
            <a:pPr lvl="1">
              <a:spcAft>
                <a:spcPts val="438"/>
              </a:spcAft>
              <a:buFont typeface="Arial" charset="0"/>
              <a:buChar char="•"/>
            </a:pPr>
            <a:r>
              <a:rPr lang="en-US" sz="2000" b="1">
                <a:cs typeface="Arial" charset="0"/>
              </a:rPr>
              <a:t>Future:</a:t>
            </a:r>
            <a:r>
              <a:rPr lang="en-US" sz="2000">
                <a:cs typeface="Arial" charset="0"/>
              </a:rPr>
              <a:t> How will it function in the future? How will it change?</a:t>
            </a:r>
          </a:p>
          <a:p>
            <a:pPr lvl="1">
              <a:spcAft>
                <a:spcPts val="438"/>
              </a:spcAft>
              <a:buFont typeface="Arial" charset="0"/>
              <a:buChar char="•"/>
            </a:pPr>
            <a:r>
              <a:rPr lang="en-US" sz="2000" b="1">
                <a:cs typeface="Arial" charset="0"/>
              </a:rPr>
              <a:t>Value:</a:t>
            </a:r>
            <a:r>
              <a:rPr lang="en-US" sz="2000">
                <a:cs typeface="Arial" charset="0"/>
              </a:rPr>
              <a:t> What is its worth? How scarce is it?</a:t>
            </a:r>
          </a:p>
          <a:p>
            <a:pPr lvl="1">
              <a:spcAft>
                <a:spcPts val="438"/>
              </a:spcAft>
              <a:buFont typeface="Arial" charset="0"/>
              <a:buChar char="•"/>
            </a:pPr>
            <a:r>
              <a:rPr lang="en-US" sz="2000" b="1">
                <a:cs typeface="Arial" charset="0"/>
              </a:rPr>
              <a:t>Quality:</a:t>
            </a:r>
            <a:r>
              <a:rPr lang="en-US" sz="2000">
                <a:cs typeface="Arial" charset="0"/>
              </a:rPr>
              <a:t> How does it compare to similar things?</a:t>
            </a:r>
          </a:p>
          <a:p>
            <a:pPr lvl="1">
              <a:spcAft>
                <a:spcPts val="438"/>
              </a:spcAft>
              <a:buFont typeface="Arial" charset="0"/>
              <a:buChar char="•"/>
            </a:pPr>
            <a:r>
              <a:rPr lang="en-US" sz="2000" b="1">
                <a:cs typeface="Arial" charset="0"/>
              </a:rPr>
              <a:t>Cause:</a:t>
            </a:r>
            <a:r>
              <a:rPr lang="en-US" sz="2000">
                <a:cs typeface="Arial" charset="0"/>
              </a:rPr>
              <a:t> What brought it into being?</a:t>
            </a:r>
          </a:p>
          <a:p>
            <a:pPr lvl="1">
              <a:spcAft>
                <a:spcPts val="438"/>
              </a:spcAft>
              <a:buFont typeface="Arial" charset="0"/>
              <a:buChar char="•"/>
            </a:pPr>
            <a:r>
              <a:rPr lang="en-US" sz="2000" b="1">
                <a:cs typeface="Arial" charset="0"/>
              </a:rPr>
              <a:t>Effect:</a:t>
            </a:r>
            <a:r>
              <a:rPr lang="en-US" sz="2000">
                <a:cs typeface="Arial" charset="0"/>
              </a:rPr>
              <a:t> How has it changed things?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1600200" y="365125"/>
            <a:ext cx="7162800"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65125" indent="-3651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693738" indent="-23653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Building Understanding</a:t>
            </a:r>
          </a:p>
          <a:p>
            <a:pPr>
              <a:spcAft>
                <a:spcPts val="1088"/>
              </a:spcAft>
            </a:pPr>
            <a:r>
              <a:rPr lang="en-US" sz="3000" b="1">
                <a:solidFill>
                  <a:srgbClr val="000080"/>
                </a:solidFill>
                <a:cs typeface="Arial" charset="0"/>
              </a:rPr>
              <a:t>How can I deepen my understanding?</a:t>
            </a:r>
          </a:p>
          <a:p>
            <a:pPr>
              <a:buFont typeface="Times New Roman" charset="0"/>
              <a:buAutoNum type="arabicPeriod" startAt="4"/>
            </a:pPr>
            <a:r>
              <a:rPr lang="en-US" b="1">
                <a:cs typeface="VectoraLT-Bold" charset="0"/>
              </a:rPr>
              <a:t>What context does it appear in?</a:t>
            </a:r>
          </a:p>
          <a:p>
            <a:pPr lvl="1">
              <a:spcAft>
                <a:spcPts val="438"/>
              </a:spcAft>
              <a:buFont typeface="Arial" charset="0"/>
              <a:buChar char="•"/>
            </a:pPr>
            <a:r>
              <a:rPr lang="en-US" sz="2000" b="1">
                <a:cs typeface="Arial" charset="0"/>
              </a:rPr>
              <a:t>Location:</a:t>
            </a:r>
            <a:r>
              <a:rPr lang="en-US" sz="2000">
                <a:cs typeface="Arial" charset="0"/>
              </a:rPr>
              <a:t> Where is it? What is all around it?</a:t>
            </a:r>
          </a:p>
          <a:p>
            <a:pPr lvl="1">
              <a:spcAft>
                <a:spcPts val="438"/>
              </a:spcAft>
              <a:buFont typeface="Arial" charset="0"/>
              <a:buChar char="•"/>
            </a:pPr>
            <a:r>
              <a:rPr lang="en-US" sz="2000" b="1">
                <a:cs typeface="Arial" charset="0"/>
              </a:rPr>
              <a:t>Sequence:</a:t>
            </a:r>
            <a:r>
              <a:rPr lang="en-US" sz="2000">
                <a:cs typeface="Arial" charset="0"/>
              </a:rPr>
              <a:t> What comes before it? What comes after?</a:t>
            </a:r>
          </a:p>
          <a:p>
            <a:pPr lvl="1">
              <a:spcAft>
                <a:spcPts val="438"/>
              </a:spcAft>
              <a:buFont typeface="Arial" charset="0"/>
              <a:buChar char="•"/>
            </a:pPr>
            <a:r>
              <a:rPr lang="en-US" sz="2000" b="1">
                <a:cs typeface="Arial" charset="0"/>
              </a:rPr>
              <a:t>Prevalence:</a:t>
            </a:r>
            <a:r>
              <a:rPr lang="en-US" sz="2000">
                <a:cs typeface="Arial" charset="0"/>
              </a:rPr>
              <a:t> How common is it? Where else is it?</a:t>
            </a:r>
          </a:p>
          <a:p>
            <a:pPr lvl="1">
              <a:spcAft>
                <a:spcPts val="438"/>
              </a:spcAft>
              <a:buFont typeface="Arial" charset="0"/>
              <a:buChar char="•"/>
            </a:pPr>
            <a:r>
              <a:rPr lang="en-US" sz="2000" b="1">
                <a:cs typeface="Arial" charset="0"/>
              </a:rPr>
              <a:t>Version:</a:t>
            </a:r>
            <a:r>
              <a:rPr lang="en-US" sz="2000">
                <a:cs typeface="Arial" charset="0"/>
              </a:rPr>
              <a:t> How has it been improved? How should it be?</a:t>
            </a:r>
          </a:p>
          <a:p>
            <a:pPr lvl="1">
              <a:spcAft>
                <a:spcPts val="438"/>
              </a:spcAft>
              <a:buFont typeface="Arial" charset="0"/>
              <a:buChar char="•"/>
            </a:pPr>
            <a:r>
              <a:rPr lang="en-US" sz="2000" b="1">
                <a:cs typeface="Arial" charset="0"/>
              </a:rPr>
              <a:t>Association:</a:t>
            </a:r>
            <a:r>
              <a:rPr lang="en-US" sz="2000">
                <a:cs typeface="Arial" charset="0"/>
              </a:rPr>
              <a:t> What other things are like 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7:</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Investigate to Understand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alThinking6_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39887"/>
            <a:ext cx="6781800" cy="4360913"/>
          </a:xfrm>
          <a:prstGeom prst="rect">
            <a:avLst/>
          </a:prstGeom>
        </p:spPr>
      </p:pic>
      <p:sp>
        <p:nvSpPr>
          <p:cNvPr id="9217" name="Text Box 1"/>
          <p:cNvSpPr txBox="1">
            <a:spLocks noChangeArrowheads="1"/>
          </p:cNvSpPr>
          <p:nvPr/>
        </p:nvSpPr>
        <p:spPr bwMode="auto">
          <a:xfrm>
            <a:off x="1720850" y="365125"/>
            <a:ext cx="67659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rPr>
              <a:t>Using Your Resources</a:t>
            </a:r>
          </a:p>
        </p:txBody>
      </p:sp>
      <p:sp>
        <p:nvSpPr>
          <p:cNvPr id="9219" name="Text Box 3"/>
          <p:cNvSpPr txBox="1">
            <a:spLocks noChangeArrowheads="1"/>
          </p:cNvSpPr>
          <p:nvPr/>
        </p:nvSpPr>
        <p:spPr bwMode="auto">
          <a:xfrm>
            <a:off x="2028825" y="1316038"/>
            <a:ext cx="33829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Left-hand pages contain instructions and examples.</a:t>
            </a:r>
          </a:p>
        </p:txBody>
      </p:sp>
      <p:sp>
        <p:nvSpPr>
          <p:cNvPr id="9220" name="Text Box 4"/>
          <p:cNvSpPr txBox="1">
            <a:spLocks noChangeArrowheads="1"/>
          </p:cNvSpPr>
          <p:nvPr/>
        </p:nvSpPr>
        <p:spPr bwMode="auto">
          <a:xfrm>
            <a:off x="5702300" y="1316038"/>
            <a:ext cx="292576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t>Right-hand pages contain activities.</a:t>
            </a:r>
          </a:p>
        </p:txBody>
      </p:sp>
      <p:sp>
        <p:nvSpPr>
          <p:cNvPr id="9221" name="Line 5"/>
          <p:cNvSpPr>
            <a:spLocks noChangeShapeType="1"/>
          </p:cNvSpPr>
          <p:nvPr/>
        </p:nvSpPr>
        <p:spPr bwMode="auto">
          <a:xfrm flipV="1">
            <a:off x="2011363" y="1460500"/>
            <a:ext cx="1587" cy="735013"/>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222" name="Line 6"/>
          <p:cNvSpPr>
            <a:spLocks noChangeShapeType="1"/>
          </p:cNvSpPr>
          <p:nvPr/>
        </p:nvSpPr>
        <p:spPr bwMode="auto">
          <a:xfrm flipV="1">
            <a:off x="5668963" y="1452563"/>
            <a:ext cx="1587" cy="73501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8:</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1447800" y="0"/>
            <a:ext cx="2590800" cy="3276600"/>
          </a:xfrm>
          <a:prstGeom prst="rect">
            <a:avLst/>
          </a:prstGeom>
          <a:solidFill>
            <a:srgbClr val="72002B"/>
          </a:solidFill>
          <a:ln>
            <a:noFill/>
          </a:ln>
          <a:effectLst>
            <a:outerShdw blurRad="63500" dist="17819" dir="2700000" algn="ctr" rotWithShape="0">
              <a:srgbClr val="000000">
                <a:alpha val="74998"/>
              </a:srgbClr>
            </a:outerShdw>
          </a:effectLst>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en-US"/>
          </a:p>
        </p:txBody>
      </p:sp>
      <p:sp>
        <p:nvSpPr>
          <p:cNvPr id="60418" name="Rectangle 2"/>
          <p:cNvSpPr>
            <a:spLocks noChangeArrowheads="1"/>
          </p:cNvSpPr>
          <p:nvPr/>
        </p:nvSpPr>
        <p:spPr bwMode="auto">
          <a:xfrm>
            <a:off x="1577975" y="2590800"/>
            <a:ext cx="2382838"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FFFFFF"/>
                </a:solidFill>
              </a:rPr>
              <a:t>Lesson 2</a:t>
            </a:r>
          </a:p>
        </p:txBody>
      </p:sp>
      <p:sp>
        <p:nvSpPr>
          <p:cNvPr id="60419" name="Rectangle 3">
            <a:hlinkClick r:id="rId3" action="ppaction://hlinksldjump"/>
          </p:cNvPr>
          <p:cNvSpPr>
            <a:spLocks noChangeArrowheads="1"/>
          </p:cNvSpPr>
          <p:nvPr/>
        </p:nvSpPr>
        <p:spPr bwMode="auto">
          <a:xfrm>
            <a:off x="2286000" y="4419600"/>
            <a:ext cx="2057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0" name="Rectangle 4">
            <a:hlinkClick r:id="rId4" action="ppaction://hlinksldjump"/>
          </p:cNvPr>
          <p:cNvSpPr>
            <a:spLocks noChangeArrowheads="1"/>
          </p:cNvSpPr>
          <p:nvPr/>
        </p:nvSpPr>
        <p:spPr bwMode="auto">
          <a:xfrm>
            <a:off x="2286000" y="5029200"/>
            <a:ext cx="4648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1" name="Rectangle 5">
            <a:hlinkClick r:id="rId5" action="ppaction://hlinksldjump"/>
          </p:cNvPr>
          <p:cNvSpPr>
            <a:spLocks noChangeArrowheads="1"/>
          </p:cNvSpPr>
          <p:nvPr/>
        </p:nvSpPr>
        <p:spPr bwMode="auto">
          <a:xfrm>
            <a:off x="2286000" y="5334000"/>
            <a:ext cx="3200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2" name="Rectangle 6">
            <a:hlinkClick r:id="rId6" action="ppaction://hlinksldjump"/>
          </p:cNvPr>
          <p:cNvSpPr>
            <a:spLocks noChangeArrowheads="1"/>
          </p:cNvSpPr>
          <p:nvPr/>
        </p:nvSpPr>
        <p:spPr bwMode="auto">
          <a:xfrm>
            <a:off x="2286000" y="5638800"/>
            <a:ext cx="3733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3" name="Rectangle 7">
            <a:hlinkClick r:id="rId7" action="ppaction://hlinksldjump"/>
          </p:cNvPr>
          <p:cNvSpPr>
            <a:spLocks noChangeArrowheads="1"/>
          </p:cNvSpPr>
          <p:nvPr/>
        </p:nvSpPr>
        <p:spPr bwMode="auto">
          <a:xfrm>
            <a:off x="2286000" y="5943600"/>
            <a:ext cx="35052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4" name="Rectangle 8">
            <a:hlinkClick r:id="rId4" action="ppaction://hlinksldjump"/>
          </p:cNvPr>
          <p:cNvSpPr>
            <a:spLocks noChangeArrowheads="1"/>
          </p:cNvSpPr>
          <p:nvPr/>
        </p:nvSpPr>
        <p:spPr bwMode="auto">
          <a:xfrm>
            <a:off x="2286000" y="4724400"/>
            <a:ext cx="289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25" name="Rectangle 9"/>
          <p:cNvSpPr>
            <a:spLocks noChangeArrowheads="1"/>
          </p:cNvSpPr>
          <p:nvPr/>
        </p:nvSpPr>
        <p:spPr bwMode="auto">
          <a:xfrm>
            <a:off x="1698625" y="3438525"/>
            <a:ext cx="69342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eaLnBrk="1" hangingPunct="1">
              <a:lnSpc>
                <a:spcPct val="80000"/>
              </a:lnSpc>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a:solidFill>
                  <a:srgbClr val="000000"/>
                </a:solidFill>
                <a:ea typeface="Osaka" charset="0"/>
                <a:cs typeface="Osaka" charset="0"/>
              </a:rPr>
              <a:t>Deeper Thinking on the Job</a:t>
            </a:r>
          </a:p>
          <a:p>
            <a:pPr eaLnBrk="1" hangingPunct="1">
              <a:spcBef>
                <a:spcPts val="2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200" b="1">
                <a:solidFill>
                  <a:srgbClr val="0F3277"/>
                </a:solidFill>
                <a:ea typeface="Osaka" charset="0"/>
                <a:cs typeface="Osaka" charset="0"/>
              </a:rPr>
              <a:t>Lesson Preview</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Applying Ideas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Analyzing with Graphic Organizers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Evaluating with Traits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Evaluating with SCAMPER</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Creating in Three Ways</a:t>
            </a:r>
          </a:p>
          <a:p>
            <a:pPr marL="671513" lvl="2" indent="-285750" eaLnBrk="1" hangingPunct="1">
              <a:spcBef>
                <a:spcPts val="300"/>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Osaka" charset="0"/>
                <a:cs typeface="Osaka" charset="0"/>
              </a:rPr>
              <a:t>Understanding Problem Solving</a:t>
            </a:r>
          </a:p>
        </p:txBody>
      </p:sp>
      <p:pic>
        <p:nvPicPr>
          <p:cNvPr id="6042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800" y="0"/>
            <a:ext cx="4727575"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275"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learn techniques for planning and applying ideas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Applying Ideas</a:t>
            </a:r>
          </a:p>
          <a:p>
            <a:pPr>
              <a:spcAft>
                <a:spcPts val="1088"/>
              </a:spcAft>
            </a:pPr>
            <a:r>
              <a:rPr lang="en-US" sz="2600">
                <a:cs typeface="Arial" charset="0"/>
              </a:rPr>
              <a:t>Applying ideas means putting them to work in a real situation. As we all know, reality can be messy, but you can use a planning sheet to apply an idea to any situation, small or big.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1736725" y="365125"/>
            <a:ext cx="6675438"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Applying Ideas</a:t>
            </a:r>
          </a:p>
          <a:p>
            <a:pPr>
              <a:spcAft>
                <a:spcPts val="1088"/>
              </a:spcAft>
            </a:pPr>
            <a:r>
              <a:rPr lang="en-US" sz="3000" b="1">
                <a:solidFill>
                  <a:srgbClr val="000080"/>
                </a:solidFill>
                <a:cs typeface="Arial" charset="0"/>
              </a:rPr>
              <a:t>How can I use a planning sheet?</a:t>
            </a:r>
          </a:p>
          <a:p>
            <a:r>
              <a:rPr lang="en-US" sz="2600">
                <a:cs typeface="Arial" charset="0"/>
              </a:rPr>
              <a:t>Start by writing a goal statement: a single sentence that indicates what you want to do and why. Then flesh out your goal by answering </a:t>
            </a:r>
            <a:r>
              <a:rPr lang="en-US" sz="2600" i="1">
                <a:cs typeface="Arial" charset="0"/>
              </a:rPr>
              <a:t>who, what, where, when, why,</a:t>
            </a:r>
            <a:r>
              <a:rPr lang="en-US" sz="2600">
                <a:cs typeface="Arial" charset="0"/>
              </a:rPr>
              <a:t> and </a:t>
            </a:r>
            <a:r>
              <a:rPr lang="en-US" sz="2600" i="1">
                <a:cs typeface="Arial" charset="0"/>
              </a:rPr>
              <a:t>how</a:t>
            </a:r>
            <a:r>
              <a:rPr lang="en-US" sz="2600">
                <a:cs typeface="Arial" charset="0"/>
              </a:rPr>
              <a:t> about it. Afterward, list tasks that need to be accomplished and projected times when they will be accomplished. Note the team that will work on the project and the tools to use.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1736725" y="149225"/>
            <a:ext cx="6675438"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Applying Ideas</a:t>
            </a:r>
          </a:p>
          <a:p>
            <a:r>
              <a:rPr lang="en-US" sz="1600" b="1">
                <a:cs typeface="Arial" charset="0"/>
              </a:rPr>
              <a:t>Planning Sheet</a:t>
            </a:r>
          </a:p>
        </p:txBody>
      </p:sp>
      <p:pic>
        <p:nvPicPr>
          <p:cNvPr id="2" name="Picture 1" descr="planningSheet_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95399"/>
            <a:ext cx="4495800" cy="537046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9:</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Apply Ideas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43"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use thought tools to analyze a workplace topic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Analyzing with Graphic Organizers</a:t>
            </a:r>
          </a:p>
          <a:p>
            <a:pPr>
              <a:spcAft>
                <a:spcPts val="1088"/>
              </a:spcAft>
            </a:pPr>
            <a:r>
              <a:rPr lang="en-US" sz="2600">
                <a:cs typeface="Arial" charset="0"/>
              </a:rPr>
              <a:t>When you analyze something, you take it apart, notice how the pieces connect and fit, compare and contrast parts, and trace causes and effects. You thoroughly study what you are thinking about.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1736725" y="365125"/>
            <a:ext cx="70405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Analyzing with Graphic Organizers</a:t>
            </a:r>
          </a:p>
          <a:p>
            <a:pPr>
              <a:spcAft>
                <a:spcPts val="1088"/>
              </a:spcAft>
            </a:pPr>
            <a:r>
              <a:rPr lang="en-US" sz="2800" b="1">
                <a:solidFill>
                  <a:srgbClr val="000080"/>
                </a:solidFill>
                <a:cs typeface="Arial" charset="0"/>
              </a:rPr>
              <a:t>How can graphic organizers help me?</a:t>
            </a:r>
          </a:p>
          <a:p>
            <a:r>
              <a:rPr lang="en-US" sz="2600">
                <a:cs typeface="Arial" charset="0"/>
              </a:rPr>
              <a:t>Graphic organizers help you visualize your thinking. Each organizer provides a different kind of analysis of your topic.</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3676650"/>
            <a:ext cx="297815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0" y="3649663"/>
            <a:ext cx="5114925" cy="2763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720850" y="365125"/>
            <a:ext cx="67659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VectoraLT-Bold" charset="0"/>
              </a:rPr>
              <a:t>Using Your Resources</a:t>
            </a:r>
          </a:p>
        </p:txBody>
      </p:sp>
      <p:sp>
        <p:nvSpPr>
          <p:cNvPr id="10242" name="Text Box 2"/>
          <p:cNvSpPr txBox="1">
            <a:spLocks noChangeArrowheads="1"/>
          </p:cNvSpPr>
          <p:nvPr/>
        </p:nvSpPr>
        <p:spPr bwMode="auto">
          <a:xfrm>
            <a:off x="5100638" y="1749425"/>
            <a:ext cx="3732212"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r>
              <a:rPr lang="en-US" sz="1800">
                <a:cs typeface="VectoraLT-Bold" charset="0"/>
              </a:rPr>
              <a:t>The Job Aid puts critical-thinking strategies at your fingertips.</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35100"/>
            <a:ext cx="3171825" cy="420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1736725" y="365125"/>
            <a:ext cx="70405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Analyzing with Graphic Organizers</a:t>
            </a:r>
          </a:p>
          <a:p>
            <a:r>
              <a:rPr lang="en-US" sz="2800" b="1">
                <a:solidFill>
                  <a:srgbClr val="000080"/>
                </a:solidFill>
                <a:cs typeface="Arial" charset="0"/>
              </a:rPr>
              <a:t>How can graphic organizers help me?</a:t>
            </a:r>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2324100"/>
            <a:ext cx="2524125" cy="244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425" y="2324100"/>
            <a:ext cx="4479925" cy="2432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6575" y="4552950"/>
            <a:ext cx="3944938" cy="206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10:</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Analyze with Graphic Organizers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2"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563" name="Rectangle 3"/>
          <p:cNvSpPr>
            <a:spLocks noChangeArrowheads="1"/>
          </p:cNvSpPr>
          <p:nvPr/>
        </p:nvSpPr>
        <p:spPr bwMode="auto">
          <a:xfrm>
            <a:off x="1676400" y="1050925"/>
            <a:ext cx="67056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use the traits of a topic to evaluate it and discover ways to improve 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Evaluating with Traits</a:t>
            </a:r>
          </a:p>
          <a:p>
            <a:r>
              <a:rPr lang="en-US">
                <a:solidFill>
                  <a:schemeClr val="tx1"/>
                </a:solidFill>
              </a:rPr>
              <a:t>	You just learned about analyzing, which involves separating a topic into parts and examining how those parts fit together. Once you have analyzed something, you are better prepared to evaluate it. </a:t>
            </a:r>
          </a:p>
          <a:p>
            <a:r>
              <a:rPr lang="en-US">
                <a:solidFill>
                  <a:schemeClr val="tx1"/>
                </a:solidFill>
              </a:rPr>
              <a:t>	To </a:t>
            </a:r>
            <a:r>
              <a:rPr lang="en-US" b="1">
                <a:solidFill>
                  <a:schemeClr val="tx1"/>
                </a:solidFill>
              </a:rPr>
              <a:t>evaluate</a:t>
            </a:r>
            <a:r>
              <a:rPr lang="en-US">
                <a:solidFill>
                  <a:schemeClr val="tx1"/>
                </a:solidFill>
              </a:rPr>
              <a:t> means to judge something’s value or worth, deciding whether it is useful, helpful, or effective—or not. Critical thinkers make fair and thoughtful evaluations.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676400" y="609600"/>
            <a:ext cx="6931025" cy="5638800"/>
          </a:xfrm>
        </p:spPr>
        <p:txBody>
          <a:bodyPr/>
          <a:lstStyle/>
          <a:p>
            <a:r>
              <a:rPr lang="en-US">
                <a:solidFill>
                  <a:srgbClr val="999999"/>
                </a:solidFill>
              </a:rPr>
              <a:t>Evaluating with Traits</a:t>
            </a:r>
            <a:br>
              <a:rPr lang="en-US">
                <a:solidFill>
                  <a:srgbClr val="999999"/>
                </a:solidFill>
              </a:rPr>
            </a:br>
            <a:r>
              <a:rPr lang="en-US" sz="2400">
                <a:solidFill>
                  <a:srgbClr val="999999"/>
                </a:solidFill>
              </a:rPr>
              <a:t/>
            </a:r>
            <a:br>
              <a:rPr lang="en-US" sz="2400">
                <a:solidFill>
                  <a:srgbClr val="999999"/>
                </a:solidFill>
              </a:rPr>
            </a:br>
            <a:r>
              <a:rPr lang="en-US" sz="3000" b="1">
                <a:solidFill>
                  <a:srgbClr val="000080"/>
                </a:solidFill>
              </a:rPr>
              <a:t>What is a trait?</a:t>
            </a:r>
            <a:r>
              <a:rPr lang="en-US" sz="3000">
                <a:solidFill>
                  <a:srgbClr val="000080"/>
                </a:solidFill>
              </a:rPr>
              <a:t/>
            </a:r>
            <a:br>
              <a:rPr lang="en-US" sz="3000">
                <a:solidFill>
                  <a:srgbClr val="000080"/>
                </a:solidFill>
              </a:rPr>
            </a:br>
            <a:r>
              <a:rPr lang="en-US" sz="2400">
                <a:solidFill>
                  <a:srgbClr val="000080"/>
                </a:solidFill>
              </a:rPr>
              <a:t/>
            </a:r>
            <a:br>
              <a:rPr lang="en-US" sz="2400">
                <a:solidFill>
                  <a:srgbClr val="000080"/>
                </a:solidFill>
              </a:rPr>
            </a:br>
            <a:r>
              <a:rPr lang="en-US" sz="2600">
                <a:solidFill>
                  <a:schemeClr val="tx1"/>
                </a:solidFill>
              </a:rPr>
              <a:t>One way to evaluate something is to judge it against a set of desired traits. A trait is any quality or characteristic of something.  For example, a trait of a new car could be its fuel efficiency. A car has many other traits—safety, comfort, color, engine power, just to name a few.  Each one of those traits could be used to evaluate the quality of the car.</a:t>
            </a:r>
            <a:br>
              <a:rPr lang="en-US" sz="2600">
                <a:solidFill>
                  <a:schemeClr val="tx1"/>
                </a:solidFill>
              </a:rPr>
            </a:br>
            <a:endParaRPr lang="en-US" sz="260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1736725" y="365125"/>
            <a:ext cx="7040563"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Traits</a:t>
            </a:r>
          </a:p>
          <a:p>
            <a:pPr>
              <a:spcAft>
                <a:spcPts val="1088"/>
              </a:spcAft>
            </a:pPr>
            <a:r>
              <a:rPr lang="en-US" sz="3000" b="1">
                <a:solidFill>
                  <a:srgbClr val="000080"/>
                </a:solidFill>
                <a:cs typeface="Arial" charset="0"/>
              </a:rPr>
              <a:t>How do I evaluate with traits?</a:t>
            </a:r>
          </a:p>
          <a:p>
            <a:r>
              <a:rPr lang="en-US">
                <a:solidFill>
                  <a:schemeClr val="tx1"/>
                </a:solidFill>
              </a:rPr>
              <a:t>You can use traits to evaluate something by creating a trait-evaluation chart.</a:t>
            </a:r>
          </a:p>
          <a:p>
            <a:pPr lvl="1">
              <a:buFont typeface="Times New Roman" charset="0"/>
              <a:buChar char="•"/>
            </a:pPr>
            <a:r>
              <a:rPr lang="en-US" sz="2000">
                <a:solidFill>
                  <a:schemeClr val="tx1"/>
                </a:solidFill>
              </a:rPr>
              <a:t>The </a:t>
            </a:r>
            <a:r>
              <a:rPr lang="en-US" sz="2000" b="1">
                <a:solidFill>
                  <a:schemeClr val="tx1"/>
                </a:solidFill>
              </a:rPr>
              <a:t>left-hand column</a:t>
            </a:r>
            <a:r>
              <a:rPr lang="en-US" sz="2000">
                <a:solidFill>
                  <a:schemeClr val="tx1"/>
                </a:solidFill>
              </a:rPr>
              <a:t> lists key traits related to your topic. Remember, the traits you choose set the standard for your evaluation, so it is important to pick ones that are most important to you or the situation. </a:t>
            </a:r>
          </a:p>
          <a:p>
            <a:pPr lvl="1">
              <a:buFont typeface="Times New Roman" charset="0"/>
              <a:buChar char="•"/>
            </a:pPr>
            <a:r>
              <a:rPr lang="en-US" sz="2000">
                <a:solidFill>
                  <a:schemeClr val="tx1"/>
                </a:solidFill>
              </a:rPr>
              <a:t>The </a:t>
            </a:r>
            <a:r>
              <a:rPr lang="en-US" sz="2000" b="1">
                <a:solidFill>
                  <a:schemeClr val="tx1"/>
                </a:solidFill>
              </a:rPr>
              <a:t>center column</a:t>
            </a:r>
            <a:r>
              <a:rPr lang="en-US" sz="2000">
                <a:solidFill>
                  <a:schemeClr val="tx1"/>
                </a:solidFill>
              </a:rPr>
              <a:t> evaluates the topic’s worth based on each trait. As you evaluate, think about the most desirable aspect of the trait and rate your topic on whether or not it meets that standard.</a:t>
            </a:r>
          </a:p>
          <a:p>
            <a:pPr lvl="1">
              <a:buFont typeface="Times New Roman" charset="0"/>
              <a:buChar char="•"/>
            </a:pPr>
            <a:r>
              <a:rPr lang="en-US" sz="2000">
                <a:solidFill>
                  <a:schemeClr val="tx1"/>
                </a:solidFill>
              </a:rPr>
              <a:t>The </a:t>
            </a:r>
            <a:r>
              <a:rPr lang="en-US" sz="2000" b="1">
                <a:solidFill>
                  <a:schemeClr val="tx1"/>
                </a:solidFill>
              </a:rPr>
              <a:t>right-hand column</a:t>
            </a:r>
            <a:r>
              <a:rPr lang="en-US" sz="2000">
                <a:solidFill>
                  <a:schemeClr val="tx1"/>
                </a:solidFill>
              </a:rPr>
              <a:t> lists ideas for improving the subject so that it more fully reflects each ideal trait.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1736725" y="365125"/>
            <a:ext cx="7040563"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Traits</a:t>
            </a:r>
          </a:p>
          <a:p>
            <a:pPr>
              <a:spcAft>
                <a:spcPts val="1088"/>
              </a:spcAft>
            </a:pPr>
            <a:r>
              <a:rPr lang="en-US" sz="3000" b="1">
                <a:solidFill>
                  <a:srgbClr val="000080"/>
                </a:solidFill>
                <a:cs typeface="Arial" charset="0"/>
              </a:rPr>
              <a:t>How do I evaluate with traits?</a:t>
            </a:r>
          </a:p>
        </p:txBody>
      </p:sp>
      <p:graphicFrame>
        <p:nvGraphicFramePr>
          <p:cNvPr id="69672" name="Group 40"/>
          <p:cNvGraphicFramePr>
            <a:graphicFrameLocks noGrp="1"/>
          </p:cNvGraphicFramePr>
          <p:nvPr/>
        </p:nvGraphicFramePr>
        <p:xfrm>
          <a:off x="417513" y="1828800"/>
          <a:ext cx="7905750" cy="4520880"/>
        </p:xfrm>
        <a:graphic>
          <a:graphicData uri="http://schemas.openxmlformats.org/drawingml/2006/table">
            <a:tbl>
              <a:tblPr/>
              <a:tblGrid>
                <a:gridCol w="2201862"/>
                <a:gridCol w="2851150"/>
                <a:gridCol w="2852738"/>
              </a:tblGrid>
              <a:tr h="34448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Traits</a:t>
                      </a:r>
                    </a:p>
                  </a:txBody>
                  <a:tcPr marL="36000" marR="36000" marT="53640" marB="36000" horzOverflow="overflow">
                    <a:lnL>
                      <a:noFill/>
                    </a:lnL>
                    <a:lnR w="7200" cap="flat" cmpd="sng" algn="ctr">
                      <a:solidFill>
                        <a:srgbClr val="808080"/>
                      </a:solidFill>
                      <a:prstDash val="solid"/>
                      <a:round/>
                      <a:headEnd type="none" w="med" len="med"/>
                      <a:tailEnd type="none" w="med" len="med"/>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Evaluation</a:t>
                      </a: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Improvements</a:t>
                      </a:r>
                    </a:p>
                  </a:txBody>
                  <a:tcPr marL="36000" marR="36000" marT="53640" marB="36000" horzOverflow="overflow">
                    <a:lnL w="7200" cap="flat" cmpd="sng" algn="ctr">
                      <a:solidFill>
                        <a:srgbClr val="808080"/>
                      </a:solidFill>
                      <a:prstDash val="solid"/>
                      <a:round/>
                      <a:headEnd type="none" w="med" len="med"/>
                      <a:tailEnd type="none" w="med" len="med"/>
                    </a:lnL>
                    <a:lnR>
                      <a:noFill/>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r>
              <a:tr h="166052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0F3277"/>
                          </a:solidFill>
                          <a:effectLst/>
                          <a:latin typeface="Arial" charset="0"/>
                          <a:ea typeface="ＭＳ Ｐゴシック" charset="0"/>
                          <a:cs typeface="ＭＳ Ｐゴシック" charset="0"/>
                        </a:rPr>
                        <a:t>Productivity</a:t>
                      </a:r>
                    </a:p>
                  </a:txBody>
                  <a:tcPr marL="36000" marR="36000" marT="53640" marB="36000" horzOverflow="overflow">
                    <a:lnL>
                      <a:noFill/>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I am doing more work in less time, though my kids interrupt my workflow more than I’d like.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I could rehire our old baby sitter to look after my kids during my work hours.</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a:noFill/>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r>
              <a:tr h="215423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0F3277"/>
                          </a:solidFill>
                          <a:effectLst/>
                          <a:latin typeface="Arial" charset="0"/>
                          <a:ea typeface="ＭＳ Ｐゴシック" charset="0"/>
                          <a:cs typeface="ＭＳ Ｐゴシック" charset="0"/>
                        </a:rPr>
                        <a:t>Morale</a:t>
                      </a:r>
                    </a:p>
                  </a:txBody>
                  <a:tcPr marL="36000" marR="36000" marT="53640" marB="36000" horzOverflow="overflow">
                    <a:lnL>
                      <a:noFill/>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Teleworking saves me a two-hour commute. I get more sleep and feel less stress. However, I am isolated from my agency and colleagues.</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I could make monthly trips to my agency’s office. I could also ask my manager to include me in meetings via speakerphone or videoconferencing.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a:noFill/>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1736725" y="365125"/>
            <a:ext cx="7040563"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Traits</a:t>
            </a:r>
          </a:p>
          <a:p>
            <a:pPr>
              <a:spcAft>
                <a:spcPts val="1088"/>
              </a:spcAft>
            </a:pPr>
            <a:r>
              <a:rPr lang="en-US" sz="3000" b="1">
                <a:solidFill>
                  <a:srgbClr val="000080"/>
                </a:solidFill>
                <a:cs typeface="Arial" charset="0"/>
              </a:rPr>
              <a:t>How do I evaluate with traits?</a:t>
            </a:r>
          </a:p>
        </p:txBody>
      </p:sp>
      <p:graphicFrame>
        <p:nvGraphicFramePr>
          <p:cNvPr id="70687" name="Group 31"/>
          <p:cNvGraphicFramePr>
            <a:graphicFrameLocks noGrp="1"/>
          </p:cNvGraphicFramePr>
          <p:nvPr/>
        </p:nvGraphicFramePr>
        <p:xfrm>
          <a:off x="457200" y="1887538"/>
          <a:ext cx="7866063" cy="4104111"/>
        </p:xfrm>
        <a:graphic>
          <a:graphicData uri="http://schemas.openxmlformats.org/drawingml/2006/table">
            <a:tbl>
              <a:tblPr/>
              <a:tblGrid>
                <a:gridCol w="2190750"/>
                <a:gridCol w="2836863"/>
                <a:gridCol w="2838450"/>
              </a:tblGrid>
              <a:tr h="46513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Traits</a:t>
                      </a:r>
                    </a:p>
                  </a:txBody>
                  <a:tcPr marL="36000" marR="36000" marT="53640" marB="36000" horzOverflow="overflow">
                    <a:lnL>
                      <a:noFill/>
                    </a:lnL>
                    <a:lnR w="7200" cap="flat" cmpd="sng" algn="ctr">
                      <a:solidFill>
                        <a:srgbClr val="808080"/>
                      </a:solidFill>
                      <a:prstDash val="solid"/>
                      <a:round/>
                      <a:headEnd type="none" w="med" len="med"/>
                      <a:tailEnd type="none" w="med" len="med"/>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Evaluation</a:t>
                      </a: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800000"/>
                          </a:solidFill>
                          <a:effectLst/>
                          <a:latin typeface="Arial" charset="0"/>
                          <a:ea typeface="ＭＳ Ｐゴシック" charset="0"/>
                          <a:cs typeface="ＭＳ Ｐゴシック" charset="0"/>
                        </a:rPr>
                        <a:t>Improvements</a:t>
                      </a:r>
                    </a:p>
                  </a:txBody>
                  <a:tcPr marL="36000" marR="36000" marT="53640" marB="36000" horzOverflow="overflow">
                    <a:lnL w="7200" cap="flat" cmpd="sng" algn="ctr">
                      <a:solidFill>
                        <a:srgbClr val="808080"/>
                      </a:solidFill>
                      <a:prstDash val="solid"/>
                      <a:round/>
                      <a:headEnd type="none" w="med" len="med"/>
                      <a:tailEnd type="none" w="med" len="med"/>
                    </a:lnL>
                    <a:lnR>
                      <a:noFill/>
                    </a:lnR>
                    <a:lnT>
                      <a:noFill/>
                    </a:lnT>
                    <a:lnB w="7200" cap="flat" cmpd="sng" algn="ctr">
                      <a:solidFill>
                        <a:srgbClr val="808080"/>
                      </a:solidFill>
                      <a:prstDash val="solid"/>
                      <a:round/>
                      <a:headEnd type="none" w="med" len="med"/>
                      <a:tailEnd type="none" w="med" len="med"/>
                    </a:lnB>
                    <a:lnTlToBr>
                      <a:noFill/>
                    </a:lnTlToBr>
                    <a:lnBlToTr>
                      <a:noFill/>
                    </a:lnBlToTr>
                    <a:solidFill>
                      <a:srgbClr val="D1D1B0"/>
                    </a:solidFill>
                  </a:tcPr>
                </a:tc>
              </a:tr>
              <a:tr h="111442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0F3277"/>
                          </a:solidFill>
                          <a:effectLst/>
                          <a:latin typeface="Arial" charset="0"/>
                          <a:ea typeface="ＭＳ Ｐゴシック" charset="0"/>
                          <a:cs typeface="ＭＳ Ｐゴシック" charset="0"/>
                        </a:rPr>
                        <a:t>Workspace</a:t>
                      </a:r>
                    </a:p>
                  </a:txBody>
                  <a:tcPr marL="36000" marR="36000" marT="53640" marB="36000" horzOverflow="overflow">
                    <a:lnL>
                      <a:noFill/>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My home office is great but I need a second phone line for work purposes.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I could write a proposal seeking approval for my agency to expense a second phone line.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a:noFill/>
                    </a:lnR>
                    <a:lnT w="7200" cap="flat" cmpd="sng" algn="ctr">
                      <a:solidFill>
                        <a:srgbClr val="808080"/>
                      </a:solidFill>
                      <a:prstDash val="solid"/>
                      <a:round/>
                      <a:headEnd type="none" w="med" len="med"/>
                      <a:tailEnd type="none" w="med" len="med"/>
                    </a:lnT>
                    <a:lnB w="7200" cap="flat" cmpd="sng" algn="ctr">
                      <a:solidFill>
                        <a:srgbClr val="808080"/>
                      </a:solidFill>
                      <a:prstDash val="solid"/>
                      <a:round/>
                      <a:headEnd type="none" w="med" len="med"/>
                      <a:tailEnd type="none" w="med" len="med"/>
                    </a:lnB>
                    <a:lnTlToBr>
                      <a:noFill/>
                    </a:lnTlToBr>
                    <a:lnBlToTr>
                      <a:noFill/>
                    </a:lnBlToTr>
                    <a:solidFill>
                      <a:srgbClr val="FFFFFF"/>
                    </a:solidFill>
                  </a:tcPr>
                </a:tc>
              </a:tr>
              <a:tr h="213201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0F3277"/>
                          </a:solidFill>
                          <a:effectLst/>
                          <a:latin typeface="Arial" charset="0"/>
                          <a:ea typeface="ＭＳ Ｐゴシック" charset="0"/>
                          <a:cs typeface="ＭＳ Ｐゴシック" charset="0"/>
                        </a:rPr>
                        <a:t>Cost Effectiveness </a:t>
                      </a:r>
                    </a:p>
                  </a:txBody>
                  <a:tcPr marL="36000" marR="36000" marT="53640" marB="36000" horzOverflow="overflow">
                    <a:lnL>
                      <a:noFill/>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chemeClr val="tx1"/>
                          </a:solidFill>
                          <a:effectLst/>
                          <a:latin typeface="Arial" charset="0"/>
                          <a:ea typeface="Osaka" charset="0"/>
                          <a:cs typeface="Osaka" charset="0"/>
                        </a:rPr>
                        <a:t>My salary is the same, though I save on gas and travel. I had to buy a new computer but the savings make up the difference.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20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3640" marB="36000" horzOverflow="overflow">
                    <a:lnL w="7200" cap="flat" cmpd="sng" algn="ctr">
                      <a:solidFill>
                        <a:srgbClr val="808080"/>
                      </a:solidFill>
                      <a:prstDash val="solid"/>
                      <a:round/>
                      <a:headEnd type="none" w="med" len="med"/>
                      <a:tailEnd type="none" w="med" len="med"/>
                    </a:lnL>
                    <a:lnR w="7200" cap="flat" cmpd="sng" algn="ctr">
                      <a:solidFill>
                        <a:srgbClr val="808080"/>
                      </a:solidFill>
                      <a:prstDash val="solid"/>
                      <a:round/>
                      <a:headEnd type="none" w="med" len="med"/>
                      <a:tailEnd type="none" w="med" len="med"/>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0" i="0" u="none" strike="noStrike" cap="none" normalizeH="0" baseline="0">
                          <a:ln>
                            <a:noFill/>
                          </a:ln>
                          <a:solidFill>
                            <a:srgbClr val="0F3277"/>
                          </a:solidFill>
                          <a:effectLst/>
                          <a:latin typeface="Arial" charset="0"/>
                          <a:ea typeface="ＭＳ Ｐゴシック" charset="0"/>
                          <a:cs typeface="ＭＳ Ｐゴシック" charset="0"/>
                        </a:rPr>
                        <a:t>None.</a:t>
                      </a:r>
                    </a:p>
                  </a:txBody>
                  <a:tcPr marL="36000" marR="36000" marT="53640" marB="36000" horzOverflow="overflow">
                    <a:lnL w="7200" cap="flat" cmpd="sng" algn="ctr">
                      <a:solidFill>
                        <a:srgbClr val="808080"/>
                      </a:solidFill>
                      <a:prstDash val="solid"/>
                      <a:round/>
                      <a:headEnd type="none" w="med" len="med"/>
                      <a:tailEnd type="none" w="med" len="med"/>
                    </a:lnL>
                    <a:lnR>
                      <a:noFill/>
                    </a:lnR>
                    <a:lnT w="7200" cap="flat" cmpd="sng" algn="ctr">
                      <a:solidFill>
                        <a:srgbClr val="80808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11:</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Evaluate with Traits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4"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755" name="Rectangle 3"/>
          <p:cNvSpPr>
            <a:spLocks noChangeArrowheads="1"/>
          </p:cNvSpPr>
          <p:nvPr/>
        </p:nvSpPr>
        <p:spPr bwMode="auto">
          <a:xfrm>
            <a:off x="1676400" y="1050925"/>
            <a:ext cx="6705600" cy="2754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dirty="0">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000000"/>
                </a:solidFill>
                <a:latin typeface="VectoraLT-Roman" charset="0"/>
                <a:cs typeface="VectoraLT-Roman" charset="0"/>
              </a:rPr>
              <a:t>To use the SCAMPER questions to think of ways to improve a product, service, process, or concept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Taking a Pre-Assessment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Evaluating with SCAMPER</a:t>
            </a:r>
          </a:p>
          <a:p>
            <a:pPr>
              <a:spcAft>
                <a:spcPts val="1088"/>
              </a:spcAft>
            </a:pPr>
            <a:r>
              <a:rPr lang="en-US" sz="2600">
                <a:cs typeface="Arial" charset="0"/>
              </a:rPr>
              <a:t>A researcher named Bob Eberle created a set of questions that you can use to evaluate something and think of ways to improve it. The first letter in each type of question spells out the word SCAMPER.</a:t>
            </a:r>
          </a:p>
          <a:p>
            <a:pPr>
              <a:spcAft>
                <a:spcPts val="1088"/>
              </a:spcAft>
            </a:pPr>
            <a:r>
              <a:rPr lang="en-US" sz="3000" b="1">
                <a:solidFill>
                  <a:srgbClr val="000080"/>
                </a:solidFill>
                <a:cs typeface="Arial" charset="0"/>
              </a:rPr>
              <a:t>How can SCAMPER improve something?</a:t>
            </a:r>
          </a:p>
          <a:p>
            <a:pPr>
              <a:spcAft>
                <a:spcPts val="1088"/>
              </a:spcAft>
            </a:pPr>
            <a:r>
              <a:rPr lang="en-US" sz="2600">
                <a:cs typeface="Arial" charset="0"/>
              </a:rPr>
              <a:t>Ask one or more of the SCAMPER questions about a product, service, procedure, or concept from your company. Apply some of your answers.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SCAMPER</a:t>
            </a:r>
          </a:p>
          <a:p>
            <a:pPr>
              <a:spcAft>
                <a:spcPts val="1088"/>
              </a:spcAft>
            </a:pPr>
            <a:r>
              <a:rPr lang="en-US" sz="3000" b="1">
                <a:solidFill>
                  <a:srgbClr val="000080"/>
                </a:solidFill>
                <a:cs typeface="Arial" charset="0"/>
              </a:rPr>
              <a:t>How can SCAMPER improve something?</a:t>
            </a:r>
          </a:p>
        </p:txBody>
      </p:sp>
      <p:graphicFrame>
        <p:nvGraphicFramePr>
          <p:cNvPr id="76802" name="Group 2"/>
          <p:cNvGraphicFramePr>
            <a:graphicFrameLocks noGrp="1"/>
          </p:cNvGraphicFramePr>
          <p:nvPr/>
        </p:nvGraphicFramePr>
        <p:xfrm>
          <a:off x="1865313" y="2322513"/>
          <a:ext cx="6824662" cy="3411059"/>
        </p:xfrm>
        <a:graphic>
          <a:graphicData uri="http://schemas.openxmlformats.org/drawingml/2006/table">
            <a:tbl>
              <a:tblPr/>
              <a:tblGrid>
                <a:gridCol w="1905000"/>
                <a:gridCol w="4919662"/>
              </a:tblGrid>
              <a:tr h="168275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23825" algn="l"/>
                          <a:tab pos="581025" algn="l"/>
                          <a:tab pos="1038225" algn="l"/>
                          <a:tab pos="1495425" algn="l"/>
                          <a:tab pos="1952625" algn="l"/>
                          <a:tab pos="2409825" algn="l"/>
                          <a:tab pos="2867025" algn="l"/>
                          <a:tab pos="3324225" algn="l"/>
                          <a:tab pos="3781425" algn="l"/>
                          <a:tab pos="4238625" algn="l"/>
                          <a:tab pos="4695825" algn="l"/>
                          <a:tab pos="5153025" algn="l"/>
                          <a:tab pos="5610225" algn="l"/>
                          <a:tab pos="6067425" algn="l"/>
                          <a:tab pos="6524625" algn="l"/>
                          <a:tab pos="6981825" algn="l"/>
                          <a:tab pos="7439025" algn="l"/>
                          <a:tab pos="7896225" algn="l"/>
                          <a:tab pos="8353425" algn="l"/>
                          <a:tab pos="8810625" algn="l"/>
                          <a:tab pos="926782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S</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ubstitute</a:t>
                      </a:r>
                    </a:p>
                  </a:txBody>
                  <a:tcPr marL="36000" marR="36000" marT="57168"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alternatives can we discover?</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Who else could be involved with this issue?</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other ideas, approaches, or materials could be useful?</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new goals should we focus on?</a:t>
                      </a:r>
                    </a:p>
                  </a:txBody>
                  <a:tcPr marL="36000" marR="36000" marT="51876"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FFFFFF"/>
                    </a:solidFill>
                  </a:tcPr>
                </a:tc>
              </a:tr>
              <a:tr h="17176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30175" algn="l"/>
                          <a:tab pos="587375" algn="l"/>
                          <a:tab pos="1044575" algn="l"/>
                          <a:tab pos="1501775" algn="l"/>
                          <a:tab pos="1958975" algn="l"/>
                          <a:tab pos="2416175" algn="l"/>
                          <a:tab pos="2873375" algn="l"/>
                          <a:tab pos="3330575" algn="l"/>
                          <a:tab pos="3787775" algn="l"/>
                          <a:tab pos="4244975" algn="l"/>
                          <a:tab pos="4702175" algn="l"/>
                          <a:tab pos="5159375" algn="l"/>
                          <a:tab pos="5616575" algn="l"/>
                          <a:tab pos="6073775" algn="l"/>
                          <a:tab pos="6530975" algn="l"/>
                          <a:tab pos="6988175" algn="l"/>
                          <a:tab pos="7445375" algn="l"/>
                          <a:tab pos="7902575" algn="l"/>
                          <a:tab pos="8359775" algn="l"/>
                          <a:tab pos="8816975" algn="l"/>
                          <a:tab pos="927417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C</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ombine</a:t>
                      </a:r>
                    </a:p>
                  </a:txBody>
                  <a:tcPr marL="36000" marR="36000" marT="57168"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this be combined with something else?</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would this work if it were more like that?</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this be used in a new context?</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this idea connect to other people?</a:t>
                      </a:r>
                    </a:p>
                  </a:txBody>
                  <a:tcPr marL="36000" marR="36000" marT="51876"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SCAMPER</a:t>
            </a:r>
          </a:p>
          <a:p>
            <a:pPr>
              <a:spcAft>
                <a:spcPts val="1088"/>
              </a:spcAft>
            </a:pPr>
            <a:r>
              <a:rPr lang="en-US" sz="3000" b="1">
                <a:solidFill>
                  <a:srgbClr val="000080"/>
                </a:solidFill>
                <a:cs typeface="Arial" charset="0"/>
              </a:rPr>
              <a:t>How can SCAMPER improve something?</a:t>
            </a:r>
          </a:p>
        </p:txBody>
      </p:sp>
      <p:graphicFrame>
        <p:nvGraphicFramePr>
          <p:cNvPr id="77826" name="Group 2"/>
          <p:cNvGraphicFramePr>
            <a:graphicFrameLocks noGrp="1"/>
          </p:cNvGraphicFramePr>
          <p:nvPr/>
        </p:nvGraphicFramePr>
        <p:xfrm>
          <a:off x="1865313" y="2322513"/>
          <a:ext cx="7007225" cy="3290888"/>
        </p:xfrm>
        <a:graphic>
          <a:graphicData uri="http://schemas.openxmlformats.org/drawingml/2006/table">
            <a:tbl>
              <a:tblPr/>
              <a:tblGrid>
                <a:gridCol w="1833562"/>
                <a:gridCol w="5173663"/>
              </a:tblGrid>
              <a:tr h="166370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23825" algn="l"/>
                          <a:tab pos="581025" algn="l"/>
                          <a:tab pos="1038225" algn="l"/>
                          <a:tab pos="1495425" algn="l"/>
                          <a:tab pos="1952625" algn="l"/>
                          <a:tab pos="2409825" algn="l"/>
                          <a:tab pos="2867025" algn="l"/>
                          <a:tab pos="3324225" algn="l"/>
                          <a:tab pos="3781425" algn="l"/>
                          <a:tab pos="4238625" algn="l"/>
                          <a:tab pos="4695825" algn="l"/>
                          <a:tab pos="5153025" algn="l"/>
                          <a:tab pos="5610225" algn="l"/>
                          <a:tab pos="6067425" algn="l"/>
                          <a:tab pos="6524625" algn="l"/>
                          <a:tab pos="6981825" algn="l"/>
                          <a:tab pos="7439025" algn="l"/>
                          <a:tab pos="7896225" algn="l"/>
                          <a:tab pos="8353425" algn="l"/>
                          <a:tab pos="8810625" algn="l"/>
                          <a:tab pos="926782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A</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dapt</a:t>
                      </a:r>
                    </a:p>
                  </a:txBody>
                  <a:tcPr marL="36000" marR="36000" marT="57168"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changes would improve this?</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could this be modified to better fit the situation?</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traits could be adjusted to improve this?</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this become more desirable?</a:t>
                      </a:r>
                    </a:p>
                  </a:txBody>
                  <a:tcPr marL="36000" marR="36000" marT="51876"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FFFFFF"/>
                    </a:solidFill>
                  </a:tcPr>
                </a:tc>
              </a:tr>
              <a:tr h="1627188">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30175" algn="l"/>
                          <a:tab pos="587375" algn="l"/>
                          <a:tab pos="1044575" algn="l"/>
                          <a:tab pos="1501775" algn="l"/>
                          <a:tab pos="1958975" algn="l"/>
                          <a:tab pos="2416175" algn="l"/>
                          <a:tab pos="2873375" algn="l"/>
                          <a:tab pos="3330575" algn="l"/>
                          <a:tab pos="3787775" algn="l"/>
                          <a:tab pos="4244975" algn="l"/>
                          <a:tab pos="4702175" algn="l"/>
                          <a:tab pos="5159375" algn="l"/>
                          <a:tab pos="5616575" algn="l"/>
                          <a:tab pos="6073775" algn="l"/>
                          <a:tab pos="6530975" algn="l"/>
                          <a:tab pos="6988175" algn="l"/>
                          <a:tab pos="7445375" algn="l"/>
                          <a:tab pos="7902575" algn="l"/>
                          <a:tab pos="8359775" algn="l"/>
                          <a:tab pos="8816975" algn="l"/>
                          <a:tab pos="927417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M</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agnify</a:t>
                      </a:r>
                    </a:p>
                  </a:txBody>
                  <a:tcPr marL="36000" marR="36000" marT="57168"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this be made bigger or more powerful?</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I improve performance or efficiency?</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I make this faster?</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I make this more impressive?</a:t>
                      </a:r>
                    </a:p>
                  </a:txBody>
                  <a:tcPr marL="36000" marR="36000" marT="51876"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Evaluating with SCAMPER</a:t>
            </a:r>
          </a:p>
          <a:p>
            <a:pPr>
              <a:spcAft>
                <a:spcPts val="1088"/>
              </a:spcAft>
            </a:pPr>
            <a:r>
              <a:rPr lang="en-US" sz="3000" b="1">
                <a:solidFill>
                  <a:srgbClr val="000080"/>
                </a:solidFill>
                <a:cs typeface="Arial" charset="0"/>
              </a:rPr>
              <a:t>How can SCAMPER improve something?</a:t>
            </a:r>
          </a:p>
        </p:txBody>
      </p:sp>
      <p:graphicFrame>
        <p:nvGraphicFramePr>
          <p:cNvPr id="78850" name="Group 2"/>
          <p:cNvGraphicFramePr>
            <a:graphicFrameLocks noGrp="1"/>
          </p:cNvGraphicFramePr>
          <p:nvPr/>
        </p:nvGraphicFramePr>
        <p:xfrm>
          <a:off x="1865313" y="2251075"/>
          <a:ext cx="7007225" cy="4265134"/>
        </p:xfrm>
        <a:graphic>
          <a:graphicData uri="http://schemas.openxmlformats.org/drawingml/2006/table">
            <a:tbl>
              <a:tblPr/>
              <a:tblGrid>
                <a:gridCol w="1833562"/>
                <a:gridCol w="5173663"/>
              </a:tblGrid>
              <a:tr h="12731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23825" algn="l"/>
                          <a:tab pos="581025" algn="l"/>
                          <a:tab pos="1038225" algn="l"/>
                          <a:tab pos="1495425" algn="l"/>
                          <a:tab pos="1952625" algn="l"/>
                          <a:tab pos="2409825" algn="l"/>
                          <a:tab pos="2867025" algn="l"/>
                          <a:tab pos="3324225" algn="l"/>
                          <a:tab pos="3781425" algn="l"/>
                          <a:tab pos="4238625" algn="l"/>
                          <a:tab pos="4695825" algn="l"/>
                          <a:tab pos="5153025" algn="l"/>
                          <a:tab pos="5610225" algn="l"/>
                          <a:tab pos="6067425" algn="l"/>
                          <a:tab pos="6524625" algn="l"/>
                          <a:tab pos="6981825" algn="l"/>
                          <a:tab pos="7439025" algn="l"/>
                          <a:tab pos="7896225" algn="l"/>
                          <a:tab pos="8353425" algn="l"/>
                          <a:tab pos="8810625" algn="l"/>
                          <a:tab pos="926782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P</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ut to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23825" algn="l"/>
                          <a:tab pos="581025" algn="l"/>
                          <a:tab pos="1038225" algn="l"/>
                          <a:tab pos="1495425" algn="l"/>
                          <a:tab pos="1952625" algn="l"/>
                          <a:tab pos="2409825" algn="l"/>
                          <a:tab pos="2867025" algn="l"/>
                          <a:tab pos="3324225" algn="l"/>
                          <a:tab pos="3781425" algn="l"/>
                          <a:tab pos="4238625" algn="l"/>
                          <a:tab pos="4695825" algn="l"/>
                          <a:tab pos="5153025" algn="l"/>
                          <a:tab pos="5610225" algn="l"/>
                          <a:tab pos="6067425" algn="l"/>
                          <a:tab pos="6524625" algn="l"/>
                          <a:tab pos="6981825" algn="l"/>
                          <a:tab pos="7439025" algn="l"/>
                          <a:tab pos="7896225" algn="l"/>
                          <a:tab pos="8353425" algn="l"/>
                          <a:tab pos="8810625" algn="l"/>
                          <a:tab pos="9267825" algn="l"/>
                        </a:tabLst>
                      </a:pP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Other Uses</a:t>
                      </a:r>
                    </a:p>
                  </a:txBody>
                  <a:tcPr marL="36000" marR="36000" marT="57168"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other uses does this have?</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Who else could use this?</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Where else could this be applied?</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other problem could this solve?</a:t>
                      </a:r>
                    </a:p>
                  </a:txBody>
                  <a:tcPr marL="36000" marR="36000" marT="51876" marB="36000" horzOverflow="overflow">
                    <a:lnL>
                      <a:noFill/>
                    </a:lnL>
                    <a:lnR>
                      <a:noFill/>
                    </a:lnR>
                    <a:lnT>
                      <a:noFill/>
                    </a:lnT>
                    <a:lnB w="28800" cap="flat" cmpd="sng" algn="ctr">
                      <a:solidFill>
                        <a:srgbClr val="FFFFFF"/>
                      </a:solidFill>
                      <a:prstDash val="solid"/>
                      <a:round/>
                      <a:headEnd type="none" w="med" len="med"/>
                      <a:tailEnd type="none" w="med" len="med"/>
                    </a:lnB>
                    <a:lnTlToBr>
                      <a:noFill/>
                    </a:lnTlToBr>
                    <a:lnBlToTr>
                      <a:noFill/>
                    </a:lnBlToTr>
                    <a:solidFill>
                      <a:srgbClr val="FFFFFF"/>
                    </a:solidFill>
                  </a:tcPr>
                </a:tc>
              </a:tr>
              <a:tr h="126365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30175" algn="l"/>
                          <a:tab pos="587375" algn="l"/>
                          <a:tab pos="1044575" algn="l"/>
                          <a:tab pos="1501775" algn="l"/>
                          <a:tab pos="1958975" algn="l"/>
                          <a:tab pos="2416175" algn="l"/>
                          <a:tab pos="2873375" algn="l"/>
                          <a:tab pos="3330575" algn="l"/>
                          <a:tab pos="3787775" algn="l"/>
                          <a:tab pos="4244975" algn="l"/>
                          <a:tab pos="4702175" algn="l"/>
                          <a:tab pos="5159375" algn="l"/>
                          <a:tab pos="5616575" algn="l"/>
                          <a:tab pos="6073775" algn="l"/>
                          <a:tab pos="6530975" algn="l"/>
                          <a:tab pos="6988175" algn="l"/>
                          <a:tab pos="7445375" algn="l"/>
                          <a:tab pos="7902575" algn="l"/>
                          <a:tab pos="8359775" algn="l"/>
                          <a:tab pos="8816975" algn="l"/>
                          <a:tab pos="9274175"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E</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liminate</a:t>
                      </a:r>
                    </a:p>
                  </a:txBody>
                  <a:tcPr marL="36000" marR="36000" marT="57168" marB="36000" horzOverflow="overflow">
                    <a:lnL>
                      <a:noFill/>
                    </a:lnL>
                    <a:lnR>
                      <a:noFill/>
                    </a:lnR>
                    <a:lnT w="28800" cap="flat" cmpd="sng" algn="ctr">
                      <a:solidFill>
                        <a:srgbClr val="FFFFFF"/>
                      </a:solidFill>
                      <a:prstDash val="solid"/>
                      <a:round/>
                      <a:headEnd type="none" w="med" len="med"/>
                      <a:tailEnd type="none" w="med" len="med"/>
                    </a:lnT>
                    <a:lnB w="28800" cap="flat" cmpd="sng" algn="ctr">
                      <a:solidFill>
                        <a:srgbClr val="FFFFFF"/>
                      </a:solidFill>
                      <a:prstDash val="solid"/>
                      <a:round/>
                      <a:headEnd type="none" w="med" len="med"/>
                      <a:tailEnd type="none" w="med" len="med"/>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would simplify this?</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would streamline it?</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How can it become less costly?</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What would make this more subtle?</a:t>
                      </a:r>
                    </a:p>
                  </a:txBody>
                  <a:tcPr marL="36000" marR="36000" marT="51876" marB="36000" horzOverflow="overflow">
                    <a:lnL>
                      <a:noFill/>
                    </a:lnL>
                    <a:lnR>
                      <a:noFill/>
                    </a:lnR>
                    <a:lnT w="28800" cap="flat" cmpd="sng" algn="ctr">
                      <a:solidFill>
                        <a:srgbClr val="FFFFFF"/>
                      </a:solidFill>
                      <a:prstDash val="solid"/>
                      <a:round/>
                      <a:headEnd type="none" w="med" len="med"/>
                      <a:tailEnd type="none" w="med" len="med"/>
                    </a:lnT>
                    <a:lnB w="28800" cap="flat" cmpd="sng" algn="ctr">
                      <a:solidFill>
                        <a:srgbClr val="FFFFFF"/>
                      </a:solidFill>
                      <a:prstDash val="solid"/>
                      <a:round/>
                      <a:headEnd type="none" w="med" len="med"/>
                      <a:tailEnd type="none" w="med" len="med"/>
                    </a:lnB>
                    <a:lnTlToBr>
                      <a:noFill/>
                    </a:lnTlToBr>
                    <a:lnBlToTr>
                      <a:noFill/>
                    </a:lnBlToTr>
                    <a:solidFill>
                      <a:srgbClr val="FFFFFF"/>
                    </a:solidFill>
                  </a:tcPr>
                </a:tc>
              </a:tr>
              <a:tr h="17176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158750" algn="l"/>
                          <a:tab pos="615950" algn="l"/>
                          <a:tab pos="1073150" algn="l"/>
                          <a:tab pos="1530350" algn="l"/>
                          <a:tab pos="1987550" algn="l"/>
                          <a:tab pos="2444750" algn="l"/>
                          <a:tab pos="2901950" algn="l"/>
                          <a:tab pos="3359150" algn="l"/>
                          <a:tab pos="3816350" algn="l"/>
                          <a:tab pos="4273550" algn="l"/>
                          <a:tab pos="4730750" algn="l"/>
                          <a:tab pos="5187950" algn="l"/>
                          <a:tab pos="5645150" algn="l"/>
                          <a:tab pos="6102350" algn="l"/>
                          <a:tab pos="6559550" algn="l"/>
                          <a:tab pos="7016750" algn="l"/>
                          <a:tab pos="7473950" algn="l"/>
                          <a:tab pos="7931150" algn="l"/>
                          <a:tab pos="8388350" algn="l"/>
                          <a:tab pos="8845550" algn="l"/>
                          <a:tab pos="9302750" algn="l"/>
                        </a:tabLst>
                      </a:pPr>
                      <a:r>
                        <a:rPr kumimoji="0" lang="en-US" sz="2400" b="1" i="0" u="none" strike="noStrike" cap="none" normalizeH="0" baseline="0">
                          <a:ln>
                            <a:noFill/>
                          </a:ln>
                          <a:solidFill>
                            <a:srgbClr val="800000"/>
                          </a:solidFill>
                          <a:effectLst/>
                          <a:latin typeface="Arial" charset="0"/>
                          <a:ea typeface="ＭＳ Ｐゴシック" charset="0"/>
                          <a:cs typeface="ＭＳ Ｐゴシック" charset="0"/>
                        </a:rPr>
                        <a:t>R</a:t>
                      </a:r>
                      <a:r>
                        <a:rPr kumimoji="0" lang="en-US" sz="2400" b="0" i="0" u="none" strike="noStrike" cap="none" normalizeH="0" baseline="0">
                          <a:ln>
                            <a:noFill/>
                          </a:ln>
                          <a:solidFill>
                            <a:srgbClr val="000000"/>
                          </a:solidFill>
                          <a:effectLst/>
                          <a:latin typeface="Arial" charset="0"/>
                          <a:ea typeface="ＭＳ Ｐゴシック" charset="0"/>
                          <a:cs typeface="ＭＳ Ｐゴシック" charset="0"/>
                        </a:rPr>
                        <a:t>earrange</a:t>
                      </a:r>
                    </a:p>
                  </a:txBody>
                  <a:tcPr marL="36000" marR="36000" marT="57168"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D1D1B0"/>
                    </a:solidFill>
                  </a:tcPr>
                </a:tc>
                <a:tc>
                  <a:txBody>
                    <a:bodyPr/>
                    <a:lstStyle/>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What other sequence could work for this?</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How could I turn this completely around?</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What other part of the issue might be more important?</a:t>
                      </a:r>
                    </a:p>
                    <a:p>
                      <a:pPr marL="411163" marR="0" lvl="0" indent="-228600" algn="l" defTabSz="457200" rtl="0" eaLnBrk="0" fontAlgn="base" latinLnBrk="0" hangingPunct="0">
                        <a:lnSpc>
                          <a:spcPct val="93000"/>
                        </a:lnSpc>
                        <a:spcBef>
                          <a:spcPct val="0"/>
                        </a:spcBef>
                        <a:spcAft>
                          <a:spcPts val="288"/>
                        </a:spcAft>
                        <a:buClr>
                          <a:srgbClr val="000000"/>
                        </a:buClr>
                        <a:buSzPct val="100000"/>
                        <a:buFont typeface="Arial" charset="0"/>
                        <a:buChar char="•"/>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pPr>
                      <a:r>
                        <a:rPr kumimoji="0" lang="en-US" sz="1800" b="0" i="0" u="none" strike="noStrike" cap="none" normalizeH="0" baseline="0">
                          <a:ln>
                            <a:noFill/>
                          </a:ln>
                          <a:solidFill>
                            <a:srgbClr val="000000"/>
                          </a:solidFill>
                          <a:effectLst/>
                          <a:latin typeface="Arial" charset="0"/>
                          <a:ea typeface="ＭＳ Ｐゴシック" charset="0"/>
                          <a:cs typeface="Arial" charset="0"/>
                        </a:rPr>
                        <a:t>Could this happen at a different time or in a different place?</a:t>
                      </a:r>
                    </a:p>
                  </a:txBody>
                  <a:tcPr marL="36000" marR="36000" marT="51876" marB="36000" horzOverflow="overflow">
                    <a:lnL>
                      <a:noFill/>
                    </a:lnL>
                    <a:lnR>
                      <a:noFill/>
                    </a:lnR>
                    <a:lnT w="28800" cap="flat" cmpd="sng" algn="ctr">
                      <a:solidFill>
                        <a:srgbClr val="FFFFFF"/>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12:</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Use SCAMPER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898"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899" name="Rectangle 3"/>
          <p:cNvSpPr>
            <a:spLocks noChangeArrowheads="1"/>
          </p:cNvSpPr>
          <p:nvPr/>
        </p:nvSpPr>
        <p:spPr bwMode="auto">
          <a:xfrm>
            <a:off x="1676400" y="1050925"/>
            <a:ext cx="6705600" cy="300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three basic approaches to creating, know their best uses, and be aware of caveats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cs typeface="Arial" charset="0"/>
              </a:rPr>
              <a:t>Creating in Three Ways</a:t>
            </a:r>
          </a:p>
          <a:p>
            <a:pPr>
              <a:spcBef>
                <a:spcPts val="300"/>
              </a:spcBef>
            </a:pPr>
            <a:r>
              <a:rPr lang="en-US" sz="2800">
                <a:solidFill>
                  <a:schemeClr val="tx1"/>
                </a:solidFill>
              </a:rPr>
              <a:t>The act of creating is the deepest and most involved form of critical thinking. It requires all of the other critical thinking skills. The act of creating also requires our creative thinking skills.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Creating in Three Ways</a:t>
            </a:r>
          </a:p>
          <a:p>
            <a:pPr>
              <a:spcAft>
                <a:spcPts val="1088"/>
              </a:spcAft>
            </a:pPr>
            <a:r>
              <a:rPr lang="en-US" sz="3000" b="1">
                <a:solidFill>
                  <a:srgbClr val="000080"/>
                </a:solidFill>
                <a:cs typeface="Arial" charset="0"/>
              </a:rPr>
              <a:t>What are three ways to create?</a:t>
            </a:r>
          </a:p>
          <a:p>
            <a:r>
              <a:rPr lang="en-US">
                <a:solidFill>
                  <a:schemeClr val="tx1"/>
                </a:solidFill>
              </a:rPr>
              <a:t>There are three basic approaches to creating something: </a:t>
            </a:r>
            <a:r>
              <a:rPr lang="en-US" i="1">
                <a:solidFill>
                  <a:schemeClr val="tx1"/>
                </a:solidFill>
              </a:rPr>
              <a:t>building, growing,</a:t>
            </a:r>
            <a:r>
              <a:rPr lang="en-US">
                <a:solidFill>
                  <a:schemeClr val="tx1"/>
                </a:solidFill>
              </a:rPr>
              <a:t> and </a:t>
            </a:r>
            <a:r>
              <a:rPr lang="en-US" i="1">
                <a:solidFill>
                  <a:schemeClr val="tx1"/>
                </a:solidFill>
              </a:rPr>
              <a:t>exploring</a:t>
            </a:r>
            <a:r>
              <a:rPr lang="en-US">
                <a:solidFill>
                  <a:schemeClr val="tx1"/>
                </a:solidFill>
              </a:rPr>
              <a:t>. The best approach depends on the situation and the person who is doing the work. At times you’ll use all three approaches during the same project. </a:t>
            </a:r>
          </a:p>
          <a:p>
            <a:endParaRPr lang="en-US">
              <a:solidFill>
                <a:schemeClr val="tx1"/>
              </a:solidFill>
            </a:endParaRPr>
          </a:p>
          <a:p>
            <a:r>
              <a:rPr lang="en-US">
                <a:solidFill>
                  <a:schemeClr val="tx1"/>
                </a:solidFill>
              </a:rPr>
              <a:t>The chart on the next slide describes the three approaches to creating. The “example” column shows how the Navy Supply Corps might use each approach.</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AutoShape 1"/>
          <p:cNvSpPr>
            <a:spLocks noChangeArrowheads="1"/>
          </p:cNvSpPr>
          <p:nvPr/>
        </p:nvSpPr>
        <p:spPr bwMode="auto">
          <a:xfrm>
            <a:off x="228600" y="1828800"/>
            <a:ext cx="8534400" cy="3749675"/>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70" name="Text Box 2"/>
          <p:cNvSpPr txBox="1">
            <a:spLocks noChangeArrowheads="1"/>
          </p:cNvSpPr>
          <p:nvPr/>
        </p:nvSpPr>
        <p:spPr bwMode="auto">
          <a:xfrm>
            <a:off x="1752600" y="381000"/>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Creating in Three Ways</a:t>
            </a:r>
          </a:p>
          <a:p>
            <a:pPr>
              <a:spcAft>
                <a:spcPts val="1088"/>
              </a:spcAft>
            </a:pPr>
            <a:r>
              <a:rPr lang="en-US" sz="3000" b="1">
                <a:solidFill>
                  <a:srgbClr val="000080"/>
                </a:solidFill>
                <a:cs typeface="Arial" charset="0"/>
              </a:rPr>
              <a:t>What are three ways to create?</a:t>
            </a:r>
          </a:p>
        </p:txBody>
      </p:sp>
      <p:graphicFrame>
        <p:nvGraphicFramePr>
          <p:cNvPr id="84011" name="Group 43"/>
          <p:cNvGraphicFramePr>
            <a:graphicFrameLocks noGrp="1"/>
          </p:cNvGraphicFramePr>
          <p:nvPr/>
        </p:nvGraphicFramePr>
        <p:xfrm>
          <a:off x="304800" y="2028825"/>
          <a:ext cx="8383588" cy="3492281"/>
        </p:xfrm>
        <a:graphic>
          <a:graphicData uri="http://schemas.openxmlformats.org/drawingml/2006/table">
            <a:tbl>
              <a:tblPr/>
              <a:tblGrid>
                <a:gridCol w="1200150"/>
                <a:gridCol w="1795463"/>
                <a:gridCol w="1792287"/>
                <a:gridCol w="1798638"/>
                <a:gridCol w="1797050"/>
              </a:tblGrid>
              <a:tr h="57626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r>
              <a:tr h="2720975">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Building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build something, you start with critical thinking. You set precise goals, make careful plans, gather the materials you need, and work steadily at creating. </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best when materials are expensive, schedules are tight, and results are well defined.</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building something, don’t be ruled solely by your plans. Be ready to take opportunities that arise.</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A Navy Supply Corps accountant  creates an audit report of existing supplies. </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AutoShape 1"/>
          <p:cNvSpPr>
            <a:spLocks noChangeArrowheads="1"/>
          </p:cNvSpPr>
          <p:nvPr/>
        </p:nvSpPr>
        <p:spPr bwMode="auto">
          <a:xfrm>
            <a:off x="152400" y="1828800"/>
            <a:ext cx="8839200" cy="3962400"/>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94" name="Text Box 2"/>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Creating in Three Ways</a:t>
            </a:r>
          </a:p>
          <a:p>
            <a:pPr>
              <a:spcAft>
                <a:spcPts val="1088"/>
              </a:spcAft>
            </a:pPr>
            <a:r>
              <a:rPr lang="en-US" sz="3000" b="1">
                <a:solidFill>
                  <a:srgbClr val="000080"/>
                </a:solidFill>
                <a:cs typeface="Arial" charset="0"/>
              </a:rPr>
              <a:t>What are three ways to create?</a:t>
            </a:r>
          </a:p>
        </p:txBody>
      </p:sp>
      <p:graphicFrame>
        <p:nvGraphicFramePr>
          <p:cNvPr id="85026" name="Group 34"/>
          <p:cNvGraphicFramePr>
            <a:graphicFrameLocks noGrp="1"/>
          </p:cNvGraphicFramePr>
          <p:nvPr/>
        </p:nvGraphicFramePr>
        <p:xfrm>
          <a:off x="228600" y="2028825"/>
          <a:ext cx="8686800" cy="3492281"/>
        </p:xfrm>
        <a:graphic>
          <a:graphicData uri="http://schemas.openxmlformats.org/drawingml/2006/table">
            <a:tbl>
              <a:tblPr/>
              <a:tblGrid>
                <a:gridCol w="1244600"/>
                <a:gridCol w="1858963"/>
                <a:gridCol w="1858962"/>
                <a:gridCol w="1862138"/>
                <a:gridCol w="1862137"/>
              </a:tblGrid>
              <a:tr h="58420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Description</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Best Use</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r>
              <a:tr h="2493963">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Growing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grow something, you use critical thinking and creative thinking hand in hand. You have a plan, but you also watch things develop and adapt as you go.</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best when factors aren’t completely within your control and some unknowns exist.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growing something, you need to constantly tend your project and react as it changes.</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An officer creates an inventory request form. This job requires attention to changes in supply and demand and the ability to forecast future needs.</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291" name="Rectangle 3"/>
          <p:cNvSpPr>
            <a:spLocks noChangeArrowheads="1"/>
          </p:cNvSpPr>
          <p:nvPr/>
        </p:nvSpPr>
        <p:spPr bwMode="auto">
          <a:xfrm>
            <a:off x="1676400" y="1050925"/>
            <a:ext cx="6705600" cy="244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understand what critical thinking is and ways to deepen thinking about any topic</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AutoShape 1"/>
          <p:cNvSpPr>
            <a:spLocks noChangeArrowheads="1"/>
          </p:cNvSpPr>
          <p:nvPr/>
        </p:nvSpPr>
        <p:spPr bwMode="auto">
          <a:xfrm>
            <a:off x="152400" y="1828800"/>
            <a:ext cx="8839200" cy="3657600"/>
          </a:xfrm>
          <a:prstGeom prst="roundRect">
            <a:avLst>
              <a:gd name="adj" fmla="val 42"/>
            </a:avLst>
          </a:prstGeom>
          <a:solidFill>
            <a:srgbClr val="FFFFFF"/>
          </a:solidFill>
          <a:ln w="900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18" name="Text Box 2"/>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Creating in Three Ways</a:t>
            </a:r>
          </a:p>
          <a:p>
            <a:pPr>
              <a:spcAft>
                <a:spcPts val="1088"/>
              </a:spcAft>
            </a:pPr>
            <a:r>
              <a:rPr lang="en-US" sz="3000" b="1">
                <a:solidFill>
                  <a:srgbClr val="000080"/>
                </a:solidFill>
                <a:cs typeface="Arial" charset="0"/>
              </a:rPr>
              <a:t>What are three ways to create?</a:t>
            </a:r>
          </a:p>
        </p:txBody>
      </p:sp>
      <p:graphicFrame>
        <p:nvGraphicFramePr>
          <p:cNvPr id="86047" name="Group 31"/>
          <p:cNvGraphicFramePr>
            <a:graphicFrameLocks noGrp="1"/>
          </p:cNvGraphicFramePr>
          <p:nvPr/>
        </p:nvGraphicFramePr>
        <p:xfrm>
          <a:off x="304800" y="1981200"/>
          <a:ext cx="8610600" cy="3237163"/>
        </p:xfrm>
        <a:graphic>
          <a:graphicData uri="http://schemas.openxmlformats.org/drawingml/2006/table">
            <a:tbl>
              <a:tblPr/>
              <a:tblGrid>
                <a:gridCol w="1233488"/>
                <a:gridCol w="1841500"/>
                <a:gridCol w="1843087"/>
                <a:gridCol w="1846263"/>
                <a:gridCol w="1846262"/>
              </a:tblGrid>
              <a:tr h="58420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Ways to Create</a:t>
                      </a:r>
                    </a:p>
                  </a:txBody>
                  <a:tcPr marL="36000" marR="36000" marT="51876" marB="36000" horzOverflow="overflow">
                    <a:lnL>
                      <a:noFill/>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Description</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Best Use</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Caveat</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800000"/>
                          </a:solidFill>
                          <a:effectLst/>
                          <a:latin typeface="Arial" charset="0"/>
                          <a:ea typeface="ＭＳ Ｐゴシック" charset="0"/>
                          <a:cs typeface="ＭＳ Ｐゴシック" charset="0"/>
                        </a:rPr>
                        <a:t>Example</a:t>
                      </a:r>
                    </a:p>
                  </a:txBody>
                  <a:tcPr marL="36000" marR="36000" marT="51876" marB="36000" horzOverflow="overflow">
                    <a:lnL w="7200" cap="flat" cmpd="sng" algn="ctr">
                      <a:solidFill>
                        <a:srgbClr val="D1D1B0"/>
                      </a:solidFill>
                      <a:prstDash val="solid"/>
                      <a:round/>
                      <a:headEnd type="none" w="med" len="med"/>
                      <a:tailEnd type="none" w="med" len="med"/>
                    </a:lnL>
                    <a:lnR>
                      <a:noFill/>
                    </a:lnR>
                    <a:lnT>
                      <a:noFill/>
                    </a:lnT>
                    <a:lnB w="7200" cap="flat" cmpd="sng" algn="ctr">
                      <a:solidFill>
                        <a:srgbClr val="D1D1B0"/>
                      </a:solidFill>
                      <a:prstDash val="solid"/>
                      <a:round/>
                      <a:headEnd type="none" w="med" len="med"/>
                      <a:tailEnd type="none" w="med" len="med"/>
                    </a:lnB>
                    <a:lnTlToBr>
                      <a:noFill/>
                    </a:lnTlToBr>
                    <a:lnBlToTr>
                      <a:noFill/>
                    </a:lnBlToTr>
                    <a:solidFill>
                      <a:srgbClr val="F7F5ED"/>
                    </a:solidFill>
                  </a:tcPr>
                </a:tc>
              </a:tr>
              <a:tr h="2565400">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1" i="0" u="none" strike="noStrike" cap="none" normalizeH="0" baseline="0">
                          <a:ln>
                            <a:noFill/>
                          </a:ln>
                          <a:solidFill>
                            <a:srgbClr val="0F3277"/>
                          </a:solidFill>
                          <a:effectLst/>
                          <a:latin typeface="Arial" charset="0"/>
                          <a:ea typeface="ＭＳ Ｐゴシック" charset="0"/>
                          <a:cs typeface="ＭＳ Ｐゴシック" charset="0"/>
                        </a:rPr>
                        <a:t>Exploring</a:t>
                      </a:r>
                    </a:p>
                  </a:txBody>
                  <a:tcPr marL="36000" marR="36000" marT="51876" marB="36000" horzOverflow="overflow">
                    <a:lnL>
                      <a:noFill/>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you explore something, you lead with your creative thinking. You set off with a minimal plan and the desire to discover, react, and improvise. </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This approach works well when the results are unknown, time is abundant, and materials are cheap.</a:t>
                      </a: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F3277"/>
                          </a:solidFill>
                          <a:effectLst/>
                          <a:latin typeface="Arial" charset="0"/>
                          <a:ea typeface="ＭＳ Ｐゴシック" charset="0"/>
                          <a:cs typeface="ＭＳ Ｐゴシック" charset="0"/>
                        </a:rPr>
                        <a:t>When exploring, you must dynamically adapt to an ever-changing situation. Be ready for waste and trimming.</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rgbClr val="0F3277"/>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w="7200" cap="flat" cmpd="sng" algn="ctr">
                      <a:solidFill>
                        <a:srgbClr val="D1D1B0"/>
                      </a:solidFill>
                      <a:prstDash val="solid"/>
                      <a:round/>
                      <a:headEnd type="none" w="med" len="med"/>
                      <a:tailEnd type="none" w="med" len="med"/>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l" defTabSz="457200" rtl="0" eaLnBrk="0" fontAlgn="base" latinLnBrk="0" hangingPunct="0">
                        <a:lnSpc>
                          <a:spcPct val="93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chemeClr val="tx1"/>
                          </a:solidFill>
                          <a:effectLst/>
                          <a:latin typeface="Arial" charset="0"/>
                          <a:ea typeface="Osaka" charset="0"/>
                          <a:cs typeface="Osaka" charset="0"/>
                        </a:rPr>
                        <a:t>The officer explores better ways to utilize space in a storage area to fit new inventory.</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L="36000" marR="36000" marT="51876" marB="36000" horzOverflow="overflow">
                    <a:lnL w="7200" cap="flat" cmpd="sng" algn="ctr">
                      <a:solidFill>
                        <a:srgbClr val="D1D1B0"/>
                      </a:solidFill>
                      <a:prstDash val="solid"/>
                      <a:round/>
                      <a:headEnd type="none" w="med" len="med"/>
                      <a:tailEnd type="none" w="med" len="med"/>
                    </a:lnL>
                    <a:lnR>
                      <a:noFill/>
                    </a:lnR>
                    <a:lnT w="7200" cap="flat" cmpd="sng" algn="ctr">
                      <a:solidFill>
                        <a:srgbClr val="D1D1B0"/>
                      </a:solidFill>
                      <a:prstDash val="solid"/>
                      <a:round/>
                      <a:headEnd type="none" w="med" len="med"/>
                      <a:tailEnd type="none" w="med" len="med"/>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4000">
                <a:solidFill>
                  <a:srgbClr val="999999"/>
                </a:solidFill>
                <a:cs typeface="Arial" charset="0"/>
              </a:rPr>
              <a:t>Creating in Three Ways</a:t>
            </a:r>
          </a:p>
          <a:p>
            <a:pPr>
              <a:spcAft>
                <a:spcPts val="1088"/>
              </a:spcAft>
            </a:pPr>
            <a:r>
              <a:rPr lang="en-US" sz="3000" b="1">
                <a:solidFill>
                  <a:srgbClr val="000080"/>
                </a:solidFill>
                <a:cs typeface="Arial" charset="0"/>
              </a:rPr>
              <a:t>How should I use the ways?</a:t>
            </a:r>
          </a:p>
          <a:p>
            <a:pPr>
              <a:spcBef>
                <a:spcPts val="300"/>
              </a:spcBef>
            </a:pPr>
            <a:r>
              <a:rPr lang="en-US" sz="2600">
                <a:solidFill>
                  <a:schemeClr val="tx1"/>
                </a:solidFill>
              </a:rPr>
              <a:t>Decide on building, growing, or exploring as the situation dictates. For larger projects, you’ll do all three. You might start by exploring options available to your department, then build a proposal for taking advantage of one option, and then grow a team to handle implementation.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13:</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Create in Three Ways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9E4D5"/>
        </a:solidFill>
        <a:effectLst/>
      </p:bgPr>
    </p:bg>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32200"/>
            <a:ext cx="4419600" cy="293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0" name="Rectangle 2"/>
          <p:cNvSpPr>
            <a:spLocks noChangeArrowheads="1"/>
          </p:cNvSpPr>
          <p:nvPr/>
        </p:nvSpPr>
        <p:spPr bwMode="auto">
          <a:xfrm>
            <a:off x="1600200" y="1203325"/>
            <a:ext cx="6705600" cy="533400"/>
          </a:xfrm>
          <a:prstGeom prst="rect">
            <a:avLst/>
          </a:prstGeom>
          <a:solidFill>
            <a:srgbClr val="72002B"/>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091" name="Rectangle 3"/>
          <p:cNvSpPr>
            <a:spLocks noChangeArrowheads="1"/>
          </p:cNvSpPr>
          <p:nvPr/>
        </p:nvSpPr>
        <p:spPr bwMode="auto">
          <a:xfrm>
            <a:off x="1676400" y="1050925"/>
            <a:ext cx="6705600"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22040" tIns="122040" rIns="122040" bIns="12204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b="1">
                <a:solidFill>
                  <a:srgbClr val="FFFFFF"/>
                </a:solidFill>
              </a:rPr>
              <a:t>My Goal</a:t>
            </a:r>
          </a:p>
          <a:p>
            <a: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500">
                <a:solidFill>
                  <a:srgbClr val="000000"/>
                </a:solidFill>
                <a:latin typeface="VectoraLT-Roman" charset="0"/>
                <a:cs typeface="VectoraLT-Roman" charset="0"/>
              </a:rPr>
              <a:t>To use a series of critical- thinking steps to solve problems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1736725" y="365125"/>
            <a:ext cx="6765925" cy="603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3400" dirty="0">
                <a:cs typeface="Arial" charset="0"/>
              </a:rPr>
              <a:t>Understanding Problem Solving</a:t>
            </a:r>
          </a:p>
          <a:p>
            <a:pPr>
              <a:spcAft>
                <a:spcPts val="1088"/>
              </a:spcAft>
            </a:pPr>
            <a:r>
              <a:rPr lang="en-US" sz="2600" dirty="0">
                <a:cs typeface="Arial" charset="0"/>
              </a:rPr>
              <a:t>Problems abound in the workplace, and often your job is defined by the problems that you solve. The problem-solving process isn’t magic. It’s a series of critical-thinking steps that you have been practicing.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p:cNvSpPr txBox="1">
            <a:spLocks noChangeArrowheads="1"/>
          </p:cNvSpPr>
          <p:nvPr/>
        </p:nvSpPr>
        <p:spPr bwMode="auto">
          <a:xfrm>
            <a:off x="1676400" y="2590800"/>
            <a:ext cx="7040563"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319088" indent="-319088">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buFont typeface="Times New Roman" charset="0"/>
              <a:buAutoNum type="arabicPeriod"/>
            </a:pPr>
            <a:r>
              <a:rPr lang="en-US" b="1" dirty="0">
                <a:cs typeface="Arial" charset="0"/>
              </a:rPr>
              <a:t>Define the problem.</a:t>
            </a:r>
            <a:r>
              <a:rPr lang="en-US" dirty="0">
                <a:cs typeface="Arial" charset="0"/>
              </a:rPr>
              <a:t> Identify the key issues (such as type, origin, history, extent) and analyze the problem’s causes and effects:</a:t>
            </a:r>
          </a:p>
        </p:txBody>
      </p:sp>
      <p:sp>
        <p:nvSpPr>
          <p:cNvPr id="91140" name="Text Box 4"/>
          <p:cNvSpPr txBox="1">
            <a:spLocks noChangeArrowheads="1"/>
          </p:cNvSpPr>
          <p:nvPr/>
        </p:nvSpPr>
        <p:spPr bwMode="auto">
          <a:xfrm>
            <a:off x="1736725" y="304800"/>
            <a:ext cx="704056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7985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176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3671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3400" dirty="0">
                <a:solidFill>
                  <a:srgbClr val="999999"/>
                </a:solidFill>
                <a:cs typeface="Arial" charset="0"/>
              </a:rPr>
              <a:t>Understanding Problem Solving</a:t>
            </a:r>
          </a:p>
          <a:p>
            <a:pPr>
              <a:spcAft>
                <a:spcPts val="1088"/>
              </a:spcAft>
            </a:pPr>
            <a:r>
              <a:rPr lang="en-US" sz="2800" b="1" dirty="0">
                <a:solidFill>
                  <a:srgbClr val="000080"/>
                </a:solidFill>
                <a:cs typeface="Arial" charset="0"/>
              </a:rPr>
              <a:t>How can I solve workplace problems?</a:t>
            </a:r>
          </a:p>
          <a:p>
            <a:pPr>
              <a:spcAft>
                <a:spcPts val="1088"/>
              </a:spcAft>
            </a:pPr>
            <a:r>
              <a:rPr lang="en-US" sz="2600" dirty="0">
                <a:cs typeface="Arial" charset="0"/>
              </a:rPr>
              <a:t>The following series of steps can help you solve workplace problems both small and big.</a:t>
            </a:r>
            <a:endParaRPr lang="en-US" dirty="0">
              <a:cs typeface="Arial" charset="0"/>
            </a:endParaRPr>
          </a:p>
        </p:txBody>
      </p:sp>
      <p:pic>
        <p:nvPicPr>
          <p:cNvPr id="2" name="Picture 1" descr="brainWebCh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600"/>
            <a:ext cx="5105400" cy="2431659"/>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1736725" y="1600200"/>
            <a:ext cx="7026275"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4572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9144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3716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8288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2860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432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004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576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148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buFont typeface="Times New Roman" charset="0"/>
              <a:buAutoNum type="arabicPeriod" startAt="2"/>
            </a:pPr>
            <a:r>
              <a:rPr lang="en-US" b="1" dirty="0">
                <a:solidFill>
                  <a:schemeClr val="tx1"/>
                </a:solidFill>
              </a:rPr>
              <a:t>Brainstorm solutions. </a:t>
            </a:r>
            <a:r>
              <a:rPr lang="en-US" dirty="0">
                <a:solidFill>
                  <a:schemeClr val="tx1"/>
                </a:solidFill>
              </a:rPr>
              <a:t>List in as many ways as you can how the problem could be solved. Consider ways to eliminate causes, lessen effects, or both. </a:t>
            </a:r>
            <a:endParaRPr lang="en-US" b="1" dirty="0">
              <a:solidFill>
                <a:schemeClr val="tx1"/>
              </a:solidFill>
              <a:cs typeface="Arial" charset="0"/>
            </a:endParaRPr>
          </a:p>
          <a:p>
            <a:pPr>
              <a:spcAft>
                <a:spcPts val="1088"/>
              </a:spcAft>
              <a:buFont typeface="Times New Roman" charset="0"/>
              <a:buAutoNum type="arabicPeriod" startAt="2"/>
            </a:pPr>
            <a:r>
              <a:rPr lang="en-US" b="1" dirty="0">
                <a:cs typeface="Arial" charset="0"/>
              </a:rPr>
              <a:t>Plan your solution.</a:t>
            </a:r>
            <a:r>
              <a:rPr lang="en-US" dirty="0">
                <a:cs typeface="Arial" charset="0"/>
              </a:rPr>
              <a:t> Choose one of your brainstorming ideas. Decide on a goal and answer </a:t>
            </a:r>
            <a:r>
              <a:rPr lang="en-US" i="1" dirty="0">
                <a:cs typeface="Arial" charset="0"/>
              </a:rPr>
              <a:t>who, what, where, when, why,</a:t>
            </a:r>
            <a:r>
              <a:rPr lang="en-US" dirty="0">
                <a:cs typeface="Arial" charset="0"/>
              </a:rPr>
              <a:t> and </a:t>
            </a:r>
            <a:r>
              <a:rPr lang="en-US" i="1" dirty="0">
                <a:cs typeface="Arial" charset="0"/>
              </a:rPr>
              <a:t>how</a:t>
            </a:r>
            <a:r>
              <a:rPr lang="en-US" dirty="0">
                <a:cs typeface="Arial" charset="0"/>
              </a:rPr>
              <a:t> about it. Think about the tasks you’ll need to accomplish to reach the goal, the time each task will take, the team available to help, and the tools you will need. For complex projects, consider gathering this information on a planning sheet.</a:t>
            </a:r>
          </a:p>
        </p:txBody>
      </p:sp>
      <p:sp>
        <p:nvSpPr>
          <p:cNvPr id="92163" name="Text Box 3"/>
          <p:cNvSpPr txBox="1">
            <a:spLocks noChangeArrowheads="1"/>
          </p:cNvSpPr>
          <p:nvPr/>
        </p:nvSpPr>
        <p:spPr bwMode="auto">
          <a:xfrm>
            <a:off x="1736725" y="304800"/>
            <a:ext cx="7040563"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25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44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63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082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40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97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54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11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3400" dirty="0">
                <a:solidFill>
                  <a:srgbClr val="999999"/>
                </a:solidFill>
                <a:cs typeface="Arial" charset="0"/>
              </a:rPr>
              <a:t>Understanding Problem Solving</a:t>
            </a:r>
          </a:p>
          <a:p>
            <a:pPr>
              <a:spcAft>
                <a:spcPts val="1088"/>
              </a:spcAft>
            </a:pPr>
            <a:r>
              <a:rPr lang="en-US" sz="2800" b="1" dirty="0">
                <a:solidFill>
                  <a:srgbClr val="000080"/>
                </a:solidFill>
                <a:cs typeface="Arial" charset="0"/>
              </a:rPr>
              <a:t>How can I solve workplace problems?</a:t>
            </a:r>
            <a:endParaRPr lang="en-US" dirty="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1736725" y="1584325"/>
            <a:ext cx="7178675" cy="443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marL="4572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9144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3716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8288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286000" indent="-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7432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32004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6576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4114800" indent="-4572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088"/>
              </a:spcAft>
              <a:buFont typeface="Times New Roman" charset="0"/>
              <a:buAutoNum type="arabicPeriod" startAt="4"/>
            </a:pPr>
            <a:r>
              <a:rPr lang="en-US" b="1" dirty="0"/>
              <a:t>Create your solution.</a:t>
            </a:r>
            <a:r>
              <a:rPr lang="en-US" dirty="0"/>
              <a:t> Build it, grow it, explore it, or do all three, depending on the situation.</a:t>
            </a:r>
            <a:endParaRPr lang="en-US" b="1" dirty="0">
              <a:cs typeface="Arial" charset="0"/>
            </a:endParaRPr>
          </a:p>
          <a:p>
            <a:pPr>
              <a:spcAft>
                <a:spcPts val="1088"/>
              </a:spcAft>
              <a:buFont typeface="Times New Roman" charset="0"/>
              <a:buAutoNum type="arabicPeriod" startAt="4"/>
            </a:pPr>
            <a:r>
              <a:rPr lang="en-US" b="1" dirty="0">
                <a:cs typeface="Arial" charset="0"/>
              </a:rPr>
              <a:t>Evaluate your solution.</a:t>
            </a:r>
            <a:r>
              <a:rPr lang="en-US" dirty="0">
                <a:cs typeface="Arial" charset="0"/>
              </a:rPr>
              <a:t> Check the solution against your goal. Have you reached it, exceeded it, fallen short? Use a trait evaluation. How could the solution be more effective and efficient? Use the SCAMPER questions.</a:t>
            </a:r>
          </a:p>
          <a:p>
            <a:pPr>
              <a:spcAft>
                <a:spcPts val="1088"/>
              </a:spcAft>
              <a:buFont typeface="Times New Roman" charset="0"/>
              <a:buAutoNum type="arabicPeriod" startAt="4"/>
            </a:pPr>
            <a:r>
              <a:rPr lang="en-US" b="1" dirty="0">
                <a:cs typeface="Arial" charset="0"/>
              </a:rPr>
              <a:t>Make improvements.</a:t>
            </a:r>
            <a:r>
              <a:rPr lang="en-US" dirty="0">
                <a:cs typeface="Arial" charset="0"/>
              </a:rPr>
              <a:t> Upgrade your solution so that it works optimally and the problem is well and truly solved.</a:t>
            </a:r>
          </a:p>
        </p:txBody>
      </p:sp>
      <p:sp>
        <p:nvSpPr>
          <p:cNvPr id="93187" name="Text Box 3"/>
          <p:cNvSpPr txBox="1">
            <a:spLocks noChangeArrowheads="1"/>
          </p:cNvSpPr>
          <p:nvPr/>
        </p:nvSpPr>
        <p:spPr bwMode="auto">
          <a:xfrm>
            <a:off x="1736725" y="304800"/>
            <a:ext cx="7040563"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indent="317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marL="8255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marL="1244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marL="16637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marL="20828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40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97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544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911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a:spcAft>
                <a:spcPts val="1438"/>
              </a:spcAft>
            </a:pPr>
            <a:r>
              <a:rPr lang="en-US" sz="3400" dirty="0">
                <a:solidFill>
                  <a:srgbClr val="999999"/>
                </a:solidFill>
                <a:cs typeface="Arial" charset="0"/>
              </a:rPr>
              <a:t>Understanding Problem Solving</a:t>
            </a:r>
          </a:p>
          <a:p>
            <a:pPr>
              <a:spcAft>
                <a:spcPts val="1088"/>
              </a:spcAft>
            </a:pPr>
            <a:r>
              <a:rPr lang="en-US" sz="2800" b="1" dirty="0">
                <a:solidFill>
                  <a:srgbClr val="000080"/>
                </a:solidFill>
                <a:cs typeface="Arial" charset="0"/>
              </a:rPr>
              <a:t>How can I solve workplace problems?</a:t>
            </a:r>
            <a:endParaRPr lang="en-US" dirty="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14:</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Solve Problems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1847850" y="2046288"/>
            <a:ext cx="6934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defRPr>
            </a:lvl9pPr>
          </a:lstStyle>
          <a:p>
            <a:pPr eaLnBrk="1" hangingPunct="1">
              <a:lnSpc>
                <a:spcPct val="80000"/>
              </a:lnSpc>
              <a:spcBef>
                <a:spcPts val="3300"/>
              </a:spcBef>
            </a:pPr>
            <a:r>
              <a:rPr lang="en-US" sz="2000" b="1" u="sng">
                <a:solidFill>
                  <a:srgbClr val="72002B"/>
                </a:solidFill>
                <a:ea typeface="Osaka" charset="0"/>
                <a:cs typeface="Osaka" charset="0"/>
              </a:rPr>
              <a:t>Activity 15:</a:t>
            </a:r>
            <a:br>
              <a:rPr lang="en-US" sz="2000" b="1" u="sng">
                <a:solidFill>
                  <a:srgbClr val="72002B"/>
                </a:solidFill>
                <a:ea typeface="Osaka" charset="0"/>
                <a:cs typeface="Osaka" charset="0"/>
              </a:rPr>
            </a:br>
            <a:r>
              <a:rPr lang="en-US" sz="2000" b="1" u="sng">
                <a:solidFill>
                  <a:srgbClr val="72002B"/>
                </a:solidFill>
                <a:ea typeface="Osaka" charset="0"/>
                <a:cs typeface="Osaka" charset="0"/>
              </a:rPr>
              <a:t/>
            </a:r>
            <a:br>
              <a:rPr lang="en-US" sz="2000" b="1" u="sng">
                <a:solidFill>
                  <a:srgbClr val="72002B"/>
                </a:solidFill>
                <a:ea typeface="Osaka" charset="0"/>
                <a:cs typeface="Osaka" charset="0"/>
              </a:rPr>
            </a:br>
            <a:r>
              <a:rPr lang="en-US" sz="3600">
                <a:ea typeface="Osaka" charset="0"/>
                <a:cs typeface="Osaka" charset="0"/>
              </a:rPr>
              <a:t>Lesson Wrap-Up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10912</TotalTime>
  <Words>9118</Words>
  <Application>Microsoft Macintosh PowerPoint</Application>
  <PresentationFormat>On-screen Show (4:3)</PresentationFormat>
  <Paragraphs>1100</Paragraphs>
  <Slides>199</Slides>
  <Notes>193</Notes>
  <HiddenSlides>0</HiddenSlides>
  <MMClips>0</MMClips>
  <ScaleCrop>false</ScaleCrop>
  <HeadingPairs>
    <vt:vector size="4" baseType="variant">
      <vt:variant>
        <vt:lpstr>Theme</vt:lpstr>
      </vt:variant>
      <vt:variant>
        <vt:i4>2</vt:i4>
      </vt:variant>
      <vt:variant>
        <vt:lpstr>Slide Titles</vt:lpstr>
      </vt:variant>
      <vt:variant>
        <vt:i4>199</vt:i4>
      </vt:variant>
    </vt:vector>
  </HeadingPairs>
  <TitlesOfParts>
    <vt:vector size="201" baseType="lpstr">
      <vt:lpstr>Office Theme</vt:lpstr>
      <vt:lpstr>Default Design</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with Traits  What is a trait?  One way to evaluate something is to judge it against a set of desired traits. A trait is any quality or characteristic of something.  For example, a trait of a new car could be its fuel efficiency. A car has many other traits—safety, comfort, color, engine power, just to name a few.  Each one of those traits could be used to evaluate the quality of the car.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Recognizing 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Avoiding Logical Fallacies  What faulty logic should I avoid?  A slippery slope fallacy indicates one small step will lead to an unstoppable cascade of events.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Resolving Conflicts  How can I resolve conflicts?   </vt:lpstr>
      <vt:lpstr>PowerPoint Presentation</vt:lpstr>
      <vt:lpstr>PowerPoint Presentation</vt:lpstr>
      <vt:lpstr>Resolving Conflicts  How can I resolve conflicts?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Thinking</dc:title>
  <dc:creator>Kathy Strom</dc:creator>
  <cp:lastModifiedBy>Mark Lalumondier</cp:lastModifiedBy>
  <cp:revision>552</cp:revision>
  <cp:lastPrinted>2012-04-09T16:54:45Z</cp:lastPrinted>
  <dcterms:created xsi:type="dcterms:W3CDTF">2007-03-01T15:56:40Z</dcterms:created>
  <dcterms:modified xsi:type="dcterms:W3CDTF">2013-01-16T15:29:23Z</dcterms:modified>
</cp:coreProperties>
</file>