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444" r:id="rId20"/>
    <p:sldId id="445" r:id="rId21"/>
    <p:sldId id="446" r:id="rId22"/>
    <p:sldId id="447" r:id="rId23"/>
    <p:sldId id="448" r:id="rId24"/>
    <p:sldId id="449" r:id="rId25"/>
    <p:sldId id="450" r:id="rId26"/>
    <p:sldId id="504" r:id="rId27"/>
    <p:sldId id="451" r:id="rId28"/>
    <p:sldId id="452" r:id="rId29"/>
    <p:sldId id="453" r:id="rId30"/>
    <p:sldId id="454" r:id="rId31"/>
    <p:sldId id="455" r:id="rId32"/>
    <p:sldId id="457" r:id="rId33"/>
    <p:sldId id="456" r:id="rId34"/>
    <p:sldId id="458" r:id="rId35"/>
    <p:sldId id="459" r:id="rId36"/>
    <p:sldId id="460" r:id="rId37"/>
    <p:sldId id="461" r:id="rId38"/>
    <p:sldId id="462" r:id="rId39"/>
    <p:sldId id="463" r:id="rId40"/>
    <p:sldId id="464" r:id="rId41"/>
    <p:sldId id="275" r:id="rId42"/>
    <p:sldId id="276" r:id="rId43"/>
    <p:sldId id="277" r:id="rId44"/>
    <p:sldId id="278" r:id="rId45"/>
    <p:sldId id="279" r:id="rId46"/>
    <p:sldId id="280" r:id="rId47"/>
    <p:sldId id="281" r:id="rId48"/>
    <p:sldId id="282" r:id="rId49"/>
    <p:sldId id="283" r:id="rId50"/>
    <p:sldId id="284" r:id="rId51"/>
    <p:sldId id="465" r:id="rId52"/>
    <p:sldId id="466" r:id="rId53"/>
    <p:sldId id="467" r:id="rId54"/>
    <p:sldId id="468" r:id="rId55"/>
    <p:sldId id="289" r:id="rId56"/>
    <p:sldId id="290" r:id="rId57"/>
    <p:sldId id="291" r:id="rId58"/>
    <p:sldId id="469" r:id="rId59"/>
    <p:sldId id="470" r:id="rId60"/>
    <p:sldId id="471" r:id="rId61"/>
    <p:sldId id="472" r:id="rId62"/>
    <p:sldId id="473" r:id="rId63"/>
    <p:sldId id="474" r:id="rId64"/>
    <p:sldId id="293" r:id="rId65"/>
    <p:sldId id="294" r:id="rId66"/>
    <p:sldId id="475" r:id="rId67"/>
    <p:sldId id="295" r:id="rId68"/>
    <p:sldId id="296" r:id="rId69"/>
    <p:sldId id="476" r:id="rId70"/>
    <p:sldId id="297" r:id="rId71"/>
    <p:sldId id="298" r:id="rId72"/>
    <p:sldId id="299" r:id="rId73"/>
    <p:sldId id="477" r:id="rId74"/>
    <p:sldId id="478" r:id="rId75"/>
    <p:sldId id="301" r:id="rId76"/>
    <p:sldId id="479" r:id="rId77"/>
    <p:sldId id="302" r:id="rId78"/>
    <p:sldId id="304" r:id="rId79"/>
    <p:sldId id="305" r:id="rId80"/>
    <p:sldId id="306" r:id="rId81"/>
    <p:sldId id="480" r:id="rId82"/>
    <p:sldId id="307" r:id="rId83"/>
    <p:sldId id="481" r:id="rId84"/>
    <p:sldId id="482" r:id="rId85"/>
    <p:sldId id="308" r:id="rId86"/>
    <p:sldId id="311" r:id="rId87"/>
    <p:sldId id="312" r:id="rId88"/>
    <p:sldId id="313" r:id="rId89"/>
    <p:sldId id="314" r:id="rId90"/>
    <p:sldId id="483" r:id="rId91"/>
    <p:sldId id="484" r:id="rId92"/>
    <p:sldId id="485" r:id="rId93"/>
    <p:sldId id="486" r:id="rId94"/>
    <p:sldId id="319" r:id="rId95"/>
    <p:sldId id="320" r:id="rId96"/>
    <p:sldId id="321" r:id="rId97"/>
    <p:sldId id="322" r:id="rId98"/>
    <p:sldId id="487" r:id="rId99"/>
    <p:sldId id="488" r:id="rId100"/>
    <p:sldId id="489" r:id="rId101"/>
    <p:sldId id="490" r:id="rId102"/>
    <p:sldId id="491" r:id="rId103"/>
    <p:sldId id="326" r:id="rId104"/>
    <p:sldId id="327" r:id="rId105"/>
    <p:sldId id="328" r:id="rId106"/>
    <p:sldId id="329" r:id="rId107"/>
    <p:sldId id="330" r:id="rId108"/>
    <p:sldId id="492" r:id="rId109"/>
    <p:sldId id="493" r:id="rId110"/>
    <p:sldId id="494" r:id="rId111"/>
    <p:sldId id="495" r:id="rId112"/>
    <p:sldId id="496" r:id="rId113"/>
    <p:sldId id="337" r:id="rId114"/>
    <p:sldId id="338" r:id="rId115"/>
    <p:sldId id="339" r:id="rId116"/>
    <p:sldId id="497" r:id="rId117"/>
    <p:sldId id="498" r:id="rId118"/>
    <p:sldId id="340" r:id="rId119"/>
    <p:sldId id="341" r:id="rId120"/>
    <p:sldId id="499" r:id="rId121"/>
    <p:sldId id="500" r:id="rId122"/>
    <p:sldId id="501" r:id="rId123"/>
    <p:sldId id="502" r:id="rId124"/>
    <p:sldId id="503" r:id="rId125"/>
    <p:sldId id="347" r:id="rId126"/>
    <p:sldId id="437" r:id="rId127"/>
    <p:sldId id="438" r:id="rId128"/>
    <p:sldId id="441" r:id="rId129"/>
    <p:sldId id="442" r:id="rId130"/>
    <p:sldId id="443" r:id="rId131"/>
  </p:sldIdLst>
  <p:sldSz cx="9144000" cy="6858000" type="screen4x3"/>
  <p:notesSz cx="9144000" cy="6858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CDB2"/>
    <a:srgbClr val="EAE5D6"/>
    <a:srgbClr val="C7BA95"/>
    <a:srgbClr val="0F3277"/>
    <a:srgbClr val="72002B"/>
    <a:srgbClr val="E9E4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p:cViewPr varScale="1">
        <p:scale>
          <a:sx n="102" d="100"/>
          <a:sy n="102" d="100"/>
        </p:scale>
        <p:origin x="1920"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Grp="1" noChangeArrowheads="1"/>
          </p:cNvSpPr>
          <p:nvPr>
            <p:ph type="hdr"/>
          </p:nvPr>
        </p:nvSpPr>
        <p:spPr bwMode="auto">
          <a:xfrm>
            <a:off x="0" y="0"/>
            <a:ext cx="3960813"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a:buSzPct val="45000"/>
              <a:buFont typeface="Wingdings" charset="0"/>
              <a:buNone/>
              <a:tabLst>
                <a:tab pos="723900" algn="l"/>
                <a:tab pos="1447800" algn="l"/>
                <a:tab pos="2171700" algn="l"/>
                <a:tab pos="2895600" algn="l"/>
                <a:tab pos="3619500" algn="l"/>
              </a:tabLst>
              <a:defRPr sz="1200" smtClean="0">
                <a:solidFill>
                  <a:srgbClr val="000000"/>
                </a:solidFill>
                <a:effectLst>
                  <a:outerShdw blurRad="38100" dist="38100" dir="2700000" algn="tl">
                    <a:srgbClr val="DDDDDD"/>
                  </a:outerShdw>
                </a:effectLst>
                <a:latin typeface="Times New Roman" charset="0"/>
              </a:defRPr>
            </a:lvl1pPr>
          </a:lstStyle>
          <a:p>
            <a:pPr>
              <a:defRPr/>
            </a:pPr>
            <a:endParaRPr lang="en-US"/>
          </a:p>
        </p:txBody>
      </p:sp>
      <p:sp>
        <p:nvSpPr>
          <p:cNvPr id="3075" name="Rectangle 3"/>
          <p:cNvSpPr>
            <a:spLocks noGrp="1" noChangeArrowheads="1"/>
          </p:cNvSpPr>
          <p:nvPr>
            <p:ph type="dt"/>
          </p:nvPr>
        </p:nvSpPr>
        <p:spPr bwMode="auto">
          <a:xfrm>
            <a:off x="5181600" y="0"/>
            <a:ext cx="3960813"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lgn="r" eaLnBrk="1">
              <a:buSzPct val="45000"/>
              <a:buFont typeface="Wingdings" charset="0"/>
              <a:buNone/>
              <a:tabLst>
                <a:tab pos="723900" algn="l"/>
                <a:tab pos="1447800" algn="l"/>
                <a:tab pos="2171700" algn="l"/>
                <a:tab pos="2895600" algn="l"/>
                <a:tab pos="3619500" algn="l"/>
              </a:tabLst>
              <a:defRPr sz="1200" smtClean="0">
                <a:solidFill>
                  <a:srgbClr val="000000"/>
                </a:solidFill>
                <a:effectLst>
                  <a:outerShdw blurRad="38100" dist="38100" dir="2700000" algn="tl">
                    <a:srgbClr val="DDDDDD"/>
                  </a:outerShdw>
                </a:effectLst>
                <a:latin typeface="Times New Roman" charset="0"/>
              </a:defRPr>
            </a:lvl1pPr>
          </a:lstStyle>
          <a:p>
            <a:pPr>
              <a:defRPr/>
            </a:pPr>
            <a:endParaRPr lang="en-US"/>
          </a:p>
        </p:txBody>
      </p:sp>
      <p:sp>
        <p:nvSpPr>
          <p:cNvPr id="3076" name="Rectangle 4"/>
          <p:cNvSpPr>
            <a:spLocks noGrp="1" noRot="1" noChangeAspect="1" noChangeArrowheads="1"/>
          </p:cNvSpPr>
          <p:nvPr>
            <p:ph type="sldImg"/>
          </p:nvPr>
        </p:nvSpPr>
        <p:spPr bwMode="auto">
          <a:xfrm>
            <a:off x="2857500" y="514350"/>
            <a:ext cx="3427413" cy="2570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3077" name="Rectangle 5"/>
          <p:cNvSpPr>
            <a:spLocks noGrp="1" noChangeArrowheads="1"/>
          </p:cNvSpPr>
          <p:nvPr>
            <p:ph type="body"/>
          </p:nvPr>
        </p:nvSpPr>
        <p:spPr bwMode="auto">
          <a:xfrm>
            <a:off x="1219200" y="3257550"/>
            <a:ext cx="6704013" cy="3084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3078" name="Rectangle 6"/>
          <p:cNvSpPr>
            <a:spLocks noGrp="1" noChangeArrowheads="1"/>
          </p:cNvSpPr>
          <p:nvPr>
            <p:ph type="ftr"/>
          </p:nvPr>
        </p:nvSpPr>
        <p:spPr bwMode="auto">
          <a:xfrm>
            <a:off x="0" y="6515100"/>
            <a:ext cx="3960813"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eaLnBrk="1">
              <a:buSzPct val="45000"/>
              <a:buFont typeface="Wingdings" charset="0"/>
              <a:buNone/>
              <a:tabLst>
                <a:tab pos="723900" algn="l"/>
                <a:tab pos="1447800" algn="l"/>
                <a:tab pos="2171700" algn="l"/>
                <a:tab pos="2895600" algn="l"/>
                <a:tab pos="3619500" algn="l"/>
              </a:tabLst>
              <a:defRPr sz="1200" smtClean="0">
                <a:solidFill>
                  <a:srgbClr val="000000"/>
                </a:solidFill>
                <a:effectLst>
                  <a:outerShdw blurRad="38100" dist="38100" dir="2700000" algn="tl">
                    <a:srgbClr val="DDDDDD"/>
                  </a:outerShdw>
                </a:effectLst>
                <a:latin typeface="Times New Roman" charset="0"/>
              </a:defRPr>
            </a:lvl1pPr>
          </a:lstStyle>
          <a:p>
            <a:pPr>
              <a:defRPr/>
            </a:pPr>
            <a:endParaRPr lang="en-US"/>
          </a:p>
        </p:txBody>
      </p:sp>
      <p:sp>
        <p:nvSpPr>
          <p:cNvPr id="3079" name="Rectangle 7"/>
          <p:cNvSpPr>
            <a:spLocks noGrp="1" noChangeArrowheads="1"/>
          </p:cNvSpPr>
          <p:nvPr>
            <p:ph type="sldNum"/>
          </p:nvPr>
        </p:nvSpPr>
        <p:spPr bwMode="auto">
          <a:xfrm>
            <a:off x="5181600" y="6515100"/>
            <a:ext cx="3960813"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eaLnBrk="1">
              <a:buSzPct val="45000"/>
              <a:buFont typeface="Wingdings" charset="0"/>
              <a:buNone/>
              <a:tabLst>
                <a:tab pos="723900" algn="l"/>
                <a:tab pos="1447800" algn="l"/>
                <a:tab pos="2171700" algn="l"/>
                <a:tab pos="2895600" algn="l"/>
                <a:tab pos="3619500" algn="l"/>
              </a:tabLst>
              <a:defRPr sz="1200" smtClean="0">
                <a:solidFill>
                  <a:srgbClr val="000000"/>
                </a:solidFill>
                <a:effectLst>
                  <a:outerShdw blurRad="38100" dist="38100" dir="2700000" algn="tl">
                    <a:srgbClr val="DDDDDD"/>
                  </a:outerShdw>
                </a:effectLst>
                <a:latin typeface="Times New Roman" charset="0"/>
              </a:defRPr>
            </a:lvl1pPr>
          </a:lstStyle>
          <a:p>
            <a:pPr>
              <a:defRPr/>
            </a:pPr>
            <a:fld id="{9D192683-BC6F-9B42-BE40-816FD5BEFE51}" type="slidenum">
              <a:rPr lang="en-US"/>
              <a:pPr>
                <a:defRPr/>
              </a:pPr>
              <a:t>‹#›</a:t>
            </a:fld>
            <a:endParaRPr lang="en-US"/>
          </a:p>
        </p:txBody>
      </p:sp>
    </p:spTree>
    <p:extLst>
      <p:ext uri="{BB962C8B-B14F-4D97-AF65-F5344CB8AC3E}">
        <p14:creationId xmlns:p14="http://schemas.microsoft.com/office/powerpoint/2010/main" val="3292537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46A74F71-E946-774B-BE82-3C1615615B4A}" type="slidenum">
              <a:rPr lang="en-US"/>
              <a:pPr>
                <a:defRPr/>
              </a:pPr>
              <a:t>1</a:t>
            </a:fld>
            <a:endParaRPr lang="en-US"/>
          </a:p>
        </p:txBody>
      </p:sp>
      <p:sp>
        <p:nvSpPr>
          <p:cNvPr id="19660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6610"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C874F049-2A75-F349-9EDF-5CAD6B8C9037}" type="slidenum">
              <a:rPr lang="en-US"/>
              <a:pPr>
                <a:defRPr/>
              </a:pPr>
              <a:t>10</a:t>
            </a:fld>
            <a:endParaRPr lang="en-US"/>
          </a:p>
        </p:txBody>
      </p:sp>
      <p:sp>
        <p:nvSpPr>
          <p:cNvPr id="20684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685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D990249-8862-2842-924B-169B5A2405F9}" type="slidenum">
              <a:rPr lang="en-US"/>
              <a:pPr>
                <a:defRPr/>
              </a:pPr>
              <a:t>11</a:t>
            </a:fld>
            <a:endParaRPr lang="en-US"/>
          </a:p>
        </p:txBody>
      </p:sp>
      <p:sp>
        <p:nvSpPr>
          <p:cNvPr id="20787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7874"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107EF23-B6A8-694B-B870-F1B6F66BDBC3}" type="slidenum">
              <a:rPr lang="en-US"/>
              <a:pPr>
                <a:defRPr/>
              </a:pPr>
              <a:t>12</a:t>
            </a:fld>
            <a:endParaRPr lang="en-US"/>
          </a:p>
        </p:txBody>
      </p:sp>
      <p:sp>
        <p:nvSpPr>
          <p:cNvPr id="20889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8898"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B92B06B-861E-E543-9476-D9D750EB8EFF}" type="slidenum">
              <a:rPr lang="en-US"/>
              <a:pPr>
                <a:defRPr/>
              </a:pPr>
              <a:t>13</a:t>
            </a:fld>
            <a:endParaRPr lang="en-US"/>
          </a:p>
        </p:txBody>
      </p:sp>
      <p:sp>
        <p:nvSpPr>
          <p:cNvPr id="20992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9922"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E62479A-33B9-1F40-A988-351376126FA2}" type="slidenum">
              <a:rPr lang="en-US"/>
              <a:pPr>
                <a:defRPr/>
              </a:pPr>
              <a:t>14</a:t>
            </a:fld>
            <a:endParaRPr lang="en-US"/>
          </a:p>
        </p:txBody>
      </p:sp>
      <p:sp>
        <p:nvSpPr>
          <p:cNvPr id="21094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0946"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6139DD0-2D91-C345-829B-39FEE3C4577A}" type="slidenum">
              <a:rPr lang="en-US"/>
              <a:pPr>
                <a:defRPr/>
              </a:pPr>
              <a:t>15</a:t>
            </a:fld>
            <a:endParaRPr lang="en-US"/>
          </a:p>
        </p:txBody>
      </p:sp>
      <p:sp>
        <p:nvSpPr>
          <p:cNvPr id="21196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197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634EAA0-107B-B642-A1B4-92D2D6BB7820}" type="slidenum">
              <a:rPr lang="en-US"/>
              <a:pPr>
                <a:defRPr/>
              </a:pPr>
              <a:t>16</a:t>
            </a:fld>
            <a:endParaRPr lang="en-US"/>
          </a:p>
        </p:txBody>
      </p:sp>
      <p:sp>
        <p:nvSpPr>
          <p:cNvPr id="21299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299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81BFD06-06EC-9240-AF50-037F9A545A00}" type="slidenum">
              <a:rPr lang="en-US"/>
              <a:pPr>
                <a:defRPr/>
              </a:pPr>
              <a:t>17</a:t>
            </a:fld>
            <a:endParaRPr lang="en-US"/>
          </a:p>
        </p:txBody>
      </p:sp>
      <p:sp>
        <p:nvSpPr>
          <p:cNvPr id="21401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401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747B90B3-FED0-1942-AB6E-23A38C5A0BB2}" type="slidenum">
              <a:rPr lang="en-US"/>
              <a:pPr>
                <a:defRPr/>
              </a:pPr>
              <a:t>18</a:t>
            </a:fld>
            <a:endParaRPr lang="en-US"/>
          </a:p>
        </p:txBody>
      </p:sp>
      <p:sp>
        <p:nvSpPr>
          <p:cNvPr id="21504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504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C391B5B3-0D53-374C-979E-26A06CA60E16}" type="slidenum">
              <a:rPr lang="en-US"/>
              <a:pPr>
                <a:defRPr/>
              </a:pPr>
              <a:t>41</a:t>
            </a:fld>
            <a:endParaRPr lang="en-US"/>
          </a:p>
        </p:txBody>
      </p:sp>
      <p:sp>
        <p:nvSpPr>
          <p:cNvPr id="21606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606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67A5525-B9C6-D84F-BB5D-E6A91D8E891E}" type="slidenum">
              <a:rPr lang="en-US"/>
              <a:pPr>
                <a:defRPr/>
              </a:pPr>
              <a:t>2</a:t>
            </a:fld>
            <a:endParaRPr lang="en-US"/>
          </a:p>
        </p:txBody>
      </p:sp>
      <p:sp>
        <p:nvSpPr>
          <p:cNvPr id="19763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763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6B6C33CE-08B7-6949-B078-E45E139C188F}" type="slidenum">
              <a:rPr lang="en-US"/>
              <a:pPr>
                <a:defRPr/>
              </a:pPr>
              <a:t>42</a:t>
            </a:fld>
            <a:endParaRPr lang="en-US"/>
          </a:p>
        </p:txBody>
      </p:sp>
      <p:sp>
        <p:nvSpPr>
          <p:cNvPr id="21708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709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A74195D-07D8-9447-9512-664308C83ADB}" type="slidenum">
              <a:rPr lang="en-US"/>
              <a:pPr>
                <a:defRPr/>
              </a:pPr>
              <a:t>43</a:t>
            </a:fld>
            <a:endParaRPr lang="en-US"/>
          </a:p>
        </p:txBody>
      </p:sp>
      <p:sp>
        <p:nvSpPr>
          <p:cNvPr id="21811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811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69DEBAC7-A4A4-AC4E-BE66-C76A8602F0A3}" type="slidenum">
              <a:rPr lang="en-US"/>
              <a:pPr>
                <a:defRPr/>
              </a:pPr>
              <a:t>44</a:t>
            </a:fld>
            <a:endParaRPr lang="en-US"/>
          </a:p>
        </p:txBody>
      </p:sp>
      <p:sp>
        <p:nvSpPr>
          <p:cNvPr id="21913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913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A22FC99-729F-0849-AE9A-78AA185FB905}" type="slidenum">
              <a:rPr lang="en-US"/>
              <a:pPr>
                <a:defRPr/>
              </a:pPr>
              <a:t>45</a:t>
            </a:fld>
            <a:endParaRPr lang="en-US"/>
          </a:p>
        </p:txBody>
      </p:sp>
      <p:sp>
        <p:nvSpPr>
          <p:cNvPr id="22016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016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8E34E2D8-8029-5841-983E-A0013A04B1F4}" type="slidenum">
              <a:rPr lang="en-US"/>
              <a:pPr>
                <a:defRPr/>
              </a:pPr>
              <a:t>46</a:t>
            </a:fld>
            <a:endParaRPr lang="en-US"/>
          </a:p>
        </p:txBody>
      </p:sp>
      <p:sp>
        <p:nvSpPr>
          <p:cNvPr id="22118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118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8041A45D-C4DA-5C4C-8387-B249432E7188}" type="slidenum">
              <a:rPr lang="en-US"/>
              <a:pPr>
                <a:defRPr/>
              </a:pPr>
              <a:t>47</a:t>
            </a:fld>
            <a:endParaRPr lang="en-US"/>
          </a:p>
        </p:txBody>
      </p:sp>
      <p:sp>
        <p:nvSpPr>
          <p:cNvPr id="22220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221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A9AE2EE4-40FA-8F42-A8A7-682EBDED24C4}" type="slidenum">
              <a:rPr lang="en-US"/>
              <a:pPr>
                <a:defRPr/>
              </a:pPr>
              <a:t>48</a:t>
            </a:fld>
            <a:endParaRPr lang="en-US"/>
          </a:p>
        </p:txBody>
      </p:sp>
      <p:sp>
        <p:nvSpPr>
          <p:cNvPr id="22323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323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2C154F9-FE49-3B42-9C45-EA432A5FF460}" type="slidenum">
              <a:rPr lang="en-US"/>
              <a:pPr>
                <a:defRPr/>
              </a:pPr>
              <a:t>49</a:t>
            </a:fld>
            <a:endParaRPr lang="en-US"/>
          </a:p>
        </p:txBody>
      </p:sp>
      <p:sp>
        <p:nvSpPr>
          <p:cNvPr id="22425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4258"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9BE6CA7-814F-0641-B746-C351F1C9771E}" type="slidenum">
              <a:rPr lang="en-US"/>
              <a:pPr>
                <a:defRPr/>
              </a:pPr>
              <a:t>50</a:t>
            </a:fld>
            <a:endParaRPr lang="en-US"/>
          </a:p>
        </p:txBody>
      </p:sp>
      <p:sp>
        <p:nvSpPr>
          <p:cNvPr id="22528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5282"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9F20B46B-2A34-DE49-98D3-784CCECA27B6}" type="slidenum">
              <a:rPr lang="en-US"/>
              <a:pPr>
                <a:defRPr/>
              </a:pPr>
              <a:t>55</a:t>
            </a:fld>
            <a:endParaRPr lang="en-US"/>
          </a:p>
        </p:txBody>
      </p:sp>
      <p:sp>
        <p:nvSpPr>
          <p:cNvPr id="23040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0C11733-56E6-5E4B-9E03-C1D64303848D}" type="slidenum">
              <a:rPr lang="en-US"/>
              <a:pPr>
                <a:defRPr/>
              </a:pPr>
              <a:t>3</a:t>
            </a:fld>
            <a:endParaRPr lang="en-US"/>
          </a:p>
        </p:txBody>
      </p:sp>
      <p:sp>
        <p:nvSpPr>
          <p:cNvPr id="19865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865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A3CA3659-04AE-264A-823A-AE21808A9B72}" type="slidenum">
              <a:rPr lang="en-US"/>
              <a:pPr>
                <a:defRPr/>
              </a:pPr>
              <a:t>56</a:t>
            </a:fld>
            <a:endParaRPr lang="en-US"/>
          </a:p>
        </p:txBody>
      </p:sp>
      <p:sp>
        <p:nvSpPr>
          <p:cNvPr id="23142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1426"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26BB92F6-3CFC-E64D-AD5B-702A09554A75}" type="slidenum">
              <a:rPr lang="en-US"/>
              <a:pPr>
                <a:defRPr/>
              </a:pPr>
              <a:t>57</a:t>
            </a:fld>
            <a:endParaRPr lang="en-US"/>
          </a:p>
        </p:txBody>
      </p:sp>
      <p:sp>
        <p:nvSpPr>
          <p:cNvPr id="23244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2450"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B1390DE-C090-604D-8EAA-CFDDF94E4F55}" type="slidenum">
              <a:rPr lang="en-US"/>
              <a:pPr>
                <a:defRPr/>
              </a:pPr>
              <a:t>64</a:t>
            </a:fld>
            <a:endParaRPr lang="en-US"/>
          </a:p>
        </p:txBody>
      </p:sp>
      <p:sp>
        <p:nvSpPr>
          <p:cNvPr id="23449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4498"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B49ED85-CBBB-3A4F-8D8E-AA995ED71BF0}" type="slidenum">
              <a:rPr lang="en-US"/>
              <a:pPr>
                <a:defRPr/>
              </a:pPr>
              <a:t>65</a:t>
            </a:fld>
            <a:endParaRPr lang="en-US"/>
          </a:p>
        </p:txBody>
      </p:sp>
      <p:sp>
        <p:nvSpPr>
          <p:cNvPr id="23552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5522"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8921C4D-B731-184A-A490-CCC0FA327810}" type="slidenum">
              <a:rPr lang="en-US"/>
              <a:pPr>
                <a:defRPr/>
              </a:pPr>
              <a:t>67</a:t>
            </a:fld>
            <a:endParaRPr lang="en-US"/>
          </a:p>
        </p:txBody>
      </p:sp>
      <p:sp>
        <p:nvSpPr>
          <p:cNvPr id="23654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6546"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79D84DA7-D4F2-E94C-B593-352D86F194E0}" type="slidenum">
              <a:rPr lang="en-US"/>
              <a:pPr>
                <a:defRPr/>
              </a:pPr>
              <a:t>68</a:t>
            </a:fld>
            <a:endParaRPr lang="en-US"/>
          </a:p>
        </p:txBody>
      </p:sp>
      <p:sp>
        <p:nvSpPr>
          <p:cNvPr id="23756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7570"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98ED139-6A31-0D42-ACC6-A34450804EAF}" type="slidenum">
              <a:rPr lang="en-US"/>
              <a:pPr>
                <a:defRPr/>
              </a:pPr>
              <a:t>70</a:t>
            </a:fld>
            <a:endParaRPr lang="en-US"/>
          </a:p>
        </p:txBody>
      </p:sp>
      <p:sp>
        <p:nvSpPr>
          <p:cNvPr id="23859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859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B59BC139-4311-0F49-9EA2-15D6AD46EE62}" type="slidenum">
              <a:rPr lang="en-US"/>
              <a:pPr>
                <a:defRPr/>
              </a:pPr>
              <a:t>71</a:t>
            </a:fld>
            <a:endParaRPr lang="en-US"/>
          </a:p>
        </p:txBody>
      </p:sp>
      <p:sp>
        <p:nvSpPr>
          <p:cNvPr id="23961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961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01780EB8-F577-284F-A118-A3C475D2B80C}" type="slidenum">
              <a:rPr lang="en-US"/>
              <a:pPr>
                <a:defRPr/>
              </a:pPr>
              <a:t>72</a:t>
            </a:fld>
            <a:endParaRPr lang="en-US"/>
          </a:p>
        </p:txBody>
      </p:sp>
      <p:sp>
        <p:nvSpPr>
          <p:cNvPr id="24064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0642"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BA15A23C-C0F5-3E4B-8E3E-5418F3376D2F}" type="slidenum">
              <a:rPr lang="en-US"/>
              <a:pPr>
                <a:defRPr/>
              </a:pPr>
              <a:t>75</a:t>
            </a:fld>
            <a:endParaRPr lang="en-US"/>
          </a:p>
        </p:txBody>
      </p:sp>
      <p:sp>
        <p:nvSpPr>
          <p:cNvPr id="24268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2690" name="Text Box 2"/>
          <p:cNvSpPr txBox="1">
            <a:spLocks noGrp="1" noChangeArrowheads="1"/>
          </p:cNvSpPr>
          <p:nvPr>
            <p:ph type="body" idx="1"/>
          </p:nvPr>
        </p:nvSpPr>
        <p:spPr>
          <a:xfrm>
            <a:off x="1219200" y="3257550"/>
            <a:ext cx="6705600" cy="30861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DAC3BCE6-2BFC-2149-A2CA-8B8CB3631C2D}" type="slidenum">
              <a:rPr lang="en-US"/>
              <a:pPr>
                <a:defRPr/>
              </a:pPr>
              <a:t>4</a:t>
            </a:fld>
            <a:endParaRPr lang="en-US"/>
          </a:p>
        </p:txBody>
      </p:sp>
      <p:sp>
        <p:nvSpPr>
          <p:cNvPr id="19968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968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0F499D2E-923F-3E4A-91DB-61AA1290D3A4}" type="slidenum">
              <a:rPr lang="en-US"/>
              <a:pPr>
                <a:defRPr/>
              </a:pPr>
              <a:t>77</a:t>
            </a:fld>
            <a:endParaRPr lang="en-US"/>
          </a:p>
        </p:txBody>
      </p:sp>
      <p:sp>
        <p:nvSpPr>
          <p:cNvPr id="24371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371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42F81D1-2BEA-4E48-9208-57A8FBFD9050}" type="slidenum">
              <a:rPr lang="en-US"/>
              <a:pPr>
                <a:defRPr/>
              </a:pPr>
              <a:t>78</a:t>
            </a:fld>
            <a:endParaRPr lang="en-US"/>
          </a:p>
        </p:txBody>
      </p:sp>
      <p:sp>
        <p:nvSpPr>
          <p:cNvPr id="24576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6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8D5FBC33-8909-244A-83C2-E0BC4FF7DE40}" type="slidenum">
              <a:rPr lang="en-US"/>
              <a:pPr>
                <a:defRPr/>
              </a:pPr>
              <a:t>79</a:t>
            </a:fld>
            <a:endParaRPr lang="en-US"/>
          </a:p>
        </p:txBody>
      </p:sp>
      <p:sp>
        <p:nvSpPr>
          <p:cNvPr id="24678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678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7A19CAB0-FCEA-F346-AC61-A0B75296D87E}" type="slidenum">
              <a:rPr lang="en-US"/>
              <a:pPr>
                <a:defRPr/>
              </a:pPr>
              <a:t>80</a:t>
            </a:fld>
            <a:endParaRPr lang="en-US"/>
          </a:p>
        </p:txBody>
      </p:sp>
      <p:sp>
        <p:nvSpPr>
          <p:cNvPr id="24780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781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FD65062-DB39-0B43-8747-9824E0C0600E}" type="slidenum">
              <a:rPr lang="en-US"/>
              <a:pPr>
                <a:defRPr/>
              </a:pPr>
              <a:t>82</a:t>
            </a:fld>
            <a:endParaRPr lang="en-US"/>
          </a:p>
        </p:txBody>
      </p:sp>
      <p:sp>
        <p:nvSpPr>
          <p:cNvPr id="24883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883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49AC718E-0A49-1A4A-A4E9-71F62B53429C}" type="slidenum">
              <a:rPr lang="en-US"/>
              <a:pPr>
                <a:defRPr/>
              </a:pPr>
              <a:t>85</a:t>
            </a:fld>
            <a:endParaRPr lang="en-US"/>
          </a:p>
        </p:txBody>
      </p:sp>
      <p:sp>
        <p:nvSpPr>
          <p:cNvPr id="24985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985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AE51F3D7-7D5E-5048-B046-319E6FAB851E}" type="slidenum">
              <a:rPr lang="en-US"/>
              <a:pPr>
                <a:defRPr/>
              </a:pPr>
              <a:t>86</a:t>
            </a:fld>
            <a:endParaRPr lang="en-US"/>
          </a:p>
        </p:txBody>
      </p:sp>
      <p:sp>
        <p:nvSpPr>
          <p:cNvPr id="25292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293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82B8FB3-2430-B34D-BBA6-47A1B7CE38E9}" type="slidenum">
              <a:rPr lang="en-US"/>
              <a:pPr>
                <a:defRPr/>
              </a:pPr>
              <a:t>87</a:t>
            </a:fld>
            <a:endParaRPr lang="en-US"/>
          </a:p>
        </p:txBody>
      </p:sp>
      <p:sp>
        <p:nvSpPr>
          <p:cNvPr id="25395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395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DB78AF9A-88BC-C042-9A02-3BF5EC603F91}" type="slidenum">
              <a:rPr lang="en-US"/>
              <a:pPr>
                <a:defRPr/>
              </a:pPr>
              <a:t>88</a:t>
            </a:fld>
            <a:endParaRPr lang="en-US"/>
          </a:p>
        </p:txBody>
      </p:sp>
      <p:sp>
        <p:nvSpPr>
          <p:cNvPr id="25497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497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C92B2BF-C0E5-724C-AF1D-F92F8F0AFFDA}" type="slidenum">
              <a:rPr lang="en-US"/>
              <a:pPr>
                <a:defRPr/>
              </a:pPr>
              <a:t>89</a:t>
            </a:fld>
            <a:endParaRPr lang="en-US"/>
          </a:p>
        </p:txBody>
      </p:sp>
      <p:sp>
        <p:nvSpPr>
          <p:cNvPr id="25600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600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179C90FE-9165-4C4A-875D-3747424B6D92}" type="slidenum">
              <a:rPr lang="en-US"/>
              <a:pPr>
                <a:defRPr/>
              </a:pPr>
              <a:t>5</a:t>
            </a:fld>
            <a:endParaRPr lang="en-US"/>
          </a:p>
        </p:txBody>
      </p:sp>
      <p:sp>
        <p:nvSpPr>
          <p:cNvPr id="20070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070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6E31D34A-9911-C74A-8C63-2E1E997C317C}" type="slidenum">
              <a:rPr lang="en-US"/>
              <a:pPr>
                <a:defRPr/>
              </a:pPr>
              <a:t>94</a:t>
            </a:fld>
            <a:endParaRPr lang="en-US"/>
          </a:p>
        </p:txBody>
      </p:sp>
      <p:sp>
        <p:nvSpPr>
          <p:cNvPr id="26112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112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D0557001-EE27-3948-A8B5-F97DECF11941}" type="slidenum">
              <a:rPr lang="en-US"/>
              <a:pPr>
                <a:defRPr/>
              </a:pPr>
              <a:t>95</a:t>
            </a:fld>
            <a:endParaRPr lang="en-US"/>
          </a:p>
        </p:txBody>
      </p:sp>
      <p:sp>
        <p:nvSpPr>
          <p:cNvPr id="26214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214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0F97E6D-82C7-284B-9316-FAB29AA5C89D}" type="slidenum">
              <a:rPr lang="en-US"/>
              <a:pPr>
                <a:defRPr/>
              </a:pPr>
              <a:t>96</a:t>
            </a:fld>
            <a:endParaRPr lang="en-US"/>
          </a:p>
        </p:txBody>
      </p:sp>
      <p:sp>
        <p:nvSpPr>
          <p:cNvPr id="26316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317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74EA292B-2078-0C45-A79E-E146A3FD0C97}" type="slidenum">
              <a:rPr lang="en-US"/>
              <a:pPr>
                <a:defRPr/>
              </a:pPr>
              <a:t>97</a:t>
            </a:fld>
            <a:endParaRPr lang="en-US"/>
          </a:p>
        </p:txBody>
      </p:sp>
      <p:sp>
        <p:nvSpPr>
          <p:cNvPr id="26419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419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A03CC04E-E214-CF4A-B12E-51C628FC64E0}" type="slidenum">
              <a:rPr lang="en-US"/>
              <a:pPr>
                <a:defRPr/>
              </a:pPr>
              <a:t>103</a:t>
            </a:fld>
            <a:endParaRPr lang="en-US"/>
          </a:p>
        </p:txBody>
      </p:sp>
      <p:sp>
        <p:nvSpPr>
          <p:cNvPr id="26828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829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9945F137-67CB-6D41-A800-4BDA952218D2}" type="slidenum">
              <a:rPr lang="en-US"/>
              <a:pPr>
                <a:defRPr/>
              </a:pPr>
              <a:t>104</a:t>
            </a:fld>
            <a:endParaRPr lang="en-US"/>
          </a:p>
        </p:txBody>
      </p:sp>
      <p:sp>
        <p:nvSpPr>
          <p:cNvPr id="26931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6931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33D96D82-574C-AD4E-A995-DE500DA6DD93}" type="slidenum">
              <a:rPr lang="en-US"/>
              <a:pPr>
                <a:defRPr/>
              </a:pPr>
              <a:t>105</a:t>
            </a:fld>
            <a:endParaRPr lang="en-US"/>
          </a:p>
        </p:txBody>
      </p:sp>
      <p:sp>
        <p:nvSpPr>
          <p:cNvPr id="27033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033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FEB3288D-C10B-AE4E-99F1-7F41397F7064}" type="slidenum">
              <a:rPr lang="en-US"/>
              <a:pPr>
                <a:defRPr/>
              </a:pPr>
              <a:t>106</a:t>
            </a:fld>
            <a:endParaRPr lang="en-US"/>
          </a:p>
        </p:txBody>
      </p:sp>
      <p:sp>
        <p:nvSpPr>
          <p:cNvPr id="27136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136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B0FA548-9ABB-5E4E-9455-1F59BCC1E664}" type="slidenum">
              <a:rPr lang="en-US"/>
              <a:pPr>
                <a:defRPr/>
              </a:pPr>
              <a:t>107</a:t>
            </a:fld>
            <a:endParaRPr lang="en-US"/>
          </a:p>
        </p:txBody>
      </p:sp>
      <p:sp>
        <p:nvSpPr>
          <p:cNvPr id="27238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238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97D4117F-9C14-1049-A4F0-25CA65FC66C2}" type="slidenum">
              <a:rPr lang="en-US"/>
              <a:pPr>
                <a:defRPr/>
              </a:pPr>
              <a:t>113</a:t>
            </a:fld>
            <a:endParaRPr lang="en-US"/>
          </a:p>
        </p:txBody>
      </p:sp>
      <p:sp>
        <p:nvSpPr>
          <p:cNvPr id="27955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955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C110A9A5-09D2-C746-A3C7-EDACAA14771C}" type="slidenum">
              <a:rPr lang="en-US"/>
              <a:pPr>
                <a:defRPr/>
              </a:pPr>
              <a:t>6</a:t>
            </a:fld>
            <a:endParaRPr lang="en-US"/>
          </a:p>
        </p:txBody>
      </p:sp>
      <p:sp>
        <p:nvSpPr>
          <p:cNvPr id="20172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173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DC0A166B-5878-D54C-9157-36D0BE0E6181}" type="slidenum">
              <a:rPr lang="en-US"/>
              <a:pPr>
                <a:defRPr/>
              </a:pPr>
              <a:t>114</a:t>
            </a:fld>
            <a:endParaRPr lang="en-US"/>
          </a:p>
        </p:txBody>
      </p:sp>
      <p:sp>
        <p:nvSpPr>
          <p:cNvPr id="28057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057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9E71160D-1941-FF47-B99A-CD5D36B03AC0}" type="slidenum">
              <a:rPr lang="en-US"/>
              <a:pPr>
                <a:defRPr/>
              </a:pPr>
              <a:t>115</a:t>
            </a:fld>
            <a:endParaRPr lang="en-US"/>
          </a:p>
        </p:txBody>
      </p:sp>
      <p:sp>
        <p:nvSpPr>
          <p:cNvPr id="281601"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1602"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2508EBB-B433-F346-9E70-29DC01E1FBB4}" type="slidenum">
              <a:rPr lang="en-US"/>
              <a:pPr>
                <a:defRPr/>
              </a:pPr>
              <a:t>118</a:t>
            </a:fld>
            <a:endParaRPr lang="en-US"/>
          </a:p>
        </p:txBody>
      </p:sp>
      <p:sp>
        <p:nvSpPr>
          <p:cNvPr id="28262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262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0514003B-077B-6148-B4CB-923897EAA7CC}" type="slidenum">
              <a:rPr lang="en-US"/>
              <a:pPr>
                <a:defRPr/>
              </a:pPr>
              <a:t>119</a:t>
            </a:fld>
            <a:endParaRPr lang="en-US"/>
          </a:p>
        </p:txBody>
      </p:sp>
      <p:sp>
        <p:nvSpPr>
          <p:cNvPr id="28364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365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B2C1736B-405A-7845-8F93-1154434A4C62}" type="slidenum">
              <a:rPr lang="en-US"/>
              <a:pPr>
                <a:defRPr/>
              </a:pPr>
              <a:t>125</a:t>
            </a:fld>
            <a:endParaRPr lang="en-US"/>
          </a:p>
        </p:txBody>
      </p:sp>
      <p:sp>
        <p:nvSpPr>
          <p:cNvPr id="28979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979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BBCA0FB9-482C-7C4C-9D5C-6610E0E02288}" type="slidenum">
              <a:rPr lang="en-US"/>
              <a:pPr>
                <a:defRPr/>
              </a:pPr>
              <a:t>126</a:t>
            </a:fld>
            <a:endParaRPr lang="en-US"/>
          </a:p>
        </p:txBody>
      </p:sp>
      <p:sp>
        <p:nvSpPr>
          <p:cNvPr id="38195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195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A853FA87-BD75-8448-86D2-D6935B2EA69F}" type="slidenum">
              <a:rPr lang="en-US"/>
              <a:pPr>
                <a:defRPr/>
              </a:pPr>
              <a:t>127</a:t>
            </a:fld>
            <a:endParaRPr lang="en-US"/>
          </a:p>
        </p:txBody>
      </p:sp>
      <p:sp>
        <p:nvSpPr>
          <p:cNvPr id="38297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297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E63CCC25-BEB0-9247-93F5-8220E80D79F9}" type="slidenum">
              <a:rPr lang="en-US"/>
              <a:pPr>
                <a:defRPr/>
              </a:pPr>
              <a:t>128</a:t>
            </a:fld>
            <a:endParaRPr lang="en-US"/>
          </a:p>
        </p:txBody>
      </p:sp>
      <p:sp>
        <p:nvSpPr>
          <p:cNvPr id="386049"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6050"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89296A63-859C-AF44-81CF-CFF0DED352F9}" type="slidenum">
              <a:rPr lang="en-US"/>
              <a:pPr>
                <a:defRPr/>
              </a:pPr>
              <a:t>129</a:t>
            </a:fld>
            <a:endParaRPr lang="en-US"/>
          </a:p>
        </p:txBody>
      </p:sp>
      <p:sp>
        <p:nvSpPr>
          <p:cNvPr id="38707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707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C569952C-0349-DE47-AFB2-14CC29B16744}" type="slidenum">
              <a:rPr lang="en-US"/>
              <a:pPr>
                <a:defRPr/>
              </a:pPr>
              <a:t>130</a:t>
            </a:fld>
            <a:endParaRPr lang="en-US"/>
          </a:p>
        </p:txBody>
      </p:sp>
      <p:sp>
        <p:nvSpPr>
          <p:cNvPr id="38809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809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47972682-C694-A246-966F-4FE5D0E72BA9}" type="slidenum">
              <a:rPr lang="en-US"/>
              <a:pPr>
                <a:defRPr/>
              </a:pPr>
              <a:t>7</a:t>
            </a:fld>
            <a:endParaRPr lang="en-US"/>
          </a:p>
        </p:txBody>
      </p:sp>
      <p:sp>
        <p:nvSpPr>
          <p:cNvPr id="202753"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2754"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2AFC7162-3428-4C40-9EEE-8D2D09B09FD3}" type="slidenum">
              <a:rPr lang="en-US"/>
              <a:pPr>
                <a:defRPr/>
              </a:pPr>
              <a:t>8</a:t>
            </a:fld>
            <a:endParaRPr lang="en-US"/>
          </a:p>
        </p:txBody>
      </p:sp>
      <p:sp>
        <p:nvSpPr>
          <p:cNvPr id="203777"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3778"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0F989ACD-0B12-7142-9671-D98FB1F065A6}" type="slidenum">
              <a:rPr lang="en-US"/>
              <a:pPr>
                <a:defRPr/>
              </a:pPr>
              <a:t>9</a:t>
            </a:fld>
            <a:endParaRPr lang="en-US"/>
          </a:p>
        </p:txBody>
      </p:sp>
      <p:sp>
        <p:nvSpPr>
          <p:cNvPr id="205825" name="Text Box 1"/>
          <p:cNvSpPr txBox="1">
            <a:spLocks noGrp="1" noRot="1" noChangeAspect="1" noChangeArrowheads="1"/>
          </p:cNvSpPr>
          <p:nvPr>
            <p:ph type="sldImg"/>
          </p:nvPr>
        </p:nvSpPr>
        <p:spPr>
          <a:xfrm>
            <a:off x="2857500" y="514350"/>
            <a:ext cx="3429000" cy="257175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05826" name="Text Box 2"/>
          <p:cNvSpPr txBox="1">
            <a:spLocks noGrp="1" noChangeArrowheads="1"/>
          </p:cNvSpPr>
          <p:nvPr>
            <p:ph type="body" idx="1"/>
          </p:nvPr>
        </p:nvSpPr>
        <p:spPr>
          <a:xfrm>
            <a:off x="1219200" y="3257550"/>
            <a:ext cx="6705600" cy="3095625"/>
          </a:xfrm>
          <a:solidFill>
            <a:srgbClr val="FFFFFF"/>
          </a:solidFill>
          <a:ln w="9360">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7737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237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731963" cy="56372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609600"/>
            <a:ext cx="5048250" cy="563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15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932613" cy="1141413"/>
          </a:xfrm>
        </p:spPr>
        <p:txBody>
          <a:bodyPr/>
          <a:lstStyle/>
          <a:p>
            <a:r>
              <a:rPr lang="en-US"/>
              <a:t>Click to edit Master title style</a:t>
            </a:r>
          </a:p>
        </p:txBody>
      </p:sp>
    </p:spTree>
    <p:extLst>
      <p:ext uri="{BB962C8B-B14F-4D97-AF65-F5344CB8AC3E}">
        <p14:creationId xmlns:p14="http://schemas.microsoft.com/office/powerpoint/2010/main" val="144251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932613" cy="1141413"/>
          </a:xfrm>
        </p:spPr>
        <p:txBody>
          <a:bodyPr/>
          <a:lstStyle/>
          <a:p>
            <a:r>
              <a:rPr lang="en-US"/>
              <a:t>Click to edit Master title style</a:t>
            </a:r>
          </a:p>
        </p:txBody>
      </p:sp>
      <p:sp>
        <p:nvSpPr>
          <p:cNvPr id="3" name="Table Placeholder 2"/>
          <p:cNvSpPr>
            <a:spLocks noGrp="1"/>
          </p:cNvSpPr>
          <p:nvPr>
            <p:ph type="tbl" idx="1"/>
          </p:nvPr>
        </p:nvSpPr>
        <p:spPr>
          <a:xfrm>
            <a:off x="1676400" y="1524000"/>
            <a:ext cx="6932613" cy="4722813"/>
          </a:xfrm>
        </p:spPr>
        <p:txBody>
          <a:bodyPr/>
          <a:lstStyle/>
          <a:p>
            <a:pPr lvl="0"/>
            <a:endParaRPr lang="en-US" noProof="0"/>
          </a:p>
        </p:txBody>
      </p:sp>
    </p:spTree>
    <p:extLst>
      <p:ext uri="{BB962C8B-B14F-4D97-AF65-F5344CB8AC3E}">
        <p14:creationId xmlns:p14="http://schemas.microsoft.com/office/powerpoint/2010/main" val="87507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609600"/>
            <a:ext cx="6932613" cy="563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48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2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79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524000"/>
            <a:ext cx="3389313" cy="4722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8113" y="1524000"/>
            <a:ext cx="3390900" cy="4722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93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57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11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07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705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98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676400" y="609600"/>
            <a:ext cx="6932613" cy="1141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676400" y="1524000"/>
            <a:ext cx="6932613" cy="4722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ChangeArrowheads="1"/>
          </p:cNvSpPr>
          <p:nvPr/>
        </p:nvSpPr>
        <p:spPr bwMode="auto">
          <a:xfrm>
            <a:off x="0" y="0"/>
            <a:ext cx="1295400" cy="6858000"/>
          </a:xfrm>
          <a:prstGeom prst="rect">
            <a:avLst/>
          </a:prstGeom>
          <a:solidFill>
            <a:srgbClr val="E9E4D5"/>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8" name="Text Box 4">
            <a:hlinkClick r:id="rId16" action="ppaction://hlinksldjump"/>
          </p:cNvPr>
          <p:cNvSpPr txBox="1">
            <a:spLocks noChangeArrowheads="1"/>
          </p:cNvSpPr>
          <p:nvPr/>
        </p:nvSpPr>
        <p:spPr bwMode="auto">
          <a:xfrm>
            <a:off x="228600" y="6477000"/>
            <a:ext cx="457200" cy="231775"/>
          </a:xfrm>
          <a:prstGeom prst="rect">
            <a:avLst/>
          </a:prstGeom>
          <a:solidFill>
            <a:srgbClr val="7384B6"/>
          </a:solidFill>
          <a:ln>
            <a:noFill/>
          </a:ln>
          <a:effectLst>
            <a:outerShdw blurRad="63500" dist="17819" dir="2700000" algn="ctr" rotWithShape="0">
              <a:srgbClr val="000000">
                <a:alpha val="74998"/>
              </a:srgbClr>
            </a:outerShdw>
          </a:effectLst>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9pPr>
          </a:lstStyle>
          <a:p>
            <a:pPr algn="ctr">
              <a:spcBef>
                <a:spcPts val="563"/>
              </a:spcBef>
              <a:buClrTx/>
              <a:buFontTx/>
              <a:buNone/>
              <a:defRPr/>
            </a:pPr>
            <a:r>
              <a:rPr lang="en-US" sz="900" b="1">
                <a:solidFill>
                  <a:srgbClr val="FFFFFF"/>
                </a:solidFill>
              </a:rPr>
              <a:t>TOC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457200" rtl="0" eaLnBrk="0" fontAlgn="base" hangingPunct="0">
        <a:lnSpc>
          <a:spcPct val="80000"/>
        </a:lnSpc>
        <a:spcBef>
          <a:spcPct val="0"/>
        </a:spcBef>
        <a:spcAft>
          <a:spcPct val="0"/>
        </a:spcAft>
        <a:buClr>
          <a:srgbClr val="000000"/>
        </a:buClr>
        <a:buSzPct val="100000"/>
        <a:buFont typeface="Times New Roman" charset="0"/>
        <a:defRPr sz="4400">
          <a:solidFill>
            <a:srgbClr val="A4A7A6"/>
          </a:solidFill>
          <a:latin typeface="+mj-lt"/>
          <a:ea typeface="+mj-ea"/>
          <a:cs typeface="ＭＳ Ｐゴシック" charset="0"/>
        </a:defRPr>
      </a:lvl1pPr>
      <a:lvl2pPr algn="l" defTabSz="457200" rtl="0" eaLnBrk="0" fontAlgn="base" hangingPunct="0">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cs typeface="ＭＳ Ｐゴシック" charset="0"/>
        </a:defRPr>
      </a:lvl2pPr>
      <a:lvl3pPr algn="l" defTabSz="457200" rtl="0" eaLnBrk="0" fontAlgn="base" hangingPunct="0">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cs typeface="ＭＳ Ｐゴシック" charset="0"/>
        </a:defRPr>
      </a:lvl3pPr>
      <a:lvl4pPr algn="l" defTabSz="457200" rtl="0" eaLnBrk="0" fontAlgn="base" hangingPunct="0">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cs typeface="ＭＳ Ｐゴシック" charset="0"/>
        </a:defRPr>
      </a:lvl4pPr>
      <a:lvl5pPr algn="l" defTabSz="457200" rtl="0" eaLnBrk="0" fontAlgn="base" hangingPunct="0">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cs typeface="ＭＳ Ｐゴシック" charset="0"/>
        </a:defRPr>
      </a:lvl5pPr>
      <a:lvl6pPr marL="2514600" indent="-228600" algn="l" defTabSz="457200" rtl="0" fontAlgn="base">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defRPr>
      </a:lvl6pPr>
      <a:lvl7pPr marL="2971800" indent="-228600" algn="l" defTabSz="457200" rtl="0" fontAlgn="base">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defRPr>
      </a:lvl7pPr>
      <a:lvl8pPr marL="3429000" indent="-228600" algn="l" defTabSz="457200" rtl="0" fontAlgn="base">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defRPr>
      </a:lvl8pPr>
      <a:lvl9pPr marL="3886200" indent="-228600" algn="l" defTabSz="457200" rtl="0" fontAlgn="base">
        <a:lnSpc>
          <a:spcPct val="80000"/>
        </a:lnSpc>
        <a:spcBef>
          <a:spcPct val="0"/>
        </a:spcBef>
        <a:spcAft>
          <a:spcPct val="0"/>
        </a:spcAft>
        <a:buClr>
          <a:srgbClr val="000000"/>
        </a:buClr>
        <a:buSzPct val="100000"/>
        <a:buFont typeface="Times New Roman" charset="0"/>
        <a:defRPr sz="4400">
          <a:solidFill>
            <a:srgbClr val="A4A7A6"/>
          </a:solidFill>
          <a:latin typeface="Arial" charset="0"/>
          <a:ea typeface="ＭＳ Ｐゴシック"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b="1">
          <a:solidFill>
            <a:srgbClr val="0F3277"/>
          </a:solidFill>
          <a:latin typeface="+mn-lt"/>
          <a:ea typeface="+mn-ea"/>
          <a:cs typeface="ＭＳ Ｐゴシック" charset="0"/>
        </a:defRPr>
      </a:lvl1pPr>
      <a:lvl2pPr marL="742950" indent="-285750" algn="l" defTabSz="457200" rtl="0" eaLnBrk="0" fontAlgn="base" hangingPunct="0">
        <a:spcBef>
          <a:spcPts val="1875"/>
        </a:spcBef>
        <a:spcAft>
          <a:spcPct val="0"/>
        </a:spcAft>
        <a:buClr>
          <a:srgbClr val="000000"/>
        </a:buClr>
        <a:buSzPct val="100000"/>
        <a:buFont typeface="Times New Roman" charset="0"/>
        <a:defRPr sz="3000">
          <a:solidFill>
            <a:srgbClr val="000000"/>
          </a:solidFill>
          <a:latin typeface="+mn-lt"/>
          <a:ea typeface="+mn-ea"/>
        </a:defRPr>
      </a:lvl2pPr>
      <a:lvl3pPr marL="1143000" indent="-228600" algn="l" defTabSz="457200" rtl="0" eaLnBrk="0" fontAlgn="base" hangingPunct="0">
        <a:spcBef>
          <a:spcPts val="750"/>
        </a:spcBef>
        <a:spcAft>
          <a:spcPct val="0"/>
        </a:spcAft>
        <a:buClr>
          <a:srgbClr val="000000"/>
        </a:buClr>
        <a:buSzPct val="100000"/>
        <a:buFont typeface="Times New Roman" charset="0"/>
        <a:defRPr sz="3000">
          <a:solidFill>
            <a:srgbClr val="000000"/>
          </a:solidFill>
          <a:latin typeface="+mn-lt"/>
          <a:ea typeface="+mn-ea"/>
        </a:defRPr>
      </a:lvl3pPr>
      <a:lvl4pPr marL="16002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defRPr>
      </a:lvl4pPr>
      <a:lvl5pPr marL="20574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defRPr>
      </a:lvl5pPr>
      <a:lvl6pPr marL="2514600" indent="-228600" algn="l" defTabSz="457200" rtl="0" fontAlgn="base">
        <a:spcBef>
          <a:spcPts val="600"/>
        </a:spcBef>
        <a:spcAft>
          <a:spcPct val="0"/>
        </a:spcAft>
        <a:buClr>
          <a:srgbClr val="000000"/>
        </a:buClr>
        <a:buSzPct val="100000"/>
        <a:buFont typeface="Times New Roman" charset="0"/>
        <a:defRPr sz="2400">
          <a:solidFill>
            <a:srgbClr val="000000"/>
          </a:solidFill>
          <a:latin typeface="+mn-lt"/>
          <a:ea typeface="+mn-ea"/>
        </a:defRPr>
      </a:lvl6pPr>
      <a:lvl7pPr marL="2971800" indent="-228600" algn="l" defTabSz="457200" rtl="0" fontAlgn="base">
        <a:spcBef>
          <a:spcPts val="600"/>
        </a:spcBef>
        <a:spcAft>
          <a:spcPct val="0"/>
        </a:spcAft>
        <a:buClr>
          <a:srgbClr val="000000"/>
        </a:buClr>
        <a:buSzPct val="100000"/>
        <a:buFont typeface="Times New Roman" charset="0"/>
        <a:defRPr sz="2400">
          <a:solidFill>
            <a:srgbClr val="000000"/>
          </a:solidFill>
          <a:latin typeface="+mn-lt"/>
          <a:ea typeface="+mn-ea"/>
        </a:defRPr>
      </a:lvl7pPr>
      <a:lvl8pPr marL="3429000" indent="-228600" algn="l" defTabSz="457200" rtl="0" fontAlgn="base">
        <a:spcBef>
          <a:spcPts val="600"/>
        </a:spcBef>
        <a:spcAft>
          <a:spcPct val="0"/>
        </a:spcAft>
        <a:buClr>
          <a:srgbClr val="000000"/>
        </a:buClr>
        <a:buSzPct val="100000"/>
        <a:buFont typeface="Times New Roman" charset="0"/>
        <a:defRPr sz="2400">
          <a:solidFill>
            <a:srgbClr val="000000"/>
          </a:solidFill>
          <a:latin typeface="+mn-lt"/>
          <a:ea typeface="+mn-ea"/>
        </a:defRPr>
      </a:lvl8pPr>
      <a:lvl9pPr marL="3886200" indent="-228600" algn="l" defTabSz="457200" rtl="0" fontAlgn="base">
        <a:spcBef>
          <a:spcPts val="600"/>
        </a:spcBef>
        <a:spcAft>
          <a:spcPct val="0"/>
        </a:spcAft>
        <a:buClr>
          <a:srgbClr val="000000"/>
        </a:buClr>
        <a:buSzPct val="100000"/>
        <a:buFont typeface="Times New Roman" charset="0"/>
        <a:defRPr sz="24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descr="GS_Title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4338"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39" name="Rectangle 3"/>
          <p:cNvSpPr>
            <a:spLocks noChangeArrowheads="1"/>
          </p:cNvSpPr>
          <p:nvPr/>
        </p:nvSpPr>
        <p:spPr bwMode="auto">
          <a:xfrm>
            <a:off x="1676400" y="1050925"/>
            <a:ext cx="6705600" cy="2384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understand the traits that make writing strong and the process for producing writing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Rectangle 4"/>
          <p:cNvSpPr>
            <a:spLocks noGrp="1" noChangeArrowheads="1"/>
          </p:cNvSpPr>
          <p:nvPr>
            <p:ph type="title"/>
          </p:nvPr>
        </p:nvSpPr>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Creating a Positive, Professional Voice</a:t>
            </a:r>
          </a:p>
        </p:txBody>
      </p:sp>
      <p:graphicFrame>
        <p:nvGraphicFramePr>
          <p:cNvPr id="447567" name="Group 79"/>
          <p:cNvGraphicFramePr>
            <a:graphicFrameLocks noGrp="1"/>
          </p:cNvGraphicFramePr>
          <p:nvPr>
            <p:ph type="tbl" idx="1"/>
          </p:nvPr>
        </p:nvGraphicFramePr>
        <p:xfrm>
          <a:off x="1676400" y="1828800"/>
          <a:ext cx="6932613" cy="3571352"/>
        </p:xfrm>
        <a:graphic>
          <a:graphicData uri="http://schemas.openxmlformats.org/drawingml/2006/table">
            <a:tbl>
              <a:tblPr/>
              <a:tblGrid>
                <a:gridCol w="3467100">
                  <a:extLst>
                    <a:ext uri="{9D8B030D-6E8A-4147-A177-3AD203B41FA5}">
                      <a16:colId xmlns:a16="http://schemas.microsoft.com/office/drawing/2014/main" val="20000"/>
                    </a:ext>
                  </a:extLst>
                </a:gridCol>
                <a:gridCol w="3465513">
                  <a:extLst>
                    <a:ext uri="{9D8B030D-6E8A-4147-A177-3AD203B41FA5}">
                      <a16:colId xmlns:a16="http://schemas.microsoft.com/office/drawing/2014/main" val="20001"/>
                    </a:ext>
                  </a:extLst>
                </a:gridCol>
              </a:tblGrid>
              <a:tr h="533496">
                <a:tc gridSpan="2">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chemeClr val="tx1"/>
                          </a:solidFill>
                          <a:effectLst/>
                          <a:latin typeface="Arial" charset="0"/>
                          <a:ea typeface="ＭＳ Ｐゴシック" charset="0"/>
                        </a:rPr>
                        <a:t>Too Formal (Stuffy)</a:t>
                      </a:r>
                    </a:p>
                  </a:txBody>
                  <a:tcPr marT="45728" marB="45728" horzOverflow="overflow">
                    <a:lnL cap="flat">
                      <a:noFill/>
                    </a:lnL>
                    <a:lnR cap="flat">
                      <a:noFill/>
                    </a:lnR>
                    <a:lnT cap="flat">
                      <a:noFill/>
                    </a:lnT>
                    <a:lnB>
                      <a:noFill/>
                    </a:lnB>
                    <a:lnTlToBr>
                      <a:noFill/>
                    </a:lnTlToBr>
                    <a:lnBlToTr>
                      <a:noFill/>
                    </a:lnBlToTr>
                    <a:solidFill>
                      <a:srgbClr val="E9E4D5"/>
                    </a:solidFill>
                  </a:tcPr>
                </a:tc>
                <a:tc hMerge="1">
                  <a:txBody>
                    <a:bodyPr/>
                    <a:lstStyle/>
                    <a:p>
                      <a:endParaRPr lang="en-US"/>
                    </a:p>
                  </a:txBody>
                  <a:tcPr/>
                </a:tc>
                <a:extLst>
                  <a:ext uri="{0D108BD9-81ED-4DB2-BD59-A6C34878D82A}">
                    <a16:rowId xmlns:a16="http://schemas.microsoft.com/office/drawing/2014/main" val="10000"/>
                  </a:ext>
                </a:extLst>
              </a:tr>
              <a:tr h="3006629">
                <a:tc>
                  <a:txBody>
                    <a:bodyPr/>
                    <a:lstStyle/>
                    <a:p>
                      <a:pPr marL="0" marR="0" lvl="0" indent="0" algn="l" defTabSz="457200" rtl="0" eaLnBrk="1" fontAlgn="base" latinLnBrk="0" hangingPunct="1">
                        <a:lnSpc>
                          <a:spcPct val="100000"/>
                        </a:lnSpc>
                        <a:spcBef>
                          <a:spcPts val="300"/>
                        </a:spcBef>
                        <a:spcAft>
                          <a:spcPct val="0"/>
                        </a:spcAft>
                        <a:buClr>
                          <a:srgbClr val="000000"/>
                        </a:buClr>
                        <a:buSzPct val="100000"/>
                        <a:buFont typeface="Times New Roman" charset="0"/>
                        <a:buNone/>
                        <a:tabLst/>
                      </a:pPr>
                      <a:r>
                        <a:rPr kumimoji="0" lang="en-US" sz="2000" b="0" i="0" u="none" strike="noStrike" cap="none" normalizeH="0" baseline="0">
                          <a:ln>
                            <a:noFill/>
                          </a:ln>
                          <a:solidFill>
                            <a:schemeClr val="tx1"/>
                          </a:solidFill>
                          <a:effectLst/>
                          <a:latin typeface="Arial" charset="0"/>
                          <a:ea typeface="ＭＳ Ｐゴシック" charset="0"/>
                        </a:rPr>
                        <a:t>In accordance with the agency material adorning the office walls, it is recommended all employees do their due diligence to follow “zero waste” practices and procedures starting May 15.</a:t>
                      </a:r>
                      <a:r>
                        <a:rPr kumimoji="0" lang="en-US" sz="2400" b="0" i="0" u="none" strike="noStrike" cap="none" normalizeH="0" baseline="0">
                          <a:ln>
                            <a:noFill/>
                          </a:ln>
                          <a:solidFill>
                            <a:srgbClr val="0F3277"/>
                          </a:solidFill>
                          <a:effectLst/>
                          <a:latin typeface="Arial" charset="0"/>
                          <a:ea typeface="ＭＳ Ｐゴシック" charset="0"/>
                        </a:rPr>
                        <a:t>  </a:t>
                      </a:r>
                      <a:endParaRPr kumimoji="0" lang="en-US" sz="2400" b="1" i="0" u="none" strike="noStrike" cap="none" normalizeH="0" baseline="0">
                        <a:ln>
                          <a:noFill/>
                        </a:ln>
                        <a:solidFill>
                          <a:srgbClr val="0F3277"/>
                        </a:solidFill>
                        <a:effectLst/>
                        <a:latin typeface="Arial" charset="0"/>
                        <a:ea typeface="ＭＳ Ｐゴシック" charset="0"/>
                      </a:endParaRPr>
                    </a:p>
                  </a:txBody>
                  <a:tcPr marT="45728" marB="45728"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Off-putting and pompous voice</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No contractions or personal pronouns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“Million-dollar” words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Wordiness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Technical terms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Long sentences</a:t>
                      </a:r>
                    </a:p>
                  </a:txBody>
                  <a:tcPr marT="45728" marB="45728"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1" name="Rectangle 5"/>
          <p:cNvSpPr>
            <a:spLocks noGrp="1" noChangeArrowheads="1"/>
          </p:cNvSpPr>
          <p:nvPr>
            <p:ph type="title"/>
          </p:nvPr>
        </p:nvSpPr>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Creating a Positive, Professional Voice</a:t>
            </a:r>
          </a:p>
        </p:txBody>
      </p:sp>
      <p:graphicFrame>
        <p:nvGraphicFramePr>
          <p:cNvPr id="449557" name="Group 21"/>
          <p:cNvGraphicFramePr>
            <a:graphicFrameLocks noGrp="1"/>
          </p:cNvGraphicFramePr>
          <p:nvPr/>
        </p:nvGraphicFramePr>
        <p:xfrm>
          <a:off x="1676400" y="1828800"/>
          <a:ext cx="6932613" cy="3101975"/>
        </p:xfrm>
        <a:graphic>
          <a:graphicData uri="http://schemas.openxmlformats.org/drawingml/2006/table">
            <a:tbl>
              <a:tblPr/>
              <a:tblGrid>
                <a:gridCol w="3467100">
                  <a:extLst>
                    <a:ext uri="{9D8B030D-6E8A-4147-A177-3AD203B41FA5}">
                      <a16:colId xmlns:a16="http://schemas.microsoft.com/office/drawing/2014/main" val="20000"/>
                    </a:ext>
                  </a:extLst>
                </a:gridCol>
                <a:gridCol w="3465513">
                  <a:extLst>
                    <a:ext uri="{9D8B030D-6E8A-4147-A177-3AD203B41FA5}">
                      <a16:colId xmlns:a16="http://schemas.microsoft.com/office/drawing/2014/main" val="20001"/>
                    </a:ext>
                  </a:extLst>
                </a:gridCol>
              </a:tblGrid>
              <a:tr h="533509">
                <a:tc gridSpan="2">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chemeClr val="tx1"/>
                          </a:solidFill>
                          <a:effectLst/>
                          <a:latin typeface="Arial" charset="0"/>
                          <a:ea typeface="ＭＳ Ｐゴシック" charset="0"/>
                        </a:rPr>
                        <a:t>Just Right (Conversational)</a:t>
                      </a:r>
                    </a:p>
                  </a:txBody>
                  <a:tcPr marT="45729" marB="45729" horzOverflow="overflow">
                    <a:lnL cap="flat">
                      <a:noFill/>
                    </a:lnL>
                    <a:lnR cap="flat">
                      <a:noFill/>
                    </a:lnR>
                    <a:lnT cap="flat">
                      <a:noFill/>
                    </a:lnT>
                    <a:lnB>
                      <a:noFill/>
                    </a:lnB>
                    <a:lnTlToBr>
                      <a:noFill/>
                    </a:lnTlToBr>
                    <a:lnBlToTr>
                      <a:noFill/>
                    </a:lnBlToTr>
                    <a:solidFill>
                      <a:srgbClr val="E9E4D5"/>
                    </a:solidFill>
                  </a:tcPr>
                </a:tc>
                <a:tc hMerge="1">
                  <a:txBody>
                    <a:bodyPr/>
                    <a:lstStyle/>
                    <a:p>
                      <a:endParaRPr lang="en-US"/>
                    </a:p>
                  </a:txBody>
                  <a:tcPr/>
                </a:tc>
                <a:extLst>
                  <a:ext uri="{0D108BD9-81ED-4DB2-BD59-A6C34878D82A}">
                    <a16:rowId xmlns:a16="http://schemas.microsoft.com/office/drawing/2014/main" val="10000"/>
                  </a:ext>
                </a:extLst>
              </a:tr>
              <a:tr h="2568466">
                <a:tc>
                  <a:txBody>
                    <a:bodyPr/>
                    <a:lstStyle/>
                    <a:p>
                      <a:pPr marL="0" marR="0" lvl="0" indent="0" algn="l" defTabSz="457200" rtl="0" eaLnBrk="1" fontAlgn="base" latinLnBrk="0" hangingPunct="1">
                        <a:lnSpc>
                          <a:spcPct val="100000"/>
                        </a:lnSpc>
                        <a:spcBef>
                          <a:spcPts val="300"/>
                        </a:spcBef>
                        <a:spcAft>
                          <a:spcPct val="0"/>
                        </a:spcAft>
                        <a:buClr>
                          <a:srgbClr val="000000"/>
                        </a:buClr>
                        <a:buSzPct val="100000"/>
                        <a:buFont typeface="Times New Roman" charset="0"/>
                        <a:buNone/>
                        <a:tabLst/>
                      </a:pPr>
                      <a:r>
                        <a:rPr kumimoji="0" lang="en-US" sz="2000" b="0" i="0" u="none" strike="noStrike" cap="none" normalizeH="0" baseline="0">
                          <a:ln>
                            <a:noFill/>
                          </a:ln>
                          <a:solidFill>
                            <a:schemeClr val="tx1"/>
                          </a:solidFill>
                          <a:effectLst/>
                          <a:latin typeface="Arial" charset="0"/>
                          <a:ea typeface="ＭＳ Ｐゴシック" charset="0"/>
                        </a:rPr>
                        <a:t>You may have noticed new signs around the office about “Zero Waste Week.” Starting the week of May 15, we are encouraging all agency employees to practice “zero waste” activities. </a:t>
                      </a:r>
                    </a:p>
                    <a:p>
                      <a:pPr marL="0" marR="0" lvl="0" indent="0" algn="l" defTabSz="457200" rtl="0" eaLnBrk="1" fontAlgn="base" latinLnBrk="0" hangingPunct="1">
                        <a:lnSpc>
                          <a:spcPct val="100000"/>
                        </a:lnSpc>
                        <a:spcBef>
                          <a:spcPts val="300"/>
                        </a:spcBef>
                        <a:spcAft>
                          <a:spcPct val="0"/>
                        </a:spcAft>
                        <a:buClr>
                          <a:srgbClr val="000000"/>
                        </a:buClr>
                        <a:buSzPct val="100000"/>
                        <a:buFont typeface="Times New Roman" charset="0"/>
                        <a:buNone/>
                        <a:tabLst/>
                      </a:pPr>
                      <a:endParaRPr kumimoji="0" lang="en-US" sz="2000" b="1" i="0" u="none" strike="noStrike" cap="none" normalizeH="0" baseline="0">
                        <a:ln>
                          <a:noFill/>
                        </a:ln>
                        <a:solidFill>
                          <a:schemeClr val="tx1"/>
                        </a:solidFill>
                        <a:effectLst/>
                        <a:latin typeface="Arial" charset="0"/>
                        <a:ea typeface="ＭＳ Ｐゴシック" charset="0"/>
                      </a:endParaRPr>
                    </a:p>
                  </a:txBody>
                  <a:tcPr marT="45729" marB="45729"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Direct and inviting voice</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Some personal pronouns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Some contractions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Plain language</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Clear words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Varied sentences</a:t>
                      </a:r>
                    </a:p>
                  </a:txBody>
                  <a:tcPr marT="45729" marB="45729"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Rectangle 4"/>
          <p:cNvSpPr>
            <a:spLocks noGrp="1" noChangeArrowheads="1"/>
          </p:cNvSpPr>
          <p:nvPr>
            <p:ph type="title"/>
          </p:nvPr>
        </p:nvSpPr>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Creating a Positive, Professional Voice</a:t>
            </a:r>
          </a:p>
        </p:txBody>
      </p:sp>
      <p:graphicFrame>
        <p:nvGraphicFramePr>
          <p:cNvPr id="450580" name="Group 20"/>
          <p:cNvGraphicFramePr>
            <a:graphicFrameLocks noGrp="1"/>
          </p:cNvGraphicFramePr>
          <p:nvPr/>
        </p:nvGraphicFramePr>
        <p:xfrm>
          <a:off x="1676400" y="1828800"/>
          <a:ext cx="6932613" cy="2674938"/>
        </p:xfrm>
        <a:graphic>
          <a:graphicData uri="http://schemas.openxmlformats.org/drawingml/2006/table">
            <a:tbl>
              <a:tblPr/>
              <a:tblGrid>
                <a:gridCol w="3467100">
                  <a:extLst>
                    <a:ext uri="{9D8B030D-6E8A-4147-A177-3AD203B41FA5}">
                      <a16:colId xmlns:a16="http://schemas.microsoft.com/office/drawing/2014/main" val="20000"/>
                    </a:ext>
                  </a:extLst>
                </a:gridCol>
                <a:gridCol w="3465513">
                  <a:extLst>
                    <a:ext uri="{9D8B030D-6E8A-4147-A177-3AD203B41FA5}">
                      <a16:colId xmlns:a16="http://schemas.microsoft.com/office/drawing/2014/main" val="20001"/>
                    </a:ext>
                  </a:extLst>
                </a:gridCol>
              </a:tblGrid>
              <a:tr h="533463">
                <a:tc gridSpan="2">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chemeClr val="tx1"/>
                          </a:solidFill>
                          <a:effectLst/>
                          <a:latin typeface="Arial" charset="0"/>
                          <a:ea typeface="ＭＳ Ｐゴシック" charset="0"/>
                        </a:rPr>
                        <a:t>Too Informal (Slangy)</a:t>
                      </a:r>
                    </a:p>
                  </a:txBody>
                  <a:tcPr marT="45725" marB="45725" horzOverflow="overflow">
                    <a:lnL cap="flat">
                      <a:noFill/>
                    </a:lnL>
                    <a:lnR cap="flat">
                      <a:noFill/>
                    </a:lnR>
                    <a:lnT cap="flat">
                      <a:noFill/>
                    </a:lnT>
                    <a:lnB>
                      <a:noFill/>
                    </a:lnB>
                    <a:lnTlToBr>
                      <a:noFill/>
                    </a:lnTlToBr>
                    <a:lnBlToTr>
                      <a:noFill/>
                    </a:lnBlToTr>
                    <a:solidFill>
                      <a:srgbClr val="E9E4D5"/>
                    </a:solidFill>
                  </a:tcPr>
                </a:tc>
                <a:tc hMerge="1">
                  <a:txBody>
                    <a:bodyPr/>
                    <a:lstStyle/>
                    <a:p>
                      <a:endParaRPr lang="en-US"/>
                    </a:p>
                  </a:txBody>
                  <a:tcPr/>
                </a:tc>
                <a:extLst>
                  <a:ext uri="{0D108BD9-81ED-4DB2-BD59-A6C34878D82A}">
                    <a16:rowId xmlns:a16="http://schemas.microsoft.com/office/drawing/2014/main" val="10000"/>
                  </a:ext>
                </a:extLst>
              </a:tr>
              <a:tr h="2141475">
                <a:tc>
                  <a:txBody>
                    <a:bodyPr/>
                    <a:lstStyle/>
                    <a:p>
                      <a:pPr marL="0" marR="0" lvl="0" indent="0" algn="l" defTabSz="457200" rtl="0" eaLnBrk="1" fontAlgn="base" latinLnBrk="0" hangingPunct="1">
                        <a:lnSpc>
                          <a:spcPct val="100000"/>
                        </a:lnSpc>
                        <a:spcBef>
                          <a:spcPts val="300"/>
                        </a:spcBef>
                        <a:spcAft>
                          <a:spcPct val="0"/>
                        </a:spcAft>
                        <a:buClr>
                          <a:srgbClr val="000000"/>
                        </a:buClr>
                        <a:buSzPct val="100000"/>
                        <a:buFont typeface="Times New Roman" charset="0"/>
                        <a:buNone/>
                        <a:tabLst/>
                      </a:pPr>
                      <a:r>
                        <a:rPr kumimoji="0" lang="en-US" sz="2200" b="0" i="0" u="none" strike="noStrike" cap="none" normalizeH="0" baseline="0">
                          <a:ln>
                            <a:noFill/>
                          </a:ln>
                          <a:solidFill>
                            <a:schemeClr val="tx1"/>
                          </a:solidFill>
                          <a:effectLst/>
                          <a:latin typeface="Arial" charset="0"/>
                          <a:ea typeface="ＭＳ Ｐゴシック" charset="0"/>
                        </a:rPr>
                        <a:t>See any of those signs around the office ‘bout Zero Waste Week? Go Green by hopping on the “zero waste” bandwagon!!</a:t>
                      </a:r>
                    </a:p>
                    <a:p>
                      <a:pPr marL="0" marR="0" lvl="0" indent="0" algn="l" defTabSz="457200" rtl="0" eaLnBrk="1" fontAlgn="base" latinLnBrk="0" hangingPunct="1">
                        <a:lnSpc>
                          <a:spcPct val="100000"/>
                        </a:lnSpc>
                        <a:spcBef>
                          <a:spcPts val="300"/>
                        </a:spcBef>
                        <a:spcAft>
                          <a:spcPct val="0"/>
                        </a:spcAft>
                        <a:buClr>
                          <a:srgbClr val="000000"/>
                        </a:buClr>
                        <a:buSzPct val="100000"/>
                        <a:buFont typeface="Times New Roman" charset="0"/>
                        <a:buNone/>
                        <a:tabLst/>
                      </a:pPr>
                      <a:endParaRPr kumimoji="0" lang="en-US" sz="2200" b="1" i="0" u="none" strike="noStrike" cap="none" normalizeH="0" baseline="0">
                        <a:ln>
                          <a:noFill/>
                        </a:ln>
                        <a:solidFill>
                          <a:schemeClr val="tx1"/>
                        </a:solidFill>
                        <a:effectLst/>
                        <a:latin typeface="Arial" charset="0"/>
                        <a:ea typeface="ＭＳ Ｐゴシック" charset="0"/>
                      </a:endParaRPr>
                    </a:p>
                  </a:txBody>
                  <a:tcPr marT="45725" marB="45725"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Unprofessional voice</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Many personal pronouns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Many contractions</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Jargon, slang, humor</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Faddish expressions</a:t>
                      </a:r>
                    </a:p>
                  </a:txBody>
                  <a:tcPr marT="45725" marB="45725"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u="sng">
                <a:solidFill>
                  <a:srgbClr val="72002B"/>
                </a:solidFill>
                <a:cs typeface="+mj-cs"/>
              </a:rPr>
              <a:t>Activity 14:</a:t>
            </a:r>
            <a:br>
              <a:rPr lang="en-US" sz="1800" b="1" u="sng">
                <a:solidFill>
                  <a:srgbClr val="72002B"/>
                </a:solidFill>
                <a:cs typeface="+mj-cs"/>
              </a:rPr>
            </a:br>
            <a:br>
              <a:rPr lang="en-US" sz="1800" b="1" u="sng">
                <a:solidFill>
                  <a:srgbClr val="72002B"/>
                </a:solidFill>
                <a:cs typeface="+mj-cs"/>
              </a:rPr>
            </a:br>
            <a:r>
              <a:rPr lang="en-US" sz="4000">
                <a:solidFill>
                  <a:srgbClr val="000000"/>
                </a:solidFill>
                <a:cs typeface="+mj-cs"/>
              </a:rPr>
              <a:t>Create a Positive, Professional Voice</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6802"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803" name="Rectangle 3"/>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edit my email messages for correctness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Editing for Correctness</a:t>
            </a:r>
          </a:p>
        </p:txBody>
      </p:sp>
      <p:sp>
        <p:nvSpPr>
          <p:cNvPr id="77826" name="Rectangle 2"/>
          <p:cNvSpPr>
            <a:spLocks noGrp="1" noChangeArrowheads="1"/>
          </p:cNvSpPr>
          <p:nvPr>
            <p:ph type="body" idx="1"/>
          </p:nvPr>
        </p:nvSpPr>
        <p:spPr>
          <a:xfrm>
            <a:off x="1676400" y="1524000"/>
            <a:ext cx="6934200" cy="4724400"/>
          </a:xfrm>
        </p:spPr>
        <p:txBody>
          <a:bodyPr/>
          <a:lstStyle/>
          <a:p>
            <a:pPr marL="0" indent="0">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chemeClr val="tx1"/>
                </a:solidFill>
                <a:cs typeface="+mn-cs"/>
              </a:rPr>
              <a:t>You can avoid careless writing mistakes by editing your email messages. Editing involves closely reading and rereading your messages for errors in spelling, grammar, and punctuation.</a:t>
            </a:r>
            <a:r>
              <a:rPr lang="en-US">
                <a:solidFill>
                  <a:schemeClr val="tx1"/>
                </a:solidFill>
                <a:cs typeface="+mn-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Editing for Correctness</a:t>
            </a:r>
          </a:p>
        </p:txBody>
      </p:sp>
      <p:sp>
        <p:nvSpPr>
          <p:cNvPr id="78850" name="Rectangle 2"/>
          <p:cNvSpPr>
            <a:spLocks noGrp="1" noChangeArrowheads="1"/>
          </p:cNvSpPr>
          <p:nvPr>
            <p:ph type="body" idx="1"/>
          </p:nvPr>
        </p:nvSpPr>
        <p:spPr>
          <a:xfrm>
            <a:off x="1676400" y="1524000"/>
            <a:ext cx="6934200" cy="1981200"/>
          </a:xfrm>
        </p:spPr>
        <p:txBody>
          <a:bodyPr/>
          <a:lstStyle/>
          <a:p>
            <a:pPr marL="0" indent="0">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What reading strategies can help me edit my email? </a:t>
            </a:r>
          </a:p>
          <a:p>
            <a:pPr marL="0" indent="0">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0">
                <a:solidFill>
                  <a:schemeClr val="tx1"/>
                </a:solidFill>
                <a:cs typeface="+mn-cs"/>
              </a:rPr>
              <a:t>You can identify writing errors by reading and rereading your message. Follow these steps:</a:t>
            </a:r>
            <a:r>
              <a:rPr lang="en-US" sz="2200" b="0">
                <a:cs typeface="+mn-cs"/>
              </a:rPr>
              <a:t> </a:t>
            </a:r>
            <a:endParaRPr lang="en-US" sz="2200" b="0">
              <a:solidFill>
                <a:srgbClr val="000000"/>
              </a:solidFill>
            </a:endParaRPr>
          </a:p>
        </p:txBody>
      </p:sp>
      <p:sp>
        <p:nvSpPr>
          <p:cNvPr id="78852" name="Rectangle 4"/>
          <p:cNvSpPr>
            <a:spLocks noChangeArrowheads="1"/>
          </p:cNvSpPr>
          <p:nvPr/>
        </p:nvSpPr>
        <p:spPr bwMode="auto">
          <a:xfrm>
            <a:off x="1219200" y="3352800"/>
            <a:ext cx="73914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1016000" lvl="2" indent="-625475"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1">
                <a:solidFill>
                  <a:srgbClr val="000000"/>
                </a:solidFill>
              </a:rPr>
              <a:t>Read your message out loud.</a:t>
            </a:r>
            <a:r>
              <a:rPr lang="en-US" sz="2200">
                <a:solidFill>
                  <a:srgbClr val="000000"/>
                </a:solidFill>
              </a:rPr>
              <a:t> Hearing your email out loud will help you pick out mistakes that you might otherwise miss by reading silently.  </a:t>
            </a:r>
          </a:p>
          <a:p>
            <a:pPr marL="1016000" lvl="2" indent="-625475"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1">
                <a:solidFill>
                  <a:srgbClr val="000000"/>
                </a:solidFill>
              </a:rPr>
              <a:t>Reread your message backwards.</a:t>
            </a:r>
            <a:r>
              <a:rPr lang="en-US" sz="2200">
                <a:solidFill>
                  <a:srgbClr val="000000"/>
                </a:solidFill>
              </a:rPr>
              <a:t> Start at the end of your message. Read backwards, using an editing checklist (see below) to look for incorrect grammar and punctuation. This strategy is recommended by professional proofreaders.</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Editing for Correctness</a:t>
            </a:r>
          </a:p>
        </p:txBody>
      </p:sp>
      <p:sp>
        <p:nvSpPr>
          <p:cNvPr id="79879" name="Rectangle 7"/>
          <p:cNvSpPr>
            <a:spLocks noGrp="1" noChangeArrowheads="1"/>
          </p:cNvSpPr>
          <p:nvPr>
            <p:ph type="body" idx="1"/>
          </p:nvPr>
        </p:nvSpPr>
        <p:spPr>
          <a:xfrm>
            <a:off x="1676400" y="1524000"/>
            <a:ext cx="6934200" cy="19812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can I use an editing checklist?  </a:t>
            </a:r>
          </a:p>
          <a:p>
            <a:pPr marL="0" indent="0"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You can use a checklist to guide your editing. Check each item on the list. For further help, consult your </a:t>
            </a:r>
            <a:r>
              <a:rPr lang="en-US" sz="2600" b="0" i="1">
                <a:solidFill>
                  <a:schemeClr val="tx1"/>
                </a:solidFill>
                <a:cs typeface="+mn-cs"/>
              </a:rPr>
              <a:t>Grammar at a Glance</a:t>
            </a:r>
            <a:r>
              <a:rPr lang="en-US" sz="2600" b="0">
                <a:solidFill>
                  <a:schemeClr val="tx1"/>
                </a:solidFill>
                <a:cs typeface="+mn-cs"/>
              </a:rPr>
              <a:t> Job-Aid or the </a:t>
            </a:r>
            <a:r>
              <a:rPr lang="en-US" sz="2600" b="0" i="1">
                <a:solidFill>
                  <a:schemeClr val="tx1"/>
                </a:solidFill>
                <a:cs typeface="+mn-cs"/>
              </a:rPr>
              <a:t>Writing Effective E-Mail</a:t>
            </a:r>
            <a:r>
              <a:rPr lang="en-US" sz="2600" b="0">
                <a:solidFill>
                  <a:schemeClr val="tx1"/>
                </a:solidFill>
                <a:cs typeface="+mn-cs"/>
              </a:rPr>
              <a:t> pages shown in parentheses.</a:t>
            </a:r>
            <a:r>
              <a:rPr lang="en-US" b="0">
                <a:cs typeface="+mn-cs"/>
              </a:rPr>
              <a:t>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eaLnBrk="1" hangingPunct="1">
              <a:defRPr/>
            </a:pPr>
            <a:r>
              <a:rPr lang="en-US">
                <a:cs typeface="+mj-cs"/>
              </a:rPr>
              <a:t>Editing for Correctness</a:t>
            </a:r>
          </a:p>
        </p:txBody>
      </p:sp>
      <p:sp>
        <p:nvSpPr>
          <p:cNvPr id="451589" name="Rectangle 5"/>
          <p:cNvSpPr>
            <a:spLocks noGrp="1" noChangeArrowheads="1"/>
          </p:cNvSpPr>
          <p:nvPr>
            <p:ph type="body" idx="1"/>
          </p:nvPr>
        </p:nvSpPr>
        <p:spPr>
          <a:xfrm>
            <a:off x="1676400" y="1524000"/>
            <a:ext cx="6934200" cy="446405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Editing Checklist</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Sentences</a:t>
            </a:r>
          </a:p>
          <a:p>
            <a:pPr marL="1579563" lvl="1" indent="-5572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	Do all of my sentences express a complete thought? (page 48)</a:t>
            </a:r>
          </a:p>
          <a:p>
            <a:pPr marL="1579563" lvl="1" indent="-5572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	Do all of my sentences have a subject and a verb? (page 48)</a:t>
            </a:r>
          </a:p>
          <a:p>
            <a:pPr marL="1579563" lvl="1" indent="-5572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Do my subjects and verbs agree in number? (page 56)</a:t>
            </a:r>
          </a:p>
        </p:txBody>
      </p:sp>
      <p:pic>
        <p:nvPicPr>
          <p:cNvPr id="174083" name="Picture 9"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084" name="Picture 10"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085" name="Picture 11"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en-US">
                <a:cs typeface="+mj-cs"/>
              </a:rPr>
              <a:t>Editing for Correctness</a:t>
            </a:r>
          </a:p>
        </p:txBody>
      </p:sp>
      <p:sp>
        <p:nvSpPr>
          <p:cNvPr id="452613" name="Rectangle 5"/>
          <p:cNvSpPr>
            <a:spLocks noGrp="1" noChangeArrowheads="1"/>
          </p:cNvSpPr>
          <p:nvPr>
            <p:ph type="body" idx="1"/>
          </p:nvPr>
        </p:nvSpPr>
        <p:spPr>
          <a:xfrm>
            <a:off x="1676400" y="1524000"/>
            <a:ext cx="6934200" cy="3313113"/>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Editing Checklist</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Sentences</a:t>
            </a:r>
          </a:p>
          <a:p>
            <a:pPr marL="1524000" lvl="1" indent="-50165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	Are my verbs active and simple in tense? (page 48)</a:t>
            </a:r>
          </a:p>
          <a:p>
            <a:pPr marL="1524000" lvl="1" indent="-50165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Have I avoided slang and double negatives?</a:t>
            </a:r>
          </a:p>
        </p:txBody>
      </p:sp>
      <p:pic>
        <p:nvPicPr>
          <p:cNvPr id="175107" name="Picture 6"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5108" name="Picture 7"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Using the Traits and Process</a:t>
            </a:r>
          </a:p>
        </p:txBody>
      </p:sp>
      <p:sp>
        <p:nvSpPr>
          <p:cNvPr id="15362" name="Rectangle 2"/>
          <p:cNvSpPr>
            <a:spLocks noGrp="1" noChangeArrowheads="1"/>
          </p:cNvSpPr>
          <p:nvPr>
            <p:ph type="body" idx="1"/>
          </p:nvPr>
        </p:nvSpPr>
        <p:spPr>
          <a:xfrm>
            <a:off x="1676400" y="1905000"/>
            <a:ext cx="6934200" cy="4343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rgbClr val="000000"/>
                </a:solidFill>
                <a:cs typeface="+mn-cs"/>
              </a:rPr>
              <a:t>The seven traits of writing can help you understand what makes writing good and how to make it even better.</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What are the seven traits of writing?</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rgbClr val="000000"/>
                </a:solidFill>
                <a:cs typeface="+mn-cs"/>
              </a:rPr>
              <a:t>The seven traits of writing are qualities first identified by Paul Diederich in the 1960s and are supported by 50 years of research: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eaLnBrk="1" hangingPunct="1">
              <a:defRPr/>
            </a:pPr>
            <a:r>
              <a:rPr lang="en-US">
                <a:cs typeface="+mj-cs"/>
              </a:rPr>
              <a:t>Editing for Correctness</a:t>
            </a:r>
          </a:p>
        </p:txBody>
      </p:sp>
      <p:sp>
        <p:nvSpPr>
          <p:cNvPr id="453637" name="Rectangle 5"/>
          <p:cNvSpPr>
            <a:spLocks noGrp="1" noChangeArrowheads="1"/>
          </p:cNvSpPr>
          <p:nvPr>
            <p:ph type="body" idx="1"/>
          </p:nvPr>
        </p:nvSpPr>
        <p:spPr>
          <a:xfrm>
            <a:off x="1676400" y="1524000"/>
            <a:ext cx="7086600" cy="446405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Editing Checklist</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Correctness</a:t>
            </a:r>
          </a:p>
          <a:p>
            <a:pPr marL="1579563" lvl="1" indent="-5572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	Does each sentence end with correct punctuation? </a:t>
            </a:r>
          </a:p>
          <a:p>
            <a:pPr marL="1579563" lvl="1" indent="-5572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Do commas set off introductory clauses and phrases? (page 54)</a:t>
            </a:r>
          </a:p>
          <a:p>
            <a:pPr marL="1579563" lvl="1" indent="-5572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Do commas separate items in a series? (page 54)</a:t>
            </a:r>
          </a:p>
        </p:txBody>
      </p:sp>
      <p:pic>
        <p:nvPicPr>
          <p:cNvPr id="176131" name="Picture 6"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2" name="Picture 7"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3" name="Picture 8"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pPr eaLnBrk="1" hangingPunct="1">
              <a:defRPr/>
            </a:pPr>
            <a:r>
              <a:rPr lang="en-US">
                <a:cs typeface="+mj-cs"/>
              </a:rPr>
              <a:t>Editing for Correctness</a:t>
            </a:r>
          </a:p>
        </p:txBody>
      </p:sp>
      <p:sp>
        <p:nvSpPr>
          <p:cNvPr id="454660" name="Rectangle 4"/>
          <p:cNvSpPr>
            <a:spLocks noGrp="1" noChangeArrowheads="1"/>
          </p:cNvSpPr>
          <p:nvPr>
            <p:ph type="body" idx="1"/>
          </p:nvPr>
        </p:nvSpPr>
        <p:spPr>
          <a:xfrm>
            <a:off x="1676400" y="1524000"/>
            <a:ext cx="6934200" cy="5159375"/>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Editing Checklist</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Correctness</a:t>
            </a:r>
          </a:p>
          <a:p>
            <a:pPr marL="1579563" lvl="1" indent="-69691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		Are all first words and proper nouns capitalized?</a:t>
            </a:r>
          </a:p>
          <a:p>
            <a:pPr marL="1579563" lvl="1" indent="-69691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Are formal titles before names capitalized?</a:t>
            </a:r>
          </a:p>
          <a:p>
            <a:pPr marL="1579563" lvl="1" indent="-69691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Have I correctly formed plurals? (page 59)</a:t>
            </a:r>
          </a:p>
          <a:p>
            <a:pPr marL="1579563" lvl="1" indent="-696913"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p>
        </p:txBody>
      </p:sp>
      <p:pic>
        <p:nvPicPr>
          <p:cNvPr id="177155" name="Picture 5"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7156" name="Picture 6"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7157" name="Picture 7"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pPr eaLnBrk="1" hangingPunct="1">
              <a:defRPr/>
            </a:pPr>
            <a:r>
              <a:rPr lang="en-US">
                <a:cs typeface="+mj-cs"/>
              </a:rPr>
              <a:t>Editing for Correctness</a:t>
            </a:r>
          </a:p>
        </p:txBody>
      </p:sp>
      <p:sp>
        <p:nvSpPr>
          <p:cNvPr id="455685" name="Rectangle 5"/>
          <p:cNvSpPr>
            <a:spLocks noGrp="1" noChangeArrowheads="1"/>
          </p:cNvSpPr>
          <p:nvPr>
            <p:ph type="body" idx="1"/>
          </p:nvPr>
        </p:nvSpPr>
        <p:spPr>
          <a:xfrm>
            <a:off x="1676400" y="1524000"/>
            <a:ext cx="6934200" cy="3313113"/>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Editing Checklist</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Correctness</a:t>
            </a:r>
          </a:p>
          <a:p>
            <a:pPr marL="1524000" lvl="1" indent="-69215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		Have I checked my spelling and double-checked names? </a:t>
            </a:r>
          </a:p>
          <a:p>
            <a:pPr marL="1524000" lvl="1" indent="-69215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t>		</a:t>
            </a:r>
            <a:r>
              <a:rPr lang="en-US"/>
              <a:t>Have I avoided textspeak (emoticons and initialisms)? </a:t>
            </a:r>
          </a:p>
        </p:txBody>
      </p:sp>
      <p:pic>
        <p:nvPicPr>
          <p:cNvPr id="178179" name="Picture 6"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8180" name="Picture 7" descr="MC9004326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a:xfrm>
            <a:off x="1676400" y="1333500"/>
            <a:ext cx="6934200" cy="1560513"/>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15:</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Edit for Correctness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8066"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067" name="Rectangle 3"/>
          <p:cNvSpPr>
            <a:spLocks noChangeArrowheads="1"/>
          </p:cNvSpPr>
          <p:nvPr/>
        </p:nvSpPr>
        <p:spPr bwMode="auto">
          <a:xfrm>
            <a:off x="1676400" y="1050925"/>
            <a:ext cx="6705600" cy="2382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use effective design elements that enhance my email messages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Designing for Clarity</a:t>
            </a:r>
          </a:p>
        </p:txBody>
      </p:sp>
      <p:sp>
        <p:nvSpPr>
          <p:cNvPr id="89090" name="Rectangle 2"/>
          <p:cNvSpPr>
            <a:spLocks noGrp="1" noChangeArrowheads="1"/>
          </p:cNvSpPr>
          <p:nvPr>
            <p:ph type="body" idx="1"/>
          </p:nvPr>
        </p:nvSpPr>
        <p:spPr>
          <a:xfrm>
            <a:off x="1676400" y="1524000"/>
            <a:ext cx="6934200" cy="4724400"/>
          </a:xfrm>
        </p:spPr>
        <p:txBody>
          <a:bodyPr/>
          <a:lstStyle/>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chemeClr val="tx1"/>
                </a:solidFill>
                <a:cs typeface="+mn-cs"/>
              </a:rPr>
              <a:t>A well-designed email message is easy to read and understand. It clearly communicates a message and avoids distracting design elements.</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eaLnBrk="1" hangingPunct="1">
              <a:defRPr/>
            </a:pPr>
            <a:r>
              <a:rPr lang="en-US">
                <a:cs typeface="+mj-cs"/>
              </a:rPr>
              <a:t>Designing for Clarity</a:t>
            </a:r>
          </a:p>
        </p:txBody>
      </p:sp>
      <p:sp>
        <p:nvSpPr>
          <p:cNvPr id="456709" name="Rectangle 5"/>
          <p:cNvSpPr>
            <a:spLocks noGrp="1" noChangeArrowheads="1"/>
          </p:cNvSpPr>
          <p:nvPr>
            <p:ph type="body" idx="1"/>
          </p:nvPr>
        </p:nvSpPr>
        <p:spPr>
          <a:xfrm>
            <a:off x="1676400" y="1524000"/>
            <a:ext cx="6934200" cy="47244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What design elements should I follow?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chemeClr val="tx1"/>
                </a:solidFill>
                <a:cs typeface="+mn-cs"/>
              </a:rPr>
              <a:t>For all messages, use these design elements appropriately. </a:t>
            </a:r>
            <a:endParaRPr lang="en-US">
              <a:solidFill>
                <a:schemeClr val="tx1"/>
              </a:solidFill>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type="body" idx="1"/>
          </p:nvPr>
        </p:nvSpPr>
        <p:spPr/>
        <p:txBody>
          <a:bodyPr/>
          <a:lstStyle/>
          <a:p>
            <a:pPr eaLnBrk="1" hangingPunct="1">
              <a:defRPr/>
            </a:pPr>
            <a:r>
              <a:rPr lang="en-US">
                <a:solidFill>
                  <a:srgbClr val="72002B"/>
                </a:solidFill>
                <a:cs typeface="+mn-cs"/>
              </a:rPr>
              <a:t>Font</a:t>
            </a:r>
          </a:p>
          <a:p>
            <a:pPr eaLnBrk="1" hangingPunct="1">
              <a:defRPr/>
            </a:pPr>
            <a:r>
              <a:rPr lang="en-US" sz="2600" b="0">
                <a:solidFill>
                  <a:schemeClr val="tx1"/>
                </a:solidFill>
                <a:cs typeface="+mn-cs"/>
              </a:rPr>
              <a:t>Select a readable font (10-12 point).</a:t>
            </a:r>
            <a:r>
              <a:rPr lang="en-US" sz="2600" b="0">
                <a:cs typeface="+mn-cs"/>
              </a:rPr>
              <a:t> </a:t>
            </a:r>
          </a:p>
          <a:p>
            <a:pPr eaLnBrk="1" hangingPunct="1">
              <a:buFont typeface="Times New Roman" charset="0"/>
              <a:buChar char="•"/>
              <a:defRPr/>
            </a:pPr>
            <a:r>
              <a:rPr lang="en-US" sz="2600">
                <a:solidFill>
                  <a:schemeClr val="tx1"/>
                </a:solidFill>
                <a:cs typeface="+mn-cs"/>
              </a:rPr>
              <a:t>Readable serif font:</a:t>
            </a:r>
            <a:r>
              <a:rPr lang="en-US" sz="2600" b="0">
                <a:solidFill>
                  <a:schemeClr val="tx1"/>
                </a:solidFill>
                <a:cs typeface="+mn-cs"/>
              </a:rPr>
              <a:t> </a:t>
            </a:r>
            <a:r>
              <a:rPr lang="en-US" sz="2600" b="0">
                <a:solidFill>
                  <a:schemeClr val="tx1"/>
                </a:solidFill>
                <a:latin typeface="Times New Roman" charset="0"/>
                <a:cs typeface="+mn-cs"/>
              </a:rPr>
              <a:t>Times New Roman</a:t>
            </a:r>
            <a:r>
              <a:rPr lang="en-US" sz="2600" b="0">
                <a:solidFill>
                  <a:schemeClr val="tx1"/>
                </a:solidFill>
                <a:cs typeface="+mn-cs"/>
              </a:rPr>
              <a:t>, </a:t>
            </a:r>
            <a:r>
              <a:rPr lang="en-US" sz="2600" b="0">
                <a:solidFill>
                  <a:schemeClr val="tx1"/>
                </a:solidFill>
                <a:latin typeface="Georgia" charset="0"/>
                <a:cs typeface="+mn-cs"/>
              </a:rPr>
              <a:t>Georgia</a:t>
            </a:r>
            <a:r>
              <a:rPr lang="en-US" sz="2600" b="0">
                <a:solidFill>
                  <a:schemeClr val="tx1"/>
                </a:solidFill>
                <a:cs typeface="+mn-cs"/>
              </a:rPr>
              <a:t>, or </a:t>
            </a:r>
            <a:r>
              <a:rPr lang="en-US" sz="2600" b="0">
                <a:solidFill>
                  <a:schemeClr val="tx1"/>
                </a:solidFill>
                <a:latin typeface="Minion Pro" charset="0"/>
                <a:cs typeface="+mn-cs"/>
              </a:rPr>
              <a:t>Minion Pro</a:t>
            </a:r>
            <a:r>
              <a:rPr lang="en-US" sz="2600" b="0">
                <a:solidFill>
                  <a:schemeClr val="tx1"/>
                </a:solidFill>
                <a:cs typeface="+mn-cs"/>
              </a:rPr>
              <a:t>.</a:t>
            </a:r>
          </a:p>
          <a:p>
            <a:pPr eaLnBrk="1" hangingPunct="1">
              <a:buFont typeface="Times New Roman" charset="0"/>
              <a:buChar char="•"/>
              <a:defRPr/>
            </a:pPr>
            <a:r>
              <a:rPr lang="en-US" sz="2600">
                <a:solidFill>
                  <a:schemeClr val="tx1"/>
                </a:solidFill>
                <a:cs typeface="+mn-cs"/>
              </a:rPr>
              <a:t>Readable sans serif font (preferable for email):</a:t>
            </a:r>
            <a:r>
              <a:rPr lang="en-US" sz="2600" b="0">
                <a:solidFill>
                  <a:schemeClr val="tx1"/>
                </a:solidFill>
                <a:cs typeface="+mn-cs"/>
              </a:rPr>
              <a:t> Helvetica or Arial.</a:t>
            </a:r>
          </a:p>
          <a:p>
            <a:pPr eaLnBrk="1" hangingPunct="1">
              <a:defRPr/>
            </a:pPr>
            <a:endParaRPr lang="en-US" sz="2600" b="0">
              <a:solidFill>
                <a:schemeClr val="tx1"/>
              </a:solidFill>
              <a:cs typeface="+mn-cs"/>
            </a:endParaRPr>
          </a:p>
          <a:p>
            <a:pPr eaLnBrk="1" hangingPunct="1">
              <a:defRPr/>
            </a:pPr>
            <a:r>
              <a:rPr lang="en-US" sz="2400" b="0">
                <a:solidFill>
                  <a:schemeClr val="tx1"/>
                </a:solidFill>
                <a:cs typeface="+mn-cs"/>
              </a:rPr>
              <a:t>*This PowerPoint presentation uses an Arial font. </a:t>
            </a:r>
          </a:p>
        </p:txBody>
      </p:sp>
      <p:sp>
        <p:nvSpPr>
          <p:cNvPr id="457732" name="Rectangle 4"/>
          <p:cNvSpPr>
            <a:spLocks noGrp="1" noChangeArrowheads="1"/>
          </p:cNvSpPr>
          <p:nvPr>
            <p:ph type="title"/>
          </p:nvPr>
        </p:nvSpPr>
        <p:spPr/>
        <p:txBody>
          <a:bodyPr/>
          <a:lstStyle/>
          <a:p>
            <a:pPr eaLnBrk="1" hangingPunct="1">
              <a:defRPr/>
            </a:pPr>
            <a:r>
              <a:rPr lang="en-US">
                <a:cs typeface="+mj-cs"/>
              </a:rPr>
              <a:t>Designing for Clarity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1676400" y="1524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Paragraphs</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chemeClr val="tx1"/>
                </a:solidFill>
                <a:cs typeface="+mn-cs"/>
              </a:rPr>
              <a:t>Use short paragraphs and double space between them. Most paragraphs should not exceed eight lines.</a:t>
            </a:r>
            <a:r>
              <a:rPr lang="en-US" b="0">
                <a:cs typeface="+mn-cs"/>
              </a:rPr>
              <a:t> </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rgbClr val="72002B"/>
              </a:solidFill>
              <a:cs typeface="+mn-cs"/>
            </a:endParaRPr>
          </a:p>
        </p:txBody>
      </p:sp>
      <p:sp>
        <p:nvSpPr>
          <p:cNvPr id="90118" name="Rectangle 6"/>
          <p:cNvSpPr>
            <a:spLocks noGrp="1" noChangeArrowheads="1"/>
          </p:cNvSpPr>
          <p:nvPr>
            <p:ph type="title"/>
          </p:nvPr>
        </p:nvSpPr>
        <p:spPr/>
        <p:txBody>
          <a:bodyPr/>
          <a:lstStyle/>
          <a:p>
            <a:pPr eaLnBrk="1" hangingPunct="1">
              <a:defRPr/>
            </a:pPr>
            <a:r>
              <a:rPr lang="en-US">
                <a:cs typeface="+mj-cs"/>
              </a:rPr>
              <a:t>Designing for Clarity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44" name="Rectangle 8"/>
          <p:cNvSpPr>
            <a:spLocks noGrp="1" noChangeArrowheads="1"/>
          </p:cNvSpPr>
          <p:nvPr>
            <p:ph type="title"/>
          </p:nvPr>
        </p:nvSpPr>
        <p:spPr/>
        <p:txBody>
          <a:bodyPr/>
          <a:lstStyle/>
          <a:p>
            <a:pPr eaLnBrk="1" hangingPunct="1">
              <a:defRPr/>
            </a:pPr>
            <a:r>
              <a:rPr lang="en-US">
                <a:cs typeface="+mj-cs"/>
              </a:rPr>
              <a:t>Designing for Clarity</a:t>
            </a:r>
          </a:p>
        </p:txBody>
      </p:sp>
      <p:sp>
        <p:nvSpPr>
          <p:cNvPr id="91146" name="Rectangle 10"/>
          <p:cNvSpPr>
            <a:spLocks noGrp="1" noChangeArrowheads="1"/>
          </p:cNvSpPr>
          <p:nvPr>
            <p:ph type="body" idx="1"/>
          </p:nvPr>
        </p:nvSpPr>
        <p:spPr>
          <a:xfrm>
            <a:off x="1676400" y="1524000"/>
            <a:ext cx="6932613" cy="30480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400">
                <a:solidFill>
                  <a:srgbClr val="72002B"/>
                </a:solidFill>
                <a:cs typeface="+mn-cs"/>
              </a:rPr>
              <a:t>Lists</a:t>
            </a:r>
          </a:p>
          <a:p>
            <a:pPr marL="0" indent="0"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If a main idea has several specific details, list them for easy reading. If order is important, use a numbered list (1, 2, 3, etc.). If the order is not important, use bullets. A list may be displayed outright or integrated.</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cs typeface="+mn-cs"/>
            </a:endParaRP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rgbClr val="72002B"/>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the Traits and Process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257800" cy="43545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Grp="1" noChangeArrowheads="1"/>
          </p:cNvSpPr>
          <p:nvPr>
            <p:ph type="title"/>
          </p:nvPr>
        </p:nvSpPr>
        <p:spPr/>
        <p:txBody>
          <a:bodyPr/>
          <a:lstStyle/>
          <a:p>
            <a:pPr eaLnBrk="1" hangingPunct="1">
              <a:defRPr/>
            </a:pPr>
            <a:r>
              <a:rPr lang="en-US">
                <a:cs typeface="+mj-cs"/>
              </a:rPr>
              <a:t>Designing for Clarity</a:t>
            </a:r>
          </a:p>
        </p:txBody>
      </p:sp>
      <p:sp>
        <p:nvSpPr>
          <p:cNvPr id="458758" name="Rectangle 6"/>
          <p:cNvSpPr>
            <a:spLocks noGrp="1" noChangeArrowheads="1"/>
          </p:cNvSpPr>
          <p:nvPr>
            <p:ph type="body" idx="1"/>
          </p:nvPr>
        </p:nvSpPr>
        <p:spPr>
          <a:xfrm>
            <a:off x="1676400" y="1524000"/>
            <a:ext cx="6934200" cy="18288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Displayed List</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a:solidFill>
                  <a:schemeClr val="tx1"/>
                </a:solidFill>
                <a:cs typeface="+mn-cs"/>
              </a:rPr>
              <a:t>Create a displayed list</a:t>
            </a:r>
            <a:r>
              <a:rPr lang="en-US" sz="2600" b="0">
                <a:solidFill>
                  <a:schemeClr val="tx1"/>
                </a:solidFill>
                <a:cs typeface="+mn-cs"/>
              </a:rPr>
              <a:t> (as shown in this explanation) by doing the following:</a:t>
            </a:r>
            <a:r>
              <a:rPr lang="en-US" b="0">
                <a:cs typeface="+mn-cs"/>
              </a:rPr>
              <a:t>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0">
              <a:cs typeface="+mn-cs"/>
            </a:endParaRP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rgbClr val="000000"/>
              </a:solidFill>
              <a:cs typeface="+mn-cs"/>
            </a:endParaRPr>
          </a:p>
        </p:txBody>
      </p:sp>
      <p:sp>
        <p:nvSpPr>
          <p:cNvPr id="458759" name="Rectangle 7"/>
          <p:cNvSpPr>
            <a:spLocks noChangeArrowheads="1"/>
          </p:cNvSpPr>
          <p:nvPr/>
        </p:nvSpPr>
        <p:spPr bwMode="auto">
          <a:xfrm>
            <a:off x="2133600" y="3124200"/>
            <a:ext cx="6400800" cy="1828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a:solidFill>
                  <a:schemeClr val="tx1"/>
                </a:solidFill>
              </a:rPr>
              <a:t>Identifying all items in the list. </a:t>
            </a:r>
          </a:p>
          <a:p>
            <a:pPr marL="571500" indent="-571500"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a:solidFill>
                  <a:schemeClr val="tx1"/>
                </a:solidFill>
              </a:rPr>
              <a:t>Introducing each item with a symbol. </a:t>
            </a:r>
          </a:p>
          <a:p>
            <a:pPr marL="571500" indent="-571500"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a:solidFill>
                  <a:schemeClr val="tx1"/>
                </a:solidFill>
              </a:rPr>
              <a:t>Constructing all items in a parallel form.</a:t>
            </a:r>
            <a:r>
              <a:rPr lang="en-US" sz="2600">
                <a:solidFill>
                  <a:srgbClr val="0F3277"/>
                </a:solidFill>
              </a:rPr>
              <a:t> </a:t>
            </a:r>
          </a:p>
          <a:p>
            <a:pPr marL="571500" indent="-571500"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a:solidFill>
                <a:srgbClr val="0F3277"/>
              </a:solidFill>
            </a:endParaRPr>
          </a:p>
          <a:p>
            <a:pPr marL="571500" indent="-571500"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000" b="1">
              <a:solidFill>
                <a:srgbClr val="000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type="title"/>
          </p:nvPr>
        </p:nvSpPr>
        <p:spPr/>
        <p:txBody>
          <a:bodyPr/>
          <a:lstStyle/>
          <a:p>
            <a:pPr eaLnBrk="1" hangingPunct="1">
              <a:defRPr/>
            </a:pPr>
            <a:r>
              <a:rPr lang="en-US">
                <a:cs typeface="+mj-cs"/>
              </a:rPr>
              <a:t>Designing for Clarity</a:t>
            </a:r>
          </a:p>
        </p:txBody>
      </p:sp>
      <p:sp>
        <p:nvSpPr>
          <p:cNvPr id="459781" name="Rectangle 5"/>
          <p:cNvSpPr>
            <a:spLocks noGrp="1" noChangeArrowheads="1"/>
          </p:cNvSpPr>
          <p:nvPr>
            <p:ph type="body" idx="1"/>
          </p:nvPr>
        </p:nvSpPr>
        <p:spPr>
          <a:xfrm>
            <a:off x="1676400" y="1524000"/>
            <a:ext cx="6934200" cy="2895600"/>
          </a:xfrm>
        </p:spPr>
        <p:txBody>
          <a:bodyPr/>
          <a:lstStyle/>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Integrated List</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0">
              <a:solidFill>
                <a:srgbClr val="72002B"/>
              </a:solidFill>
              <a:cs typeface="+mn-cs"/>
            </a:endParaRPr>
          </a:p>
          <a:p>
            <a:pPr marL="0" indent="0" eaLnBrk="1" hangingPunct="1">
              <a:lnSpc>
                <a:spcPct val="8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a:solidFill>
                  <a:schemeClr val="tx1"/>
                </a:solidFill>
                <a:cs typeface="+mn-cs"/>
              </a:rPr>
              <a:t>Create an integrated list </a:t>
            </a:r>
            <a:r>
              <a:rPr lang="en-US" sz="2600" b="0">
                <a:solidFill>
                  <a:schemeClr val="tx1"/>
                </a:solidFill>
                <a:cs typeface="+mn-cs"/>
              </a:rPr>
              <a:t>(shown here) by (1) placing the numbers in parenthesis, (2) integrating list items in a sentence or paragraph, and (3) constructing all items in parallel form. </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chemeClr val="tx1"/>
              </a:solidFill>
              <a:cs typeface="+mn-cs"/>
            </a:endParaRPr>
          </a:p>
          <a:p>
            <a:pPr marL="0" indent="0" eaLnBrk="1" hangingPunct="1">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900">
              <a:solidFill>
                <a:srgbClr val="000000"/>
              </a:solidFill>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9" name="Rectangle 9"/>
          <p:cNvSpPr>
            <a:spLocks noGrp="1" noChangeArrowheads="1"/>
          </p:cNvSpPr>
          <p:nvPr>
            <p:ph type="title"/>
          </p:nvPr>
        </p:nvSpPr>
        <p:spPr/>
        <p:txBody>
          <a:bodyPr/>
          <a:lstStyle/>
          <a:p>
            <a:pPr eaLnBrk="1" hangingPunct="1">
              <a:defRPr/>
            </a:pPr>
            <a:r>
              <a:rPr lang="en-US">
                <a:cs typeface="+mj-cs"/>
              </a:rPr>
              <a:t>Designing for Clarity</a:t>
            </a:r>
          </a:p>
        </p:txBody>
      </p:sp>
      <p:sp>
        <p:nvSpPr>
          <p:cNvPr id="460810" name="Rectangle 10"/>
          <p:cNvSpPr>
            <a:spLocks noGrp="1" noChangeArrowheads="1"/>
          </p:cNvSpPr>
          <p:nvPr>
            <p:ph type="body" idx="1"/>
          </p:nvPr>
        </p:nvSpPr>
        <p:spPr>
          <a:xfrm>
            <a:off x="1676400" y="1524000"/>
            <a:ext cx="6934200" cy="2895600"/>
          </a:xfrm>
        </p:spPr>
        <p:txBody>
          <a:bodyPr/>
          <a:lstStyle/>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Headings</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Use headings to distinguish main points or message segments. Headings are especially important for longer messages. </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chemeClr val="tx1"/>
              </a:solidFill>
              <a:cs typeface="+mn-cs"/>
            </a:endParaRPr>
          </a:p>
          <a:p>
            <a:pPr marL="0" indent="0" eaLnBrk="1" hangingPunct="1">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900">
              <a:solidFill>
                <a:srgbClr val="000000"/>
              </a:solidFill>
              <a:cs typeface="+mn-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30" name="Rectangle 6"/>
          <p:cNvSpPr>
            <a:spLocks noGrp="1" noChangeArrowheads="1"/>
          </p:cNvSpPr>
          <p:nvPr>
            <p:ph type="title"/>
          </p:nvPr>
        </p:nvSpPr>
        <p:spPr/>
        <p:txBody>
          <a:bodyPr/>
          <a:lstStyle/>
          <a:p>
            <a:pPr eaLnBrk="1" hangingPunct="1">
              <a:defRPr/>
            </a:pPr>
            <a:r>
              <a:rPr lang="en-US">
                <a:cs typeface="+mj-cs"/>
              </a:rPr>
              <a:t>Designing for Clarity</a:t>
            </a:r>
          </a:p>
        </p:txBody>
      </p:sp>
      <p:sp>
        <p:nvSpPr>
          <p:cNvPr id="461831" name="Rectangle 7"/>
          <p:cNvSpPr>
            <a:spLocks noGrp="1" noChangeArrowheads="1"/>
          </p:cNvSpPr>
          <p:nvPr>
            <p:ph type="body" idx="1"/>
          </p:nvPr>
        </p:nvSpPr>
        <p:spPr>
          <a:xfrm>
            <a:off x="1676400" y="1524000"/>
            <a:ext cx="6934200" cy="2895600"/>
          </a:xfrm>
        </p:spPr>
        <p:txBody>
          <a:bodyPr/>
          <a:lstStyle/>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White Space</a:t>
            </a:r>
          </a:p>
          <a:p>
            <a:pPr marL="0" indent="0" eaLnBrk="1" hangingPunct="1">
              <a:lnSpc>
                <a:spcPct val="8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Effective use of white space helps “lift” ideas off the page by breaking text into readable units. Use white space between new paragraphs.</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chemeClr val="tx1"/>
              </a:solidFill>
              <a:cs typeface="+mn-cs"/>
            </a:endParaRPr>
          </a:p>
          <a:p>
            <a:pPr marL="0" indent="0" eaLnBrk="1" hangingPunct="1">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900">
              <a:solidFill>
                <a:srgbClr val="000000"/>
              </a:solidFill>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4" name="Rectangle 6"/>
          <p:cNvSpPr>
            <a:spLocks noGrp="1" noChangeArrowheads="1"/>
          </p:cNvSpPr>
          <p:nvPr>
            <p:ph type="title"/>
          </p:nvPr>
        </p:nvSpPr>
        <p:spPr/>
        <p:txBody>
          <a:bodyPr/>
          <a:lstStyle/>
          <a:p>
            <a:pPr eaLnBrk="1" hangingPunct="1">
              <a:defRPr/>
            </a:pPr>
            <a:r>
              <a:rPr lang="en-US">
                <a:cs typeface="+mj-cs"/>
              </a:rPr>
              <a:t>Designing for Clarity</a:t>
            </a:r>
          </a:p>
        </p:txBody>
      </p:sp>
      <p:sp>
        <p:nvSpPr>
          <p:cNvPr id="462855" name="Rectangle 7"/>
          <p:cNvSpPr>
            <a:spLocks noGrp="1" noChangeArrowheads="1"/>
          </p:cNvSpPr>
          <p:nvPr>
            <p:ph type="body" idx="1"/>
          </p:nvPr>
        </p:nvSpPr>
        <p:spPr>
          <a:xfrm>
            <a:off x="1676400" y="1524000"/>
            <a:ext cx="6934200" cy="1524000"/>
          </a:xfrm>
        </p:spPr>
        <p:txBody>
          <a:bodyPr/>
          <a:lstStyle/>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72002B"/>
                </a:solidFill>
                <a:cs typeface="+mn-cs"/>
              </a:rPr>
              <a:t>Attachments</a:t>
            </a:r>
          </a:p>
          <a:p>
            <a:pPr marL="0" indent="0" eaLnBrk="1" hangingPunct="1">
              <a:lnSpc>
                <a:spcPct val="8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For messages that are long (multi-screen) or contain graphics, use attachments. Anytime you include an attachment: </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chemeClr val="tx1"/>
              </a:solidFill>
              <a:cs typeface="+mn-cs"/>
            </a:endParaRPr>
          </a:p>
          <a:p>
            <a:pPr marL="0" indent="0" eaLnBrk="1" hangingPunct="1">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900">
              <a:solidFill>
                <a:srgbClr val="000000"/>
              </a:solidFill>
              <a:cs typeface="+mn-cs"/>
            </a:endParaRPr>
          </a:p>
        </p:txBody>
      </p:sp>
      <p:sp>
        <p:nvSpPr>
          <p:cNvPr id="462856" name="Rectangle 8"/>
          <p:cNvSpPr>
            <a:spLocks noChangeArrowheads="1"/>
          </p:cNvSpPr>
          <p:nvPr/>
        </p:nvSpPr>
        <p:spPr bwMode="auto">
          <a:xfrm>
            <a:off x="1752600" y="3048000"/>
            <a:ext cx="6934200" cy="152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lnSpc>
                <a:spcPct val="80000"/>
              </a:lnSpc>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chemeClr val="tx1"/>
                </a:solidFill>
              </a:rPr>
              <a:t>Inform your reader</a:t>
            </a:r>
            <a:r>
              <a:rPr lang="en-US" sz="2600" dirty="0">
                <a:solidFill>
                  <a:schemeClr val="tx1"/>
                </a:solidFill>
              </a:rPr>
              <a:t> that a file is attached and explain what the person should do with it. </a:t>
            </a:r>
          </a:p>
          <a:p>
            <a:pPr marL="571500" indent="-571500" eaLnBrk="1" hangingPunct="1">
              <a:lnSpc>
                <a:spcPct val="80000"/>
              </a:lnSpc>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chemeClr val="tx1"/>
                </a:solidFill>
              </a:rPr>
              <a:t>Compress large files</a:t>
            </a:r>
            <a:r>
              <a:rPr lang="en-US" sz="2600" dirty="0">
                <a:solidFill>
                  <a:schemeClr val="tx1"/>
                </a:solidFill>
              </a:rPr>
              <a:t> with a compression program. </a:t>
            </a:r>
          </a:p>
          <a:p>
            <a:pPr marL="571500" indent="-571500" eaLnBrk="1" hangingPunct="1">
              <a:lnSpc>
                <a:spcPct val="80000"/>
              </a:lnSpc>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chemeClr val="tx1"/>
                </a:solidFill>
              </a:rPr>
              <a:t>Limit the number of files</a:t>
            </a:r>
            <a:r>
              <a:rPr lang="en-US" sz="2600" dirty="0">
                <a:solidFill>
                  <a:schemeClr val="tx1"/>
                </a:solidFill>
              </a:rPr>
              <a:t> to two or three per message.</a:t>
            </a:r>
            <a:r>
              <a:rPr lang="en-US" sz="3000" b="1" dirty="0">
                <a:solidFill>
                  <a:srgbClr val="0F3277"/>
                </a:solidFill>
              </a:rPr>
              <a:t> </a:t>
            </a:r>
            <a:endParaRPr lang="en-US" sz="2600" dirty="0">
              <a:solidFill>
                <a:schemeClr val="tx1"/>
              </a:solidFill>
            </a:endParaRPr>
          </a:p>
          <a:p>
            <a:pPr marL="571500" indent="-571500" eaLnBrk="1" hangingPunct="1">
              <a:lnSpc>
                <a:spcPct val="80000"/>
              </a:lnSpc>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900" b="1" dirty="0">
              <a:solidFill>
                <a:srgbClr val="0000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16:</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Assess Email Design</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189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9442"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443" name="Rectangle 3"/>
          <p:cNvSpPr>
            <a:spLocks noChangeArrowheads="1"/>
          </p:cNvSpPr>
          <p:nvPr/>
        </p:nvSpPr>
        <p:spPr bwMode="auto">
          <a:xfrm>
            <a:off x="1676400" y="1050925"/>
            <a:ext cx="6705600" cy="190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create a personal contract to ensure my learning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Applying Your Learning</a:t>
            </a:r>
          </a:p>
        </p:txBody>
      </p:sp>
      <p:sp>
        <p:nvSpPr>
          <p:cNvPr id="190466" name="Rectangle 2"/>
          <p:cNvSpPr>
            <a:spLocks noGrp="1" noChangeArrowheads="1"/>
          </p:cNvSpPr>
          <p:nvPr>
            <p:ph type="body" idx="1"/>
          </p:nvPr>
        </p:nvSpPr>
        <p:spPr>
          <a:xfrm>
            <a:off x="1676400" y="1524000"/>
            <a:ext cx="7239000" cy="4759325"/>
          </a:xfrm>
        </p:spPr>
        <p:txBody>
          <a:bodyPr/>
          <a:lstStyle/>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You’ve put forth great effort and learned a lot. Now you are ready to apply the skills from this course back on the job. By creating a personal contract, you can explain how you will apply what you’ve learned. </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can I create a personal contract?</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You can create a personal contract by setting a few goals and outlining specifically what you will do to reach them. Here is a sample personal contract.</a:t>
            </a:r>
            <a:r>
              <a:rPr lang="en-US">
                <a:cs typeface="+mn-cs"/>
              </a:rPr>
              <a:t> </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7" name="Rectangle 1"/>
          <p:cNvSpPr>
            <a:spLocks noGrp="1" noChangeArrowheads="1"/>
          </p:cNvSpPr>
          <p:nvPr>
            <p:ph type="title"/>
          </p:nvPr>
        </p:nvSpPr>
        <p:spPr>
          <a:xfrm>
            <a:off x="16002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cs typeface="+mj-cs"/>
              </a:rPr>
              <a:t>Applying Your Learning</a:t>
            </a:r>
          </a:p>
        </p:txBody>
      </p:sp>
      <p:sp>
        <p:nvSpPr>
          <p:cNvPr id="193538" name="Rectangle 2"/>
          <p:cNvSpPr>
            <a:spLocks noGrp="1" noChangeArrowheads="1"/>
          </p:cNvSpPr>
          <p:nvPr>
            <p:ph type="body" idx="1"/>
          </p:nvPr>
        </p:nvSpPr>
        <p:spPr>
          <a:xfrm>
            <a:off x="1600200" y="1524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cs typeface="+mn-cs"/>
              </a:rPr>
              <a:t>How can I create a personal contract?</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1"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17:</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Create a Contract</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the Traits and Process</a:t>
            </a:r>
          </a:p>
        </p:txBody>
      </p:sp>
      <p:sp>
        <p:nvSpPr>
          <p:cNvPr id="17410" name="Rectangle 2"/>
          <p:cNvSpPr>
            <a:spLocks noGrp="1" noChangeArrowheads="1"/>
          </p:cNvSpPr>
          <p:nvPr>
            <p:ph type="body" idx="1"/>
          </p:nvPr>
        </p:nvSpPr>
        <p:spPr>
          <a:xfrm>
            <a:off x="1676400" y="1905000"/>
            <a:ext cx="6934200" cy="4343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What is the writing process?</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rgbClr val="000000"/>
                </a:solidFill>
                <a:cs typeface="+mn-cs"/>
              </a:rPr>
              <a:t>The writing process is a series of steps that lead you from first thoughts to a finished document. Each step focuses on different traits.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5"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18:</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Take a Post-Assessment</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8433" name="Group 1"/>
          <p:cNvGraphicFramePr>
            <a:graphicFrameLocks noGrp="1"/>
          </p:cNvGraphicFramePr>
          <p:nvPr/>
        </p:nvGraphicFramePr>
        <p:xfrm>
          <a:off x="838200" y="457200"/>
          <a:ext cx="7773988" cy="5683251"/>
        </p:xfrm>
        <a:graphic>
          <a:graphicData uri="http://schemas.openxmlformats.org/drawingml/2006/table">
            <a:tbl>
              <a:tblPr/>
              <a:tblGrid>
                <a:gridCol w="5487988">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15938">
                <a:tc>
                  <a:txBody>
                    <a:bodyPr/>
                    <a:lstStyle/>
                    <a:p>
                      <a:pPr marL="0" marR="0" lvl="0" indent="0" algn="l" defTabSz="457200" rtl="0" eaLnBrk="1" fontAlgn="base" latinLnBrk="0" hangingPunct="1">
                        <a:lnSpc>
                          <a:spcPct val="93000"/>
                        </a:lnSpc>
                        <a:spcBef>
                          <a:spcPts val="6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The Writing Process</a:t>
                      </a:r>
                    </a:p>
                  </a:txBody>
                  <a:tcPr marL="90000" marR="90000" marT="69732"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93000"/>
                        </a:lnSpc>
                        <a:spcBef>
                          <a:spcPts val="6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Traits Focus</a:t>
                      </a:r>
                    </a:p>
                  </a:txBody>
                  <a:tcPr marL="90000" marR="90000" marT="69732"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47738">
                <a:tc>
                  <a:txBody>
                    <a:body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a:ln>
                            <a:noFill/>
                          </a:ln>
                          <a:solidFill>
                            <a:srgbClr val="0F3277"/>
                          </a:solidFill>
                          <a:effectLst/>
                          <a:latin typeface="Arial" charset="0"/>
                          <a:ea typeface="ＭＳ Ｐゴシック" charset="0"/>
                          <a:cs typeface="ＭＳ Ｐゴシック" charset="0"/>
                        </a:rPr>
                        <a:t>Prewriting</a:t>
                      </a:r>
                    </a:p>
                    <a:p>
                      <a:pPr marL="323850" marR="0" lvl="1" indent="-133350"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Think about the purpose, reader, and context.</a:t>
                      </a:r>
                    </a:p>
                    <a:p>
                      <a:pPr marL="323850" marR="0" lvl="1" indent="-133350"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Gather and organize important details.</a:t>
                      </a:r>
                    </a:p>
                  </a:txBody>
                  <a:tcPr marL="90000" marR="90000" marT="6444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Ideas</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Organization</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362075">
                <a:tc>
                  <a:txBody>
                    <a:body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a:ln>
                            <a:noFill/>
                          </a:ln>
                          <a:solidFill>
                            <a:srgbClr val="0F3277"/>
                          </a:solidFill>
                          <a:effectLst/>
                          <a:latin typeface="Arial" charset="0"/>
                          <a:ea typeface="ＭＳ Ｐゴシック" charset="0"/>
                          <a:cs typeface="ＭＳ Ｐゴシック" charset="0"/>
                        </a:rPr>
                        <a:t>Drafting</a:t>
                      </a:r>
                    </a:p>
                    <a:p>
                      <a:pPr marL="328613" marR="0" lvl="1" indent="-130175"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Create an opening, a middle, and a closing.</a:t>
                      </a:r>
                    </a:p>
                    <a:p>
                      <a:pPr marL="328613" marR="0" lvl="1" indent="-130175"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Organize details in an effective way.</a:t>
                      </a:r>
                    </a:p>
                  </a:txBody>
                  <a:tcPr marL="90000" marR="90000" marT="6444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Ideas</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Organization</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Voice</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Words</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362075">
                <a:tc>
                  <a:txBody>
                    <a:body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a:ln>
                            <a:noFill/>
                          </a:ln>
                          <a:solidFill>
                            <a:srgbClr val="0F3277"/>
                          </a:solidFill>
                          <a:effectLst/>
                          <a:latin typeface="Arial" charset="0"/>
                          <a:ea typeface="ＭＳ Ｐゴシック" charset="0"/>
                          <a:cs typeface="ＭＳ Ｐゴシック" charset="0"/>
                        </a:rPr>
                        <a:t>Revising</a:t>
                      </a:r>
                    </a:p>
                    <a:p>
                      <a:pPr marL="311150" marR="0" lvl="1" indent="-120650"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Clarify your main point and strengthen support.</a:t>
                      </a:r>
                    </a:p>
                    <a:p>
                      <a:pPr marL="311150" marR="0" lvl="1" indent="-120650"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Improve the opening, middle, and closing.</a:t>
                      </a:r>
                    </a:p>
                    <a:p>
                      <a:pPr marL="311150" marR="0" lvl="1" indent="-120650"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Connect with the reader and the topic.</a:t>
                      </a:r>
                    </a:p>
                  </a:txBody>
                  <a:tcPr marL="90000" marR="90000" marT="6444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Ideas</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Organization</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Voice</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Words</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495425">
                <a:tc>
                  <a:txBody>
                    <a:body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a:ln>
                            <a:noFill/>
                          </a:ln>
                          <a:solidFill>
                            <a:srgbClr val="0F3277"/>
                          </a:solidFill>
                          <a:effectLst/>
                          <a:latin typeface="Arial" charset="0"/>
                          <a:ea typeface="ＭＳ Ｐゴシック" charset="0"/>
                          <a:cs typeface="ＭＳ Ｐゴシック" charset="0"/>
                        </a:rPr>
                        <a:t>Refining</a:t>
                      </a:r>
                    </a:p>
                    <a:p>
                      <a:pPr marL="315913" marR="0" lvl="1" indent="-125413"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Check sentences for smoothness and variety.</a:t>
                      </a:r>
                    </a:p>
                    <a:p>
                      <a:pPr marL="315913" marR="0" lvl="1" indent="-125413"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Check punctuation, spelling, and grammar.</a:t>
                      </a:r>
                    </a:p>
                    <a:p>
                      <a:pPr marL="315913" marR="0" lvl="1" indent="-125413" algn="l" defTabSz="457200" rtl="0" eaLnBrk="1" fontAlgn="base" latinLnBrk="0" hangingPunct="1">
                        <a:lnSpc>
                          <a:spcPct val="93000"/>
                        </a:lnSpc>
                        <a:spcBef>
                          <a:spcPct val="0"/>
                        </a:spcBef>
                        <a:spcAft>
                          <a:spcPct val="0"/>
                        </a:spcAft>
                        <a:buClr>
                          <a:srgbClr val="000000"/>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Use an appropriate format and readable typeface.</a:t>
                      </a:r>
                    </a:p>
                  </a:txBody>
                  <a:tcPr marL="90000" marR="90000" marT="6444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Sentences</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Correctness</a:t>
                      </a:r>
                    </a:p>
                    <a:p>
                      <a:pPr marL="0" marR="0" lvl="0" indent="0" algn="l" defTabSz="457200" rtl="0" eaLnBrk="1" fontAlgn="base" latinLnBrk="0" hangingPunct="1">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a:ln>
                            <a:noFill/>
                          </a:ln>
                          <a:solidFill>
                            <a:srgbClr val="0F3277"/>
                          </a:solidFill>
                          <a:effectLst/>
                          <a:latin typeface="Arial" charset="0"/>
                          <a:ea typeface="ＭＳ Ｐゴシック" charset="0"/>
                          <a:cs typeface="ＭＳ Ｐゴシック" charset="0"/>
                        </a:rPr>
                        <a:t>Design</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676400" y="1333500"/>
            <a:ext cx="6934200" cy="1560513"/>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2:</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Reflect on the Traits and the Process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2" name="Rectangle 2"/>
          <p:cNvSpPr>
            <a:spLocks noChangeArrowheads="1"/>
          </p:cNvSpPr>
          <p:nvPr/>
        </p:nvSpPr>
        <p:spPr bwMode="auto">
          <a:xfrm>
            <a:off x="1600200" y="1219200"/>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483" name="Rectangle 3"/>
          <p:cNvSpPr>
            <a:spLocks noChangeArrowheads="1"/>
          </p:cNvSpPr>
          <p:nvPr/>
        </p:nvSpPr>
        <p:spPr bwMode="auto">
          <a:xfrm>
            <a:off x="1676400" y="1066800"/>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learn about the rules of proper email usage at work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cs typeface="+mj-cs"/>
              </a:rPr>
              <a:t>Following Effective Email Policy</a:t>
            </a:r>
          </a:p>
        </p:txBody>
      </p:sp>
      <p:sp>
        <p:nvSpPr>
          <p:cNvPr id="21506" name="Rectangle 2"/>
          <p:cNvSpPr>
            <a:spLocks noGrp="1" noChangeArrowheads="1"/>
          </p:cNvSpPr>
          <p:nvPr>
            <p:ph type="body" idx="1"/>
          </p:nvPr>
        </p:nvSpPr>
        <p:spPr>
          <a:xfrm>
            <a:off x="1676400" y="1752600"/>
            <a:ext cx="6934200" cy="4724400"/>
          </a:xfrm>
        </p:spPr>
        <p:txBody>
          <a:bodyPr/>
          <a:lstStyle/>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chemeClr val="tx1"/>
                </a:solidFill>
                <a:cs typeface="+mn-cs"/>
              </a:rPr>
              <a:t>Workplace email is more public in nature than you might expect. As a federal employee, your electronic communication may be:</a:t>
            </a:r>
          </a:p>
          <a:p>
            <a:pPr lvl="1" eaLnBrk="1" hangingPunct="1">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a:t>Monitored by your agency. </a:t>
            </a:r>
          </a:p>
          <a:p>
            <a:pPr lvl="1" eaLnBrk="1" hangingPunct="1">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a:t>Treated as an official federal record</a:t>
            </a:r>
            <a:r>
              <a:rPr lang="en-US" sz="2400"/>
              <a:t>.</a:t>
            </a:r>
          </a:p>
          <a:p>
            <a:pPr lvl="1" eaLnBrk="1" hangingPunct="1">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a:t>Subjected to release in a court of law.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676400" y="5334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Following Effective Email Policy</a:t>
            </a:r>
          </a:p>
        </p:txBody>
      </p:sp>
      <p:sp>
        <p:nvSpPr>
          <p:cNvPr id="22530" name="Rectangle 2"/>
          <p:cNvSpPr>
            <a:spLocks noGrp="1" noChangeArrowheads="1"/>
          </p:cNvSpPr>
          <p:nvPr>
            <p:ph type="body" idx="1"/>
          </p:nvPr>
        </p:nvSpPr>
        <p:spPr>
          <a:xfrm>
            <a:off x="1676400" y="2590800"/>
            <a:ext cx="6934200" cy="4038600"/>
          </a:xfrm>
        </p:spPr>
        <p:txBody>
          <a:bodyPr/>
          <a:lstStyle/>
          <a:p>
            <a:pPr marL="571500" indent="-571500" eaLnBrk="1" hangingPunct="1">
              <a:buClr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cs typeface="+mn-cs"/>
              </a:rPr>
              <a:t>Use fair, respectful language. </a:t>
            </a:r>
            <a:r>
              <a:rPr lang="en-US" sz="2400" b="0">
                <a:solidFill>
                  <a:srgbClr val="000000"/>
                </a:solidFill>
                <a:cs typeface="+mn-cs"/>
              </a:rPr>
              <a:t>Take special care in respecting gender, race, religion, ethnicity, age, and people with disabilities. </a:t>
            </a:r>
          </a:p>
          <a:p>
            <a:pPr marL="571500" indent="-571500" eaLnBrk="1" hangingPunct="1">
              <a:buClr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cs typeface="+mn-cs"/>
              </a:rPr>
              <a:t>Use caution with sensitive information.</a:t>
            </a:r>
            <a:r>
              <a:rPr lang="en-US" sz="2400" b="0">
                <a:solidFill>
                  <a:srgbClr val="000000"/>
                </a:solidFill>
                <a:cs typeface="+mn-cs"/>
              </a:rPr>
              <a:t> Never send confidential information externally without permission from a manager. </a:t>
            </a:r>
          </a:p>
          <a:p>
            <a:pPr marL="571500" indent="-571500" eaLnBrk="1" hangingPunct="1">
              <a:buClr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cs typeface="+mn-cs"/>
              </a:rPr>
              <a:t>Avoid offensive comments.</a:t>
            </a:r>
            <a:r>
              <a:rPr lang="en-US" sz="2400" b="0">
                <a:solidFill>
                  <a:srgbClr val="000000"/>
                </a:solidFill>
                <a:cs typeface="+mn-cs"/>
              </a:rPr>
              <a:t> Do not create or distribute content that is libelous, offensive, defamatory, obscene, threatening, or discriminatory—even in a joking manner.</a:t>
            </a:r>
            <a:r>
              <a:rPr lang="en-US" sz="2600" b="0">
                <a:solidFill>
                  <a:srgbClr val="000000"/>
                </a:solidFill>
                <a:cs typeface="+mn-cs"/>
              </a:rPr>
              <a:t> </a:t>
            </a:r>
          </a:p>
        </p:txBody>
      </p:sp>
      <p:sp>
        <p:nvSpPr>
          <p:cNvPr id="22539" name="Text Box 11"/>
          <p:cNvSpPr txBox="1">
            <a:spLocks noChangeArrowheads="1"/>
          </p:cNvSpPr>
          <p:nvPr/>
        </p:nvSpPr>
        <p:spPr bwMode="auto">
          <a:xfrm>
            <a:off x="1676400" y="1600200"/>
            <a:ext cx="6553200" cy="1006475"/>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000" b="1">
                <a:solidFill>
                  <a:srgbClr val="0F3277"/>
                </a:solidFill>
              </a:rPr>
              <a:t>What general usage rules should I follow?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a:cs typeface="+mj-cs"/>
              </a:rPr>
              <a:t>Following Effective Email Policy</a:t>
            </a:r>
          </a:p>
        </p:txBody>
      </p:sp>
      <p:sp>
        <p:nvSpPr>
          <p:cNvPr id="389123" name="Rectangle 3"/>
          <p:cNvSpPr>
            <a:spLocks noGrp="1" noChangeArrowheads="1"/>
          </p:cNvSpPr>
          <p:nvPr>
            <p:ph type="body" idx="1"/>
          </p:nvPr>
        </p:nvSpPr>
        <p:spPr>
          <a:xfrm>
            <a:off x="1676400" y="1830388"/>
            <a:ext cx="6932613" cy="4722812"/>
          </a:xfrm>
        </p:spPr>
        <p:txBody>
          <a:bodyPr/>
          <a:lstStyle/>
          <a:p>
            <a:pPr eaLnBrk="1" hangingPunct="1">
              <a:buClrTx/>
              <a:buFontTx/>
              <a:buChar char="•"/>
              <a:defRPr/>
            </a:pPr>
            <a:r>
              <a:rPr lang="en-US" sz="2400">
                <a:solidFill>
                  <a:srgbClr val="000000"/>
                </a:solidFill>
                <a:cs typeface="+mn-cs"/>
              </a:rPr>
              <a:t>Limit personal use. </a:t>
            </a:r>
            <a:r>
              <a:rPr lang="en-US" sz="2400" b="0">
                <a:solidFill>
                  <a:srgbClr val="000000"/>
                </a:solidFill>
                <a:cs typeface="+mn-cs"/>
              </a:rPr>
              <a:t>Clarify your agency’s email policy before using your work email for personal use. Apply the same usage rules from above to personal email. </a:t>
            </a:r>
          </a:p>
          <a:p>
            <a:pPr eaLnBrk="1" hangingPunct="1">
              <a:spcBef>
                <a:spcPts val="100"/>
              </a:spcBef>
              <a:buClrTx/>
              <a:buFontTx/>
              <a:buChar char="•"/>
              <a:defRPr/>
            </a:pPr>
            <a:r>
              <a:rPr lang="en-US" sz="2400">
                <a:solidFill>
                  <a:schemeClr val="tx1"/>
                </a:solidFill>
                <a:cs typeface="+mn-cs"/>
              </a:rPr>
              <a:t>Never write “angry.”</a:t>
            </a:r>
            <a:r>
              <a:rPr lang="en-US" sz="2400" b="0">
                <a:solidFill>
                  <a:schemeClr val="tx1"/>
                </a:solidFill>
                <a:cs typeface="+mn-cs"/>
              </a:rPr>
              <a:t> Give yourself time to cool down after an argument or disagreement. Even then, a face-to-face meeting is preferable to email communication.</a:t>
            </a:r>
            <a:r>
              <a:rPr lang="en-US" sz="2400" b="0">
                <a:cs typeface="+mn-cs"/>
              </a:rPr>
              <a:t> </a:t>
            </a:r>
          </a:p>
          <a:p>
            <a:pPr eaLnBrk="1" hangingPunct="1">
              <a:spcBef>
                <a:spcPts val="100"/>
              </a:spcBef>
              <a:buClrTx/>
              <a:buFontTx/>
              <a:buChar char="•"/>
              <a:defRPr/>
            </a:pPr>
            <a:r>
              <a:rPr lang="en-US" sz="2400">
                <a:solidFill>
                  <a:schemeClr val="tx1"/>
                </a:solidFill>
                <a:cs typeface="+mn-cs"/>
              </a:rPr>
              <a:t>Respond promptly.</a:t>
            </a:r>
            <a:r>
              <a:rPr lang="en-US" sz="2400" b="0">
                <a:solidFill>
                  <a:schemeClr val="tx1"/>
                </a:solidFill>
                <a:cs typeface="+mn-cs"/>
              </a:rPr>
              <a:t> Show courtesy by replying to incoming email quickly and thoughtfully. As a general rule, respond to any new message within the business day.</a:t>
            </a:r>
            <a:endParaRPr lang="en-US" sz="2400" b="0">
              <a:solidFill>
                <a:srgbClr val="000000"/>
              </a:solidFill>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7010400" cy="4660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2" name="Rectangle 2"/>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Table of Contents</a:t>
            </a:r>
          </a:p>
        </p:txBody>
      </p:sp>
      <p:sp>
        <p:nvSpPr>
          <p:cNvPr id="5123" name="AutoShape 3">
            <a:hlinkClick r:id="" action="ppaction://hlinkshowjump?jump=previousslide"/>
          </p:cNvPr>
          <p:cNvSpPr>
            <a:spLocks noChangeArrowheads="1"/>
          </p:cNvSpPr>
          <p:nvPr/>
        </p:nvSpPr>
        <p:spPr bwMode="auto">
          <a:xfrm>
            <a:off x="990600" y="6534150"/>
            <a:ext cx="228600" cy="171450"/>
          </a:xfrm>
          <a:prstGeom prst="actionButtonEnd">
            <a:avLst/>
          </a:prstGeom>
          <a:solidFill>
            <a:srgbClr val="3378B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24" name="Rectangle 4"/>
          <p:cNvSpPr>
            <a:spLocks noChangeArrowheads="1"/>
          </p:cNvSpPr>
          <p:nvPr/>
        </p:nvSpPr>
        <p:spPr bwMode="auto">
          <a:xfrm>
            <a:off x="304800" y="5791200"/>
            <a:ext cx="990600"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000000"/>
                </a:solidFill>
              </a:rPr>
              <a:t>Click here to return to previous slide.</a:t>
            </a:r>
          </a:p>
        </p:txBody>
      </p:sp>
      <p:sp>
        <p:nvSpPr>
          <p:cNvPr id="5125" name="Rectangle 5"/>
          <p:cNvSpPr>
            <a:spLocks noChangeArrowheads="1"/>
          </p:cNvSpPr>
          <p:nvPr/>
        </p:nvSpPr>
        <p:spPr bwMode="auto">
          <a:xfrm>
            <a:off x="1676400" y="1524000"/>
            <a:ext cx="1905000" cy="401638"/>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280" tIns="152280" rIns="152280" bIns="152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a:solidFill>
                  <a:srgbClr val="FFFFFF"/>
                </a:solidFill>
              </a:rPr>
              <a:t>Lesson 1</a:t>
            </a:r>
          </a:p>
        </p:txBody>
      </p:sp>
      <p:sp>
        <p:nvSpPr>
          <p:cNvPr id="5126" name="Rectangle 6">
            <a:hlinkClick r:id="rId4" action="ppaction://hlinksldjump"/>
          </p:cNvPr>
          <p:cNvSpPr>
            <a:spLocks noChangeArrowheads="1"/>
          </p:cNvSpPr>
          <p:nvPr/>
        </p:nvSpPr>
        <p:spPr bwMode="auto">
          <a:xfrm>
            <a:off x="1676400" y="2112963"/>
            <a:ext cx="1905000" cy="401637"/>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280" tIns="152280" rIns="152280" bIns="152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a:solidFill>
                  <a:srgbClr val="FFFFFF"/>
                </a:solidFill>
              </a:rPr>
              <a:t>Lesson 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eaLnBrk="1" hangingPunct="1">
              <a:defRPr/>
            </a:pPr>
            <a:r>
              <a:rPr lang="en-US">
                <a:cs typeface="+mj-cs"/>
              </a:rPr>
              <a:t>Following Effective Email Policy</a:t>
            </a:r>
          </a:p>
        </p:txBody>
      </p:sp>
      <p:sp>
        <p:nvSpPr>
          <p:cNvPr id="390147" name="Rectangle 3"/>
          <p:cNvSpPr>
            <a:spLocks noGrp="1" noChangeArrowheads="1"/>
          </p:cNvSpPr>
          <p:nvPr>
            <p:ph type="body" idx="1"/>
          </p:nvPr>
        </p:nvSpPr>
        <p:spPr>
          <a:xfrm>
            <a:off x="1676400" y="1828800"/>
            <a:ext cx="6932613" cy="4572000"/>
          </a:xfrm>
        </p:spPr>
        <p:txBody>
          <a:bodyPr/>
          <a:lstStyle/>
          <a:p>
            <a:pPr eaLnBrk="1" hangingPunct="1">
              <a:buFont typeface="Times New Roman" charset="0"/>
              <a:buChar char="•"/>
              <a:defRPr/>
            </a:pPr>
            <a:r>
              <a:rPr lang="en-US" sz="2400">
                <a:solidFill>
                  <a:schemeClr val="tx1"/>
                </a:solidFill>
                <a:cs typeface="+mn-cs"/>
              </a:rPr>
              <a:t>Delete all spam and chain letters. </a:t>
            </a:r>
          </a:p>
          <a:p>
            <a:pPr eaLnBrk="1" hangingPunct="1">
              <a:buFont typeface="Times New Roman" charset="0"/>
              <a:buChar char="•"/>
              <a:defRPr/>
            </a:pPr>
            <a:r>
              <a:rPr lang="en-US" sz="2400">
                <a:solidFill>
                  <a:schemeClr val="tx1"/>
                </a:solidFill>
                <a:cs typeface="+mn-cs"/>
              </a:rPr>
              <a:t>Save messages that are official records. </a:t>
            </a:r>
            <a:r>
              <a:rPr lang="en-US" sz="2400" b="0">
                <a:solidFill>
                  <a:schemeClr val="tx1"/>
                </a:solidFill>
                <a:cs typeface="+mn-cs"/>
              </a:rPr>
              <a:t>Any federal email that is “made or received in the transaction of agency business” is considered an official record and must be saved. Contact your agency records officers for instructions on how to save and store email messages for recordkeeping.</a:t>
            </a:r>
            <a:r>
              <a:rPr lang="en-US" sz="2400" b="0">
                <a:cs typeface="+mn-cs"/>
              </a:rPr>
              <a:t> </a:t>
            </a:r>
            <a:endParaRPr lang="en-US" sz="240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a:cs typeface="+mj-cs"/>
              </a:rPr>
              <a:t>Following Effective Email Policy</a:t>
            </a:r>
          </a:p>
        </p:txBody>
      </p:sp>
      <p:sp>
        <p:nvSpPr>
          <p:cNvPr id="391173" name="Rectangle 5"/>
          <p:cNvSpPr>
            <a:spLocks noGrp="1" noChangeArrowheads="1"/>
          </p:cNvSpPr>
          <p:nvPr>
            <p:ph type="body" idx="1"/>
          </p:nvPr>
        </p:nvSpPr>
        <p:spPr>
          <a:xfrm>
            <a:off x="1752600" y="1830388"/>
            <a:ext cx="6932613" cy="2970212"/>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What is my agency’s email policy?</a:t>
            </a:r>
          </a:p>
          <a:p>
            <a:pPr marL="0" indent="0"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chemeClr val="tx1"/>
                </a:solidFill>
                <a:cs typeface="+mn-cs"/>
              </a:rPr>
              <a:t>Your agency may have its own specific email policy that you must comply with. If you don’t have a copy of the policy or are unsure of the answers to the questions on the next slide, contact a manager to clarify any uncertainties.</a:t>
            </a:r>
            <a:r>
              <a:rPr lang="en-US" b="0">
                <a:cs typeface="+mn-cs"/>
              </a:rPr>
              <a:t> </a:t>
            </a:r>
            <a:endParaRPr lang="en-US">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a:cs typeface="+mj-cs"/>
              </a:rPr>
              <a:t>Following Effective Email Policy</a:t>
            </a:r>
          </a:p>
        </p:txBody>
      </p:sp>
      <p:sp>
        <p:nvSpPr>
          <p:cNvPr id="392195" name="Rectangle 3"/>
          <p:cNvSpPr>
            <a:spLocks noGrp="1" noChangeArrowheads="1"/>
          </p:cNvSpPr>
          <p:nvPr>
            <p:ph type="body" idx="1"/>
          </p:nvPr>
        </p:nvSpPr>
        <p:spPr>
          <a:xfrm>
            <a:off x="1676400" y="1905000"/>
            <a:ext cx="6932613" cy="4267200"/>
          </a:xfrm>
        </p:spPr>
        <p:txBody>
          <a:bodyPr/>
          <a:lstStyle/>
          <a:p>
            <a:pPr marL="571500" indent="-571500" eaLnBrk="1" hangingPunct="1">
              <a:lnSpc>
                <a:spcPct val="90000"/>
              </a:lnSpc>
              <a:buFont typeface="Times New Roman" charset="0"/>
              <a:buAutoNum type="arabicPeriod"/>
              <a:defRPr/>
            </a:pPr>
            <a:r>
              <a:rPr lang="en-US" sz="2400" b="0">
                <a:solidFill>
                  <a:schemeClr val="tx1"/>
                </a:solidFill>
                <a:cs typeface="+mn-cs"/>
              </a:rPr>
              <a:t>What can my workplace email be used for? </a:t>
            </a:r>
          </a:p>
          <a:p>
            <a:pPr marL="571500" indent="-571500" eaLnBrk="1" hangingPunct="1">
              <a:lnSpc>
                <a:spcPct val="90000"/>
              </a:lnSpc>
              <a:buFont typeface="Times New Roman" charset="0"/>
              <a:buAutoNum type="arabicPeriod"/>
              <a:defRPr/>
            </a:pPr>
            <a:r>
              <a:rPr lang="en-US" sz="2400" b="0">
                <a:solidFill>
                  <a:schemeClr val="tx1"/>
                </a:solidFill>
                <a:cs typeface="+mn-cs"/>
              </a:rPr>
              <a:t>How should I manage confidential information using email? </a:t>
            </a:r>
          </a:p>
          <a:p>
            <a:pPr marL="571500" indent="-571500" eaLnBrk="1" hangingPunct="1">
              <a:lnSpc>
                <a:spcPct val="90000"/>
              </a:lnSpc>
              <a:buFont typeface="Times New Roman" charset="0"/>
              <a:buAutoNum type="arabicPeriod"/>
              <a:defRPr/>
            </a:pPr>
            <a:r>
              <a:rPr lang="en-US" sz="2400" b="0">
                <a:solidFill>
                  <a:schemeClr val="tx1"/>
                </a:solidFill>
                <a:cs typeface="+mn-cs"/>
              </a:rPr>
              <a:t>What is considered inappropriate use of workplace email? </a:t>
            </a:r>
          </a:p>
          <a:p>
            <a:pPr marL="571500" indent="-571500" eaLnBrk="1" hangingPunct="1">
              <a:lnSpc>
                <a:spcPct val="90000"/>
              </a:lnSpc>
              <a:buFont typeface="Times New Roman" charset="0"/>
              <a:buAutoNum type="arabicPeriod"/>
              <a:defRPr/>
            </a:pPr>
            <a:r>
              <a:rPr lang="en-US" sz="2400" b="0">
                <a:solidFill>
                  <a:schemeClr val="tx1"/>
                </a:solidFill>
                <a:cs typeface="+mn-cs"/>
              </a:rPr>
              <a:t>To what extent can I use workplace email for personal use? </a:t>
            </a:r>
          </a:p>
          <a:p>
            <a:pPr marL="571500" indent="-571500" eaLnBrk="1" hangingPunct="1">
              <a:lnSpc>
                <a:spcPct val="90000"/>
              </a:lnSpc>
              <a:buFont typeface="Times New Roman" charset="0"/>
              <a:buAutoNum type="arabicPeriod"/>
              <a:defRPr/>
            </a:pPr>
            <a:r>
              <a:rPr lang="en-US" sz="2400" b="0">
                <a:solidFill>
                  <a:schemeClr val="tx1"/>
                </a:solidFill>
                <a:cs typeface="+mn-cs"/>
              </a:rPr>
              <a:t>What right to privacy should I expect regarding workplace email? </a:t>
            </a:r>
          </a:p>
          <a:p>
            <a:pPr marL="571500" indent="-571500" eaLnBrk="1" hangingPunct="1">
              <a:lnSpc>
                <a:spcPct val="90000"/>
              </a:lnSpc>
              <a:buFont typeface="Times New Roman" charset="0"/>
              <a:buAutoNum type="arabicPeriod"/>
              <a:defRPr/>
            </a:pPr>
            <a:r>
              <a:rPr lang="en-US" sz="2400" b="0">
                <a:solidFill>
                  <a:schemeClr val="tx1"/>
                </a:solidFill>
                <a:cs typeface="+mn-cs"/>
              </a:rPr>
              <a:t>What recordkeeping procedure should I follow regarding email?</a:t>
            </a:r>
            <a:r>
              <a:rPr lang="en-US" sz="2600" b="0">
                <a:solidFill>
                  <a:schemeClr val="tx1"/>
                </a:solidFill>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0" name="Rectangle 4"/>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u="sng">
                <a:solidFill>
                  <a:srgbClr val="72002B"/>
                </a:solidFill>
                <a:cs typeface="+mj-cs"/>
              </a:rPr>
              <a:t>Activity 3:</a:t>
            </a:r>
            <a:br>
              <a:rPr lang="en-US" sz="1800" b="1" u="sng">
                <a:solidFill>
                  <a:srgbClr val="72002B"/>
                </a:solidFill>
                <a:cs typeface="+mj-cs"/>
              </a:rPr>
            </a:br>
            <a:br>
              <a:rPr lang="en-US" sz="2400" b="1" u="sng">
                <a:cs typeface="+mj-cs"/>
              </a:rPr>
            </a:br>
            <a:r>
              <a:rPr lang="en-US" sz="4000">
                <a:solidFill>
                  <a:schemeClr val="tx1"/>
                </a:solidFill>
                <a:cs typeface="+mj-cs"/>
              </a:rPr>
              <a:t>Follow Effective Email Policy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sp>
        <p:nvSpPr>
          <p:cNvPr id="398341" name="Rectangle 5"/>
          <p:cNvSpPr>
            <a:spLocks noChangeArrowheads="1"/>
          </p:cNvSpPr>
          <p:nvPr/>
        </p:nvSpPr>
        <p:spPr bwMode="auto">
          <a:xfrm>
            <a:off x="1600200" y="1219200"/>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8340" name="Rectangle 4"/>
          <p:cNvSpPr>
            <a:spLocks noChangeArrowheads="1"/>
          </p:cNvSpPr>
          <p:nvPr/>
        </p:nvSpPr>
        <p:spPr bwMode="auto">
          <a:xfrm>
            <a:off x="1676400" y="1050925"/>
            <a:ext cx="6705600" cy="2382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learn when to use email versus other forms of communication</a:t>
            </a:r>
          </a:p>
        </p:txBody>
      </p:sp>
      <p:pic>
        <p:nvPicPr>
          <p:cNvPr id="398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a:solidFill>
                  <a:schemeClr val="tx1"/>
                </a:solidFill>
                <a:cs typeface="+mj-cs"/>
              </a:rPr>
              <a:t>Managing Email Communication</a:t>
            </a:r>
          </a:p>
        </p:txBody>
      </p:sp>
      <p:sp>
        <p:nvSpPr>
          <p:cNvPr id="399366" name="Rectangle 6"/>
          <p:cNvSpPr>
            <a:spLocks noChangeArrowheads="1"/>
          </p:cNvSpPr>
          <p:nvPr/>
        </p:nvSpPr>
        <p:spPr bwMode="auto">
          <a:xfrm>
            <a:off x="1676400" y="1828800"/>
            <a:ext cx="6934200" cy="396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a:solidFill>
                  <a:schemeClr val="tx1"/>
                </a:solidFill>
              </a:rPr>
              <a:t>Not all communication situations call for email. The tips below will help you choose when and when not to use email.</a:t>
            </a:r>
            <a:endParaRPr lang="en-US" sz="2800" b="1">
              <a:solidFill>
                <a:srgbClr val="0F3277"/>
              </a:solidFill>
            </a:endParaRPr>
          </a:p>
          <a:p>
            <a:pPr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800" b="1">
              <a:solidFill>
                <a:srgbClr val="0F327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a:cs typeface="+mj-cs"/>
              </a:rPr>
              <a:t>Managing Email Communication</a:t>
            </a:r>
          </a:p>
        </p:txBody>
      </p:sp>
      <p:sp>
        <p:nvSpPr>
          <p:cNvPr id="463877" name="Rectangle 5"/>
          <p:cNvSpPr>
            <a:spLocks noChangeArrowheads="1"/>
          </p:cNvSpPr>
          <p:nvPr/>
        </p:nvSpPr>
        <p:spPr bwMode="auto">
          <a:xfrm>
            <a:off x="1676400" y="1828800"/>
            <a:ext cx="6934200" cy="396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400" b="1">
                <a:solidFill>
                  <a:srgbClr val="0F3277"/>
                </a:solidFill>
              </a:rPr>
              <a:t>What are my communication options?</a:t>
            </a:r>
          </a:p>
          <a:p>
            <a:pPr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a:solidFill>
                  <a:schemeClr val="tx1"/>
                </a:solidFill>
              </a:rPr>
              <a:t>You have several options for communicating in the workplace. The graphic on the next slide shows some common forms of workplace correspondence. </a:t>
            </a:r>
          </a:p>
          <a:p>
            <a:pPr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1">
              <a:solidFill>
                <a:srgbClr val="0F327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a:cs typeface="+mj-cs"/>
              </a:rPr>
              <a:t>Managing Email Communication</a:t>
            </a:r>
          </a:p>
        </p:txBody>
      </p:sp>
      <p:sp>
        <p:nvSpPr>
          <p:cNvPr id="400389" name="Rectangle 5"/>
          <p:cNvSpPr>
            <a:spLocks noGrp="1" noChangeArrowheads="1"/>
          </p:cNvSpPr>
          <p:nvPr>
            <p:ph type="body" sz="half" idx="2"/>
          </p:nvPr>
        </p:nvSpPr>
        <p:spPr>
          <a:xfrm>
            <a:off x="4495800" y="1981200"/>
            <a:ext cx="3924300" cy="3657600"/>
          </a:xfrm>
        </p:spPr>
        <p:txBody>
          <a:bodyPr/>
          <a:lstStyle/>
          <a:p>
            <a:pPr marL="0" indent="0" eaLnBrk="1" hangingPunct="1">
              <a:lnSpc>
                <a:spcPct val="80000"/>
              </a:lnSpc>
              <a:spcBef>
                <a:spcPts val="300"/>
              </a:spcBef>
            </a:pPr>
            <a:r>
              <a:rPr lang="en-US" sz="1600" b="0">
                <a:solidFill>
                  <a:srgbClr val="000000"/>
                </a:solidFill>
                <a:latin typeface="Arial" charset="0"/>
                <a:ea typeface="ＭＳ Ｐゴシック" charset="0"/>
              </a:rPr>
              <a:t>	</a:t>
            </a:r>
            <a:r>
              <a:rPr lang="en-US" sz="2000" b="0">
                <a:solidFill>
                  <a:srgbClr val="000000"/>
                </a:solidFill>
                <a:latin typeface="Arial" charset="0"/>
                <a:ea typeface="ＭＳ Ｐゴシック" charset="0"/>
              </a:rPr>
              <a:t>The options at the top of the list are best for minor everyday subjects. They are fast and convenient, and they allow for a quick exchange of ideas. As you move down the list, the options become more formal, requiring more time and thought to create. The options at the very bottom carry the most weight. They are most likely to be published and distributed to a wide audience.</a:t>
            </a:r>
            <a:r>
              <a:rPr lang="en-US" sz="1600" b="0">
                <a:solidFill>
                  <a:srgbClr val="000000"/>
                </a:solidFill>
                <a:latin typeface="Arial" charset="0"/>
                <a:ea typeface="ＭＳ Ｐゴシック" charset="0"/>
              </a:rPr>
              <a:t> </a:t>
            </a:r>
          </a:p>
          <a:p>
            <a:pPr marL="0" indent="0" eaLnBrk="1" hangingPunct="1">
              <a:lnSpc>
                <a:spcPct val="80000"/>
              </a:lnSpc>
              <a:spcBef>
                <a:spcPct val="20000"/>
              </a:spcBef>
            </a:pPr>
            <a:endParaRPr lang="en-US" sz="1600" b="0">
              <a:solidFill>
                <a:srgbClr val="000000"/>
              </a:solidFill>
              <a:latin typeface="Arial" charset="0"/>
              <a:ea typeface="ＭＳ Ｐゴシック" charset="0"/>
            </a:endParaRPr>
          </a:p>
        </p:txBody>
      </p:sp>
      <p:sp>
        <p:nvSpPr>
          <p:cNvPr id="400388" name="Rectangle 4"/>
          <p:cNvSpPr>
            <a:spLocks noGrp="1" noChangeArrowheads="1"/>
          </p:cNvSpPr>
          <p:nvPr>
            <p:ph type="body" sz="half" idx="1"/>
          </p:nvPr>
        </p:nvSpPr>
        <p:spPr>
          <a:xfrm>
            <a:off x="838200" y="1981200"/>
            <a:ext cx="3276600" cy="3124200"/>
          </a:xfrm>
          <a:solidFill>
            <a:schemeClr val="bg1"/>
          </a:solidFill>
          <a:ln>
            <a:solidFill>
              <a:schemeClr val="tx1"/>
            </a:solidFill>
            <a:round/>
            <a:headEnd/>
            <a:tailEnd/>
          </a:ln>
        </p:spPr>
        <p:txBody>
          <a:bodyPr/>
          <a:lstStyle/>
          <a:p>
            <a:pPr marL="0" indent="0" eaLnBrk="1" hangingPunct="1">
              <a:lnSpc>
                <a:spcPct val="80000"/>
              </a:lnSpc>
              <a:spcBef>
                <a:spcPct val="20000"/>
              </a:spcBef>
            </a:pPr>
            <a:r>
              <a:rPr lang="en-US" sz="1600">
                <a:solidFill>
                  <a:srgbClr val="72002B"/>
                </a:solidFill>
                <a:latin typeface="Arial" charset="0"/>
                <a:ea typeface="ＭＳ Ｐゴシック" charset="0"/>
              </a:rPr>
              <a:t>  </a:t>
            </a:r>
          </a:p>
          <a:p>
            <a:pPr marL="0" indent="0" eaLnBrk="1" hangingPunct="1">
              <a:lnSpc>
                <a:spcPct val="80000"/>
              </a:lnSpc>
              <a:spcBef>
                <a:spcPct val="20000"/>
              </a:spcBef>
            </a:pPr>
            <a:r>
              <a:rPr lang="en-US" sz="1600">
                <a:solidFill>
                  <a:srgbClr val="72002B"/>
                </a:solidFill>
                <a:latin typeface="Arial" charset="0"/>
                <a:ea typeface="ＭＳ Ｐゴシック" charset="0"/>
              </a:rPr>
              <a:t>    Communication Options</a:t>
            </a:r>
          </a:p>
          <a:p>
            <a:pPr marL="0" indent="0" eaLnBrk="1" hangingPunct="1">
              <a:lnSpc>
                <a:spcPct val="80000"/>
              </a:lnSpc>
              <a:spcBef>
                <a:spcPct val="20000"/>
              </a:spcBef>
            </a:pPr>
            <a:r>
              <a:rPr lang="en-US" sz="1600">
                <a:solidFill>
                  <a:srgbClr val="000000"/>
                </a:solidFill>
                <a:latin typeface="Arial" charset="0"/>
                <a:ea typeface="ＭＳ Ｐゴシック" charset="0"/>
              </a:rPr>
              <a:t>    Casual, Quick, Personal</a:t>
            </a:r>
          </a:p>
          <a:p>
            <a:pPr marL="0" indent="0" eaLnBrk="1" hangingPunct="1">
              <a:lnSpc>
                <a:spcPct val="80000"/>
              </a:lnSpc>
              <a:spcBef>
                <a:spcPct val="20000"/>
              </a:spcBef>
            </a:pPr>
            <a:r>
              <a:rPr lang="en-US" sz="1600" b="0">
                <a:solidFill>
                  <a:srgbClr val="000000"/>
                </a:solidFill>
                <a:latin typeface="Arial" charset="0"/>
                <a:ea typeface="ＭＳ Ｐゴシック" charset="0"/>
              </a:rPr>
              <a:t>		  Face to Face</a:t>
            </a:r>
          </a:p>
          <a:p>
            <a:pPr marL="0" indent="0" eaLnBrk="1" hangingPunct="1">
              <a:lnSpc>
                <a:spcPct val="80000"/>
              </a:lnSpc>
              <a:spcBef>
                <a:spcPct val="20000"/>
              </a:spcBef>
            </a:pPr>
            <a:r>
              <a:rPr lang="en-US" sz="1600" b="0">
                <a:solidFill>
                  <a:srgbClr val="000000"/>
                </a:solidFill>
                <a:latin typeface="Arial" charset="0"/>
                <a:ea typeface="ＭＳ Ｐゴシック" charset="0"/>
              </a:rPr>
              <a:t>		  Text Message</a:t>
            </a:r>
          </a:p>
          <a:p>
            <a:pPr marL="0" indent="0" eaLnBrk="1" hangingPunct="1">
              <a:lnSpc>
                <a:spcPct val="80000"/>
              </a:lnSpc>
              <a:spcBef>
                <a:spcPct val="20000"/>
              </a:spcBef>
            </a:pPr>
            <a:r>
              <a:rPr lang="en-US" sz="1600" b="0">
                <a:solidFill>
                  <a:srgbClr val="000000"/>
                </a:solidFill>
                <a:latin typeface="Arial" charset="0"/>
                <a:ea typeface="ＭＳ Ｐゴシック" charset="0"/>
              </a:rPr>
              <a:t>		  Phone</a:t>
            </a:r>
          </a:p>
          <a:p>
            <a:pPr marL="0" indent="0" eaLnBrk="1" hangingPunct="1">
              <a:lnSpc>
                <a:spcPct val="80000"/>
              </a:lnSpc>
              <a:spcBef>
                <a:spcPct val="20000"/>
              </a:spcBef>
            </a:pPr>
            <a:r>
              <a:rPr lang="en-US" sz="1600" b="0">
                <a:solidFill>
                  <a:srgbClr val="000000"/>
                </a:solidFill>
                <a:latin typeface="Arial" charset="0"/>
                <a:ea typeface="ＭＳ Ｐゴシック" charset="0"/>
              </a:rPr>
              <a:t>		  Instant Message</a:t>
            </a:r>
          </a:p>
          <a:p>
            <a:pPr marL="0" indent="0" eaLnBrk="1" hangingPunct="1">
              <a:lnSpc>
                <a:spcPct val="80000"/>
              </a:lnSpc>
              <a:spcBef>
                <a:spcPct val="20000"/>
              </a:spcBef>
            </a:pPr>
            <a:r>
              <a:rPr lang="en-US" sz="1600" b="0">
                <a:solidFill>
                  <a:srgbClr val="000000"/>
                </a:solidFill>
                <a:latin typeface="Arial" charset="0"/>
                <a:ea typeface="ＭＳ Ｐゴシック" charset="0"/>
              </a:rPr>
              <a:t>		  Email</a:t>
            </a:r>
          </a:p>
          <a:p>
            <a:pPr marL="0" indent="0" eaLnBrk="1" hangingPunct="1">
              <a:lnSpc>
                <a:spcPct val="80000"/>
              </a:lnSpc>
              <a:spcBef>
                <a:spcPct val="20000"/>
              </a:spcBef>
            </a:pPr>
            <a:r>
              <a:rPr lang="en-US" sz="1600" b="0">
                <a:solidFill>
                  <a:srgbClr val="000000"/>
                </a:solidFill>
                <a:latin typeface="Arial" charset="0"/>
                <a:ea typeface="ＭＳ Ｐゴシック" charset="0"/>
              </a:rPr>
              <a:t>		  Memo</a:t>
            </a:r>
          </a:p>
          <a:p>
            <a:pPr marL="0" indent="0" eaLnBrk="1" hangingPunct="1">
              <a:lnSpc>
                <a:spcPct val="80000"/>
              </a:lnSpc>
              <a:spcBef>
                <a:spcPct val="20000"/>
              </a:spcBef>
            </a:pPr>
            <a:r>
              <a:rPr lang="en-US" sz="1600" b="0">
                <a:solidFill>
                  <a:srgbClr val="000000"/>
                </a:solidFill>
                <a:latin typeface="Arial" charset="0"/>
                <a:ea typeface="ＭＳ Ｐゴシック" charset="0"/>
              </a:rPr>
              <a:t>		  Letter</a:t>
            </a:r>
          </a:p>
          <a:p>
            <a:pPr marL="0" indent="0" eaLnBrk="1" hangingPunct="1">
              <a:lnSpc>
                <a:spcPct val="80000"/>
              </a:lnSpc>
              <a:spcBef>
                <a:spcPct val="20000"/>
              </a:spcBef>
            </a:pPr>
            <a:r>
              <a:rPr lang="en-US" sz="1600" b="0">
                <a:solidFill>
                  <a:srgbClr val="000000"/>
                </a:solidFill>
                <a:latin typeface="Arial" charset="0"/>
                <a:ea typeface="ＭＳ Ｐゴシック" charset="0"/>
              </a:rPr>
              <a:t>		  Report</a:t>
            </a:r>
          </a:p>
          <a:p>
            <a:pPr marL="0" indent="0" eaLnBrk="1" hangingPunct="1">
              <a:lnSpc>
                <a:spcPct val="80000"/>
              </a:lnSpc>
              <a:spcBef>
                <a:spcPct val="20000"/>
              </a:spcBef>
            </a:pPr>
            <a:r>
              <a:rPr lang="en-US" sz="1600">
                <a:solidFill>
                  <a:srgbClr val="000000"/>
                </a:solidFill>
                <a:latin typeface="Arial" charset="0"/>
                <a:ea typeface="ＭＳ Ｐゴシック" charset="0"/>
              </a:rPr>
              <a:t>    Formal, Thoughtful</a:t>
            </a:r>
          </a:p>
          <a:p>
            <a:pPr marL="0" indent="0" eaLnBrk="1" hangingPunct="1">
              <a:lnSpc>
                <a:spcPct val="80000"/>
              </a:lnSpc>
              <a:spcBef>
                <a:spcPct val="0"/>
              </a:spcBef>
            </a:pPr>
            <a:endParaRPr lang="en-US" sz="1600">
              <a:solidFill>
                <a:srgbClr val="000000"/>
              </a:solidFill>
              <a:latin typeface="Arial" charset="0"/>
              <a:ea typeface="ＭＳ Ｐゴシック" charset="0"/>
            </a:endParaRPr>
          </a:p>
        </p:txBody>
      </p:sp>
      <p:sp>
        <p:nvSpPr>
          <p:cNvPr id="400390" name="Line 6"/>
          <p:cNvSpPr>
            <a:spLocks noChangeShapeType="1"/>
          </p:cNvSpPr>
          <p:nvPr/>
        </p:nvSpPr>
        <p:spPr bwMode="auto">
          <a:xfrm>
            <a:off x="1219200" y="2743200"/>
            <a:ext cx="0" cy="1828800"/>
          </a:xfrm>
          <a:prstGeom prst="line">
            <a:avLst/>
          </a:prstGeom>
          <a:noFill/>
          <a:ln w="50800">
            <a:solidFill>
              <a:srgbClr val="72002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en-US">
                <a:cs typeface="+mj-cs"/>
              </a:rPr>
              <a:t>Managing Email Communication</a:t>
            </a:r>
          </a:p>
        </p:txBody>
      </p:sp>
      <p:sp>
        <p:nvSpPr>
          <p:cNvPr id="402436" name="Rectangle 4"/>
          <p:cNvSpPr>
            <a:spLocks noChangeArrowheads="1"/>
          </p:cNvSpPr>
          <p:nvPr/>
        </p:nvSpPr>
        <p:spPr bwMode="auto">
          <a:xfrm>
            <a:off x="1676400" y="1981200"/>
            <a:ext cx="6934200" cy="396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000" b="1">
                <a:solidFill>
                  <a:srgbClr val="0F3277"/>
                </a:solidFill>
              </a:rPr>
              <a:t>When should I use email? </a:t>
            </a:r>
          </a:p>
          <a:p>
            <a:pPr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a:solidFill>
                  <a:schemeClr val="tx1"/>
                </a:solidFill>
              </a:rPr>
              <a:t>Email serves many purposes but is not always the best option for workplace communication.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a:cs typeface="+mj-cs"/>
              </a:rPr>
              <a:t>Managing Email Communication</a:t>
            </a:r>
          </a:p>
        </p:txBody>
      </p:sp>
      <p:sp>
        <p:nvSpPr>
          <p:cNvPr id="403459" name="Rectangle 3"/>
          <p:cNvSpPr>
            <a:spLocks noGrp="1" noChangeArrowheads="1"/>
          </p:cNvSpPr>
          <p:nvPr>
            <p:ph type="body" idx="1"/>
          </p:nvPr>
        </p:nvSpPr>
        <p:spPr>
          <a:xfrm>
            <a:off x="3887787" y="1828800"/>
            <a:ext cx="4875213" cy="4418013"/>
          </a:xfrm>
        </p:spPr>
        <p:txBody>
          <a:bodyPr/>
          <a:lstStyle/>
          <a:p>
            <a:pPr lvl="2" eaLnBrk="1" hangingPunct="1">
              <a:buFont typeface="Times New Roman" charset="0"/>
              <a:buChar char="•"/>
              <a:defRPr/>
            </a:pPr>
            <a:r>
              <a:rPr lang="en-US" sz="2200" dirty="0"/>
              <a:t>routine business (announcements, meeting notes, questions, project updates)</a:t>
            </a:r>
          </a:p>
          <a:p>
            <a:pPr lvl="2" eaLnBrk="1" hangingPunct="1">
              <a:buFont typeface="Times New Roman" charset="0"/>
              <a:buChar char="•"/>
              <a:defRPr/>
            </a:pPr>
            <a:r>
              <a:rPr lang="en-US" sz="2200" dirty="0"/>
              <a:t>messages needing wide distribution</a:t>
            </a:r>
          </a:p>
          <a:p>
            <a:pPr lvl="2" eaLnBrk="1" hangingPunct="1">
              <a:buFont typeface="Times New Roman" charset="0"/>
              <a:buChar char="•"/>
              <a:defRPr/>
            </a:pPr>
            <a:r>
              <a:rPr lang="en-US" sz="2200" dirty="0"/>
              <a:t>global business or business across multiple time zones</a:t>
            </a:r>
          </a:p>
          <a:p>
            <a:pPr lvl="2" eaLnBrk="1" hangingPunct="1">
              <a:buFont typeface="Times New Roman" charset="0"/>
              <a:buChar char="•"/>
              <a:defRPr/>
            </a:pPr>
            <a:r>
              <a:rPr lang="en-US" sz="2200" dirty="0"/>
              <a:t>electronic documentation</a:t>
            </a:r>
          </a:p>
          <a:p>
            <a:pPr lvl="2" eaLnBrk="1" hangingPunct="1">
              <a:buFont typeface="Times New Roman" charset="0"/>
              <a:buChar char="•"/>
              <a:defRPr/>
            </a:pPr>
            <a:r>
              <a:rPr lang="en-US" sz="2200" dirty="0"/>
              <a:t>Messages with attachments (documents, reports, etc.)</a:t>
            </a:r>
          </a:p>
        </p:txBody>
      </p:sp>
      <p:sp>
        <p:nvSpPr>
          <p:cNvPr id="403460" name="AutoShape 4"/>
          <p:cNvSpPr>
            <a:spLocks noChangeArrowheads="1"/>
          </p:cNvSpPr>
          <p:nvPr/>
        </p:nvSpPr>
        <p:spPr bwMode="auto">
          <a:xfrm>
            <a:off x="1600200" y="2286000"/>
            <a:ext cx="2971800" cy="2133600"/>
          </a:xfrm>
          <a:prstGeom prst="rightArrow">
            <a:avLst>
              <a:gd name="adj1" fmla="val 50000"/>
              <a:gd name="adj2" fmla="val 34821"/>
            </a:avLst>
          </a:prstGeom>
          <a:solidFill>
            <a:srgbClr val="E9E4D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800" b="1" dirty="0">
                <a:solidFill>
                  <a:schemeClr val="tx1"/>
                </a:solidFill>
              </a:rPr>
              <a:t>Use email </a:t>
            </a:r>
          </a:p>
          <a:p>
            <a:pPr>
              <a:defRPr/>
            </a:pPr>
            <a:r>
              <a:rPr lang="en-US" sz="2800" b="1" dirty="0">
                <a:solidFill>
                  <a:schemeClr val="tx1"/>
                </a:solidFill>
              </a:rPr>
              <a:t>for…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447800" y="0"/>
            <a:ext cx="2590800" cy="3276600"/>
          </a:xfrm>
          <a:prstGeom prst="rect">
            <a:avLst/>
          </a:prstGeom>
          <a:solidFill>
            <a:srgbClr val="72002B"/>
          </a:solidFill>
          <a:ln>
            <a:noFill/>
          </a:ln>
          <a:effectLst>
            <a:outerShdw blurRad="63500" dist="17819" dir="2700000" algn="ctr" rotWithShape="0">
              <a:srgbClr val="000000">
                <a:alpha val="74998"/>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p>
        </p:txBody>
      </p:sp>
      <p:sp>
        <p:nvSpPr>
          <p:cNvPr id="6146" name="Rectangle 2"/>
          <p:cNvSpPr>
            <a:spLocks noChangeArrowheads="1"/>
          </p:cNvSpPr>
          <p:nvPr/>
        </p:nvSpPr>
        <p:spPr bwMode="auto">
          <a:xfrm>
            <a:off x="1577975" y="2590800"/>
            <a:ext cx="2382838"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a:solidFill>
                  <a:srgbClr val="FFFFFF"/>
                </a:solidFill>
              </a:rPr>
              <a:t>Lesson 1</a:t>
            </a:r>
          </a:p>
        </p:txBody>
      </p:sp>
      <p:sp>
        <p:nvSpPr>
          <p:cNvPr id="6147" name="Rectangle 3"/>
          <p:cNvSpPr>
            <a:spLocks noChangeArrowheads="1"/>
          </p:cNvSpPr>
          <p:nvPr/>
        </p:nvSpPr>
        <p:spPr bwMode="auto">
          <a:xfrm>
            <a:off x="1676400" y="3429000"/>
            <a:ext cx="69342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eaLnBrk="1" hangingPunct="1">
              <a:lnSpc>
                <a:spcPct val="80000"/>
              </a:lnSpc>
              <a:spcBef>
                <a:spcPts val="8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00000"/>
                </a:solidFill>
              </a:rPr>
              <a:t>Using Best Practices</a:t>
            </a:r>
          </a:p>
          <a:p>
            <a:pPr eaLnBrk="1" hangingPunct="1">
              <a:spcBef>
                <a:spcPts val="2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1">
                <a:solidFill>
                  <a:srgbClr val="0F3277"/>
                </a:solidFill>
              </a:rPr>
              <a:t>Lesson Preview</a:t>
            </a:r>
            <a:endParaRPr lang="en-US" sz="1800" b="1">
              <a:solidFill>
                <a:srgbClr val="000000"/>
              </a:solidFill>
            </a:endParaRP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Using the Traits and Process </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Following Effective Email Policy</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Managing Email Communication</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Avoiding Email Pitfalls</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Using Plain Language</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Writing Respectful Greetings and Closings</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Analyzing Purpose, Reader, and Context</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b="1">
              <a:solidFill>
                <a:srgbClr val="000000"/>
              </a:solidFill>
            </a:endParaRPr>
          </a:p>
        </p:txBody>
      </p:sp>
      <p:pic>
        <p:nvPicPr>
          <p:cNvPr id="7173" name="Picture 6" descr="Lesson 1 pic"/>
          <p:cNvPicPr>
            <a:picLocks noChangeAspect="1" noChangeArrowheads="1"/>
          </p:cNvPicPr>
          <p:nvPr/>
        </p:nvPicPr>
        <p:blipFill>
          <a:blip r:embed="rId3">
            <a:extLst>
              <a:ext uri="{28A0092B-C50C-407E-A947-70E740481C1C}">
                <a14:useLocalDpi xmlns:a14="http://schemas.microsoft.com/office/drawing/2010/main" val="0"/>
              </a:ext>
            </a:extLst>
          </a:blip>
          <a:srcRect t="26791"/>
          <a:stretch>
            <a:fillRect/>
          </a:stretch>
        </p:blipFill>
        <p:spPr bwMode="auto">
          <a:xfrm>
            <a:off x="1752600" y="0"/>
            <a:ext cx="4114800" cy="2498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a:cs typeface="+mj-cs"/>
              </a:rPr>
              <a:t>Managing Email Communication</a:t>
            </a:r>
          </a:p>
        </p:txBody>
      </p:sp>
      <p:sp>
        <p:nvSpPr>
          <p:cNvPr id="404485" name="Rectangle 5"/>
          <p:cNvSpPr>
            <a:spLocks noGrp="1" noChangeArrowheads="1"/>
          </p:cNvSpPr>
          <p:nvPr>
            <p:ph type="body" idx="1"/>
          </p:nvPr>
        </p:nvSpPr>
        <p:spPr>
          <a:xfrm>
            <a:off x="4040187" y="2209800"/>
            <a:ext cx="4875213" cy="3581400"/>
          </a:xfrm>
        </p:spPr>
        <p:txBody>
          <a:bodyPr/>
          <a:lstStyle/>
          <a:p>
            <a:pPr lvl="2" eaLnBrk="1" hangingPunct="1">
              <a:buFont typeface="Times New Roman" charset="0"/>
              <a:buChar char="•"/>
              <a:defRPr/>
            </a:pPr>
            <a:r>
              <a:rPr lang="en-US" sz="2200" dirty="0"/>
              <a:t>serious messages</a:t>
            </a:r>
          </a:p>
          <a:p>
            <a:pPr lvl="2" eaLnBrk="1" hangingPunct="1">
              <a:buFont typeface="Times New Roman" charset="0"/>
              <a:buChar char="•"/>
              <a:defRPr/>
            </a:pPr>
            <a:r>
              <a:rPr lang="en-US" sz="2200" dirty="0"/>
              <a:t>sensitive messages</a:t>
            </a:r>
          </a:p>
          <a:p>
            <a:pPr lvl="2" eaLnBrk="1" hangingPunct="1">
              <a:buFont typeface="Times New Roman" charset="0"/>
              <a:buChar char="•"/>
              <a:defRPr/>
            </a:pPr>
            <a:r>
              <a:rPr lang="en-US" sz="2200" dirty="0"/>
              <a:t>confidential information</a:t>
            </a:r>
          </a:p>
          <a:p>
            <a:pPr lvl="2" eaLnBrk="1" hangingPunct="1">
              <a:buFont typeface="Times New Roman" charset="0"/>
              <a:buChar char="•"/>
              <a:defRPr/>
            </a:pPr>
            <a:r>
              <a:rPr lang="en-US" sz="2200" dirty="0"/>
              <a:t>messages needing an immediate response</a:t>
            </a:r>
          </a:p>
          <a:p>
            <a:pPr lvl="2" eaLnBrk="1" hangingPunct="1">
              <a:buFont typeface="Times New Roman" charset="0"/>
              <a:buChar char="•"/>
              <a:defRPr/>
            </a:pPr>
            <a:r>
              <a:rPr lang="en-US" sz="2200" dirty="0"/>
              <a:t>private communication</a:t>
            </a:r>
          </a:p>
        </p:txBody>
      </p:sp>
      <p:sp>
        <p:nvSpPr>
          <p:cNvPr id="404487" name="AutoShape 7"/>
          <p:cNvSpPr>
            <a:spLocks noChangeArrowheads="1"/>
          </p:cNvSpPr>
          <p:nvPr/>
        </p:nvSpPr>
        <p:spPr bwMode="auto">
          <a:xfrm>
            <a:off x="1524000" y="2209800"/>
            <a:ext cx="2971800" cy="2133600"/>
          </a:xfrm>
          <a:prstGeom prst="rightArrow">
            <a:avLst>
              <a:gd name="adj1" fmla="val 50000"/>
              <a:gd name="adj2" fmla="val 34821"/>
            </a:avLst>
          </a:prstGeom>
          <a:solidFill>
            <a:srgbClr val="E9E4D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800" b="1">
                <a:solidFill>
                  <a:srgbClr val="72002B"/>
                </a:solidFill>
              </a:rPr>
              <a:t>Do not</a:t>
            </a:r>
            <a:r>
              <a:rPr lang="en-US" sz="2800" b="1">
                <a:solidFill>
                  <a:schemeClr val="tx1"/>
                </a:solidFill>
              </a:rPr>
              <a:t> use</a:t>
            </a:r>
          </a:p>
          <a:p>
            <a:pPr>
              <a:defRPr/>
            </a:pPr>
            <a:r>
              <a:rPr lang="en-US" sz="2800" b="1">
                <a:solidFill>
                  <a:schemeClr val="tx1"/>
                </a:solidFill>
              </a:rPr>
              <a:t>email for…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9" name="Rectangle 5"/>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u="sng">
                <a:solidFill>
                  <a:srgbClr val="72002B"/>
                </a:solidFill>
                <a:cs typeface="+mj-cs"/>
              </a:rPr>
              <a:t>Activity 4:</a:t>
            </a:r>
            <a:br>
              <a:rPr lang="en-US" sz="1800" b="1" u="sng">
                <a:solidFill>
                  <a:srgbClr val="72002B"/>
                </a:solidFill>
                <a:cs typeface="+mj-cs"/>
              </a:rPr>
            </a:br>
            <a:br>
              <a:rPr lang="en-US" sz="2400" b="1" u="sng">
                <a:cs typeface="+mj-cs"/>
              </a:rPr>
            </a:br>
            <a:r>
              <a:rPr lang="en-US" sz="4000">
                <a:solidFill>
                  <a:schemeClr val="tx1"/>
                </a:solidFill>
                <a:cs typeface="+mj-cs"/>
              </a:rPr>
              <a:t>Manage Email Communication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1600200" y="1219200"/>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7557" name="Rectangle 5"/>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recognize and avoid email pitfalls </a:t>
            </a:r>
          </a:p>
        </p:txBody>
      </p:sp>
      <p:pic>
        <p:nvPicPr>
          <p:cNvPr id="407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a:solidFill>
                  <a:schemeClr val="tx1"/>
                </a:solidFill>
                <a:cs typeface="+mj-cs"/>
              </a:rPr>
              <a:t>Avoiding Email Pitfalls</a:t>
            </a:r>
          </a:p>
        </p:txBody>
      </p:sp>
      <p:sp>
        <p:nvSpPr>
          <p:cNvPr id="406531" name="Rectangle 3"/>
          <p:cNvSpPr>
            <a:spLocks noGrp="1" noChangeArrowheads="1"/>
          </p:cNvSpPr>
          <p:nvPr>
            <p:ph type="body" idx="1"/>
          </p:nvPr>
        </p:nvSpPr>
        <p:spPr/>
        <p:txBody>
          <a:bodyPr/>
          <a:lstStyle/>
          <a:p>
            <a:pPr eaLnBrk="1" hangingPunct="1">
              <a:defRPr/>
            </a:pPr>
            <a:endParaRPr lang="en-US">
              <a:cs typeface="+mn-cs"/>
            </a:endParaRPr>
          </a:p>
          <a:p>
            <a:pPr eaLnBrk="1" hangingPunct="1">
              <a:defRPr/>
            </a:pPr>
            <a:endParaRPr lang="en-US">
              <a:cs typeface="+mn-cs"/>
            </a:endParaRPr>
          </a:p>
        </p:txBody>
      </p:sp>
      <p:sp>
        <p:nvSpPr>
          <p:cNvPr id="406532" name="Rectangle 4"/>
          <p:cNvSpPr>
            <a:spLocks noChangeArrowheads="1"/>
          </p:cNvSpPr>
          <p:nvPr/>
        </p:nvSpPr>
        <p:spPr bwMode="auto">
          <a:xfrm>
            <a:off x="1600200" y="1447800"/>
            <a:ext cx="6781800" cy="5688013"/>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ts val="300"/>
              </a:spcBef>
              <a:buClrTx/>
              <a:buFontTx/>
              <a:buNone/>
              <a:defRPr/>
            </a:pPr>
            <a:r>
              <a:rPr lang="en-US" sz="2800">
                <a:solidFill>
                  <a:schemeClr val="tx1"/>
                </a:solidFill>
              </a:rPr>
              <a:t>You can avoid making embarrassing, confusing, or legally problematic mistakes by recognizing and avoiding common email pitfalls. </a:t>
            </a:r>
          </a:p>
          <a:p>
            <a:pPr eaLnBrk="1" hangingPunct="1">
              <a:spcBef>
                <a:spcPts val="300"/>
              </a:spcBef>
              <a:buClrTx/>
              <a:buFontTx/>
              <a:buNone/>
              <a:defRPr/>
            </a:pPr>
            <a:endParaRPr lang="en-US" sz="2800">
              <a:solidFill>
                <a:schemeClr val="tx1"/>
              </a:solidFill>
            </a:endParaRPr>
          </a:p>
          <a:p>
            <a:pPr eaLnBrk="1" hangingPunct="1">
              <a:spcBef>
                <a:spcPts val="300"/>
              </a:spcBef>
              <a:buClrTx/>
              <a:buFontTx/>
              <a:buNone/>
              <a:defRPr/>
            </a:pPr>
            <a:r>
              <a:rPr lang="en-US" sz="3000" b="1">
                <a:solidFill>
                  <a:srgbClr val="0F3277"/>
                </a:solidFill>
              </a:rPr>
              <a:t>How can I avoid common email pitfalls?</a:t>
            </a:r>
            <a:r>
              <a:rPr lang="en-US" sz="3000">
                <a:solidFill>
                  <a:srgbClr val="0F3277"/>
                </a:solidFill>
              </a:rPr>
              <a:t> </a:t>
            </a:r>
          </a:p>
          <a:p>
            <a:pPr eaLnBrk="1" hangingPunct="1">
              <a:spcBef>
                <a:spcPts val="300"/>
              </a:spcBef>
              <a:buClrTx/>
              <a:buFontTx/>
              <a:buNone/>
              <a:defRPr/>
            </a:pPr>
            <a:r>
              <a:rPr lang="en-US" sz="2600">
                <a:solidFill>
                  <a:schemeClr val="tx1"/>
                </a:solidFill>
              </a:rPr>
              <a:t>You don’t have to feel intimidated by email. Here are some simple solutions for avoiding common email mishaps. </a:t>
            </a:r>
            <a:endParaRPr lang="en-US" sz="2600">
              <a:solidFill>
                <a:srgbClr val="0F3277"/>
              </a:solidFill>
            </a:endParaRPr>
          </a:p>
          <a:p>
            <a:pPr eaLnBrk="1" hangingPunct="1">
              <a:spcBef>
                <a:spcPts val="300"/>
              </a:spcBef>
              <a:buClrTx/>
              <a:buFontTx/>
              <a:buNone/>
              <a:defRPr/>
            </a:pPr>
            <a:endParaRPr lang="en-US" sz="2600">
              <a:solidFill>
                <a:schemeClr val="tx1"/>
              </a:solidFill>
            </a:endParaRPr>
          </a:p>
          <a:p>
            <a:pPr eaLnBrk="1" hangingPunct="1">
              <a:spcBef>
                <a:spcPts val="300"/>
              </a:spcBef>
              <a:buClrTx/>
              <a:buFontTx/>
              <a:buNone/>
              <a:defRPr/>
            </a:pPr>
            <a:endParaRPr lang="en-US">
              <a:solidFill>
                <a:schemeClr val="tx1"/>
              </a:solidFill>
            </a:endParaRPr>
          </a:p>
          <a:p>
            <a:pPr eaLnBrk="1" hangingPunct="1">
              <a:spcBef>
                <a:spcPts val="300"/>
              </a:spcBef>
              <a:buClrTx/>
              <a:buFontTx/>
              <a:buNone/>
              <a:defRPr/>
            </a:pPr>
            <a:endParaRPr lang="en-US">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eaLnBrk="1" hangingPunct="1">
              <a:defRPr/>
            </a:pPr>
            <a:r>
              <a:rPr lang="en-US">
                <a:cs typeface="+mj-cs"/>
              </a:rPr>
              <a:t>Avoiding Email Pitfalls</a:t>
            </a:r>
          </a:p>
        </p:txBody>
      </p:sp>
      <p:graphicFrame>
        <p:nvGraphicFramePr>
          <p:cNvPr id="408689" name="Group 113"/>
          <p:cNvGraphicFramePr>
            <a:graphicFrameLocks noGrp="1"/>
          </p:cNvGraphicFramePr>
          <p:nvPr>
            <p:ph type="tbl" idx="1"/>
          </p:nvPr>
        </p:nvGraphicFramePr>
        <p:xfrm>
          <a:off x="1676400" y="1371600"/>
          <a:ext cx="6932613" cy="5043901"/>
        </p:xfrm>
        <a:graphic>
          <a:graphicData uri="http://schemas.openxmlformats.org/drawingml/2006/table">
            <a:tbl>
              <a:tblPr/>
              <a:tblGrid>
                <a:gridCol w="32004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427413">
                  <a:extLst>
                    <a:ext uri="{9D8B030D-6E8A-4147-A177-3AD203B41FA5}">
                      <a16:colId xmlns:a16="http://schemas.microsoft.com/office/drawing/2014/main" val="20002"/>
                    </a:ext>
                  </a:extLst>
                </a:gridCol>
              </a:tblGrid>
              <a:tr h="533333">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600" b="1" i="0" u="none" strike="noStrike" cap="none" normalizeH="0" baseline="0">
                          <a:ln>
                            <a:noFill/>
                          </a:ln>
                          <a:solidFill>
                            <a:srgbClr val="72002B"/>
                          </a:solidFill>
                          <a:effectLst/>
                          <a:latin typeface="Arial" charset="0"/>
                          <a:ea typeface="ＭＳ Ｐゴシック" charset="0"/>
                        </a:rPr>
                        <a:t>Problem</a:t>
                      </a:r>
                    </a:p>
                  </a:txBody>
                  <a:tcPr marT="45714" marB="45714" horzOverflow="overflow">
                    <a:lnL cap="flat">
                      <a:noFill/>
                    </a:lnL>
                    <a:lnR>
                      <a:noFill/>
                    </a:lnR>
                    <a:lnT cap="fla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cap="fla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600" b="1" i="0" u="none" strike="noStrike" cap="none" normalizeH="0" baseline="0">
                          <a:ln>
                            <a:noFill/>
                          </a:ln>
                          <a:solidFill>
                            <a:schemeClr val="tx1"/>
                          </a:solidFill>
                          <a:effectLst/>
                          <a:latin typeface="Arial" charset="0"/>
                          <a:ea typeface="ＭＳ Ｐゴシック" charset="0"/>
                        </a:rPr>
                        <a:t>Solution</a:t>
                      </a:r>
                    </a:p>
                  </a:txBody>
                  <a:tcPr marT="45714" marB="45714" horzOverflow="overflow">
                    <a:lnL>
                      <a:noFill/>
                    </a:lnL>
                    <a:lnR cap="flat">
                      <a:noFill/>
                    </a:lnR>
                    <a:lnT cap="flat">
                      <a:noFill/>
                    </a:lnT>
                    <a:lnB>
                      <a:noFill/>
                    </a:lnB>
                    <a:lnTlToBr>
                      <a:noFill/>
                    </a:lnTlToBr>
                    <a:lnBlToTr>
                      <a:noFill/>
                    </a:lnBlToTr>
                    <a:solidFill>
                      <a:srgbClr val="E9E4D5"/>
                    </a:solidFill>
                  </a:tcPr>
                </a:tc>
                <a:extLst>
                  <a:ext uri="{0D108BD9-81ED-4DB2-BD59-A6C34878D82A}">
                    <a16:rowId xmlns:a16="http://schemas.microsoft.com/office/drawing/2014/main" val="10000"/>
                  </a:ext>
                </a:extLst>
              </a:tr>
              <a:tr h="944444">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Careless grammar, spelling, or punctuation errors</a:t>
                      </a:r>
                    </a:p>
                  </a:txBody>
                  <a:tcPr marT="45714" marB="45714"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Read every message out loud before you send it.</a:t>
                      </a:r>
                    </a:p>
                  </a:txBody>
                  <a:tcPr marT="45714" marB="45714"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570">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Offensive comments or inappropriate jokes</a:t>
                      </a: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Do not send jokes over workplace email. </a:t>
                      </a:r>
                      <a:r>
                        <a:rPr kumimoji="0" lang="en-US" sz="1800" b="0" i="0" u="none" strike="noStrike" cap="none" normalizeH="0" baseline="0">
                          <a:ln>
                            <a:noFill/>
                          </a:ln>
                          <a:solidFill>
                            <a:schemeClr val="tx1"/>
                          </a:solidFill>
                          <a:effectLst/>
                          <a:latin typeface="Arial" charset="0"/>
                          <a:ea typeface="ＭＳ Ｐゴシック" charset="0"/>
                        </a:rPr>
                        <a:t>They may be perceived differently than intended. </a:t>
                      </a:r>
                      <a:endParaRPr kumimoji="0" lang="en-US" sz="1800" b="1" i="0" u="none" strike="noStrike" cap="none" normalizeH="0" baseline="0">
                        <a:ln>
                          <a:noFill/>
                        </a:ln>
                        <a:solidFill>
                          <a:schemeClr val="tx1"/>
                        </a:solidFill>
                        <a:effectLst/>
                        <a:latin typeface="Arial" charset="0"/>
                        <a:ea typeface="ＭＳ Ｐゴシック"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570">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The message includes textspeak, such as emoticons or initialisms</a:t>
                      </a: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Do not use textspeak in email. Emoticons and initialisms </a:t>
                      </a:r>
                      <a:r>
                        <a:rPr kumimoji="0" lang="en-US" sz="1800" b="0" i="0" u="none" strike="noStrike" cap="none" normalizeH="0" baseline="0">
                          <a:ln>
                            <a:noFill/>
                          </a:ln>
                          <a:solidFill>
                            <a:schemeClr val="tx1"/>
                          </a:solidFill>
                          <a:effectLst/>
                          <a:latin typeface="Arial" charset="0"/>
                          <a:ea typeface="ＭＳ Ｐゴシック" charset="0"/>
                        </a:rPr>
                        <a:t>are unprofessional and can cause confusion</a:t>
                      </a:r>
                      <a:endParaRPr kumimoji="0" lang="en-US" sz="1800" b="1" i="0" u="none" strike="noStrike" cap="none" normalizeH="0" baseline="0">
                        <a:ln>
                          <a:noFill/>
                        </a:ln>
                        <a:solidFill>
                          <a:schemeClr val="tx1"/>
                        </a:solidFill>
                        <a:effectLst/>
                        <a:latin typeface="Arial" charset="0"/>
                        <a:ea typeface="ＭＳ Ｐゴシック"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570">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Unnecessary “reply all” </a:t>
                      </a:r>
                      <a:r>
                        <a:rPr kumimoji="0" lang="en-US" sz="1800" b="0" i="0" u="none" strike="noStrike" cap="none" normalizeH="0" baseline="0">
                          <a:ln>
                            <a:noFill/>
                          </a:ln>
                          <a:solidFill>
                            <a:schemeClr val="tx1"/>
                          </a:solidFill>
                          <a:effectLst/>
                          <a:latin typeface="Arial" charset="0"/>
                          <a:ea typeface="ＭＳ Ｐゴシック" charset="0"/>
                        </a:rPr>
                        <a:t>Occurs when a user sends a reply to people who do not need it</a:t>
                      </a:r>
                    </a:p>
                  </a:txBody>
                  <a:tcPr marT="45714" marB="45714"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Do not use “reply all” if only the original sender needs to read your message</a:t>
                      </a:r>
                    </a:p>
                  </a:txBody>
                  <a:tcPr marT="45714" marB="45714"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Rectangle 4"/>
          <p:cNvSpPr>
            <a:spLocks noGrp="1" noChangeArrowheads="1"/>
          </p:cNvSpPr>
          <p:nvPr>
            <p:ph type="title"/>
          </p:nvPr>
        </p:nvSpPr>
        <p:spPr/>
        <p:txBody>
          <a:bodyPr/>
          <a:lstStyle/>
          <a:p>
            <a:pPr eaLnBrk="1" hangingPunct="1">
              <a:defRPr/>
            </a:pPr>
            <a:r>
              <a:rPr lang="en-US">
                <a:cs typeface="+mj-cs"/>
              </a:rPr>
              <a:t>Avoiding Email Pitfalls</a:t>
            </a:r>
          </a:p>
        </p:txBody>
      </p:sp>
      <p:graphicFrame>
        <p:nvGraphicFramePr>
          <p:cNvPr id="410671" name="Group 47"/>
          <p:cNvGraphicFramePr>
            <a:graphicFrameLocks noGrp="1"/>
          </p:cNvGraphicFramePr>
          <p:nvPr>
            <p:ph idx="1"/>
          </p:nvPr>
        </p:nvGraphicFramePr>
        <p:xfrm>
          <a:off x="1676400" y="1447800"/>
          <a:ext cx="6932613" cy="5010567"/>
        </p:xfrm>
        <a:graphic>
          <a:graphicData uri="http://schemas.openxmlformats.org/drawingml/2006/table">
            <a:tbl>
              <a:tblPr/>
              <a:tblGrid>
                <a:gridCol w="32004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427413">
                  <a:extLst>
                    <a:ext uri="{9D8B030D-6E8A-4147-A177-3AD203B41FA5}">
                      <a16:colId xmlns:a16="http://schemas.microsoft.com/office/drawing/2014/main" val="20002"/>
                    </a:ext>
                  </a:extLst>
                </a:gridCol>
              </a:tblGrid>
              <a:tr h="500000">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600" b="1" i="0" u="none" strike="noStrike" cap="none" normalizeH="0" baseline="0">
                          <a:ln>
                            <a:noFill/>
                          </a:ln>
                          <a:solidFill>
                            <a:srgbClr val="72002B"/>
                          </a:solidFill>
                          <a:effectLst/>
                          <a:latin typeface="Arial" charset="0"/>
                          <a:ea typeface="ＭＳ Ｐゴシック" charset="0"/>
                        </a:rPr>
                        <a:t>Problem</a:t>
                      </a:r>
                    </a:p>
                  </a:txBody>
                  <a:tcPr marT="45714" marB="45714" horzOverflow="overflow">
                    <a:lnL cap="flat">
                      <a:noFill/>
                    </a:lnL>
                    <a:lnR>
                      <a:noFill/>
                    </a:lnR>
                    <a:lnT cap="fla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cap="fla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600" b="1" i="0" u="none" strike="noStrike" cap="none" normalizeH="0" baseline="0">
                          <a:ln>
                            <a:noFill/>
                          </a:ln>
                          <a:solidFill>
                            <a:schemeClr val="tx1"/>
                          </a:solidFill>
                          <a:effectLst/>
                          <a:latin typeface="Arial" charset="0"/>
                          <a:ea typeface="ＭＳ Ｐゴシック" charset="0"/>
                        </a:rPr>
                        <a:t>Solution</a:t>
                      </a:r>
                    </a:p>
                  </a:txBody>
                  <a:tcPr marT="45714" marB="45714" horzOverflow="overflow">
                    <a:lnL>
                      <a:noFill/>
                    </a:lnL>
                    <a:lnR cap="flat">
                      <a:noFill/>
                    </a:lnR>
                    <a:lnT cap="flat">
                      <a:noFill/>
                    </a:lnT>
                    <a:lnB>
                      <a:noFill/>
                    </a:lnB>
                    <a:lnTlToBr>
                      <a:noFill/>
                    </a:lnTlToBr>
                    <a:lnBlToTr>
                      <a:noFill/>
                    </a:lnBlToTr>
                    <a:solidFill>
                      <a:srgbClr val="E9E4D5"/>
                    </a:solidFill>
                  </a:tcPr>
                </a:tc>
                <a:extLst>
                  <a:ext uri="{0D108BD9-81ED-4DB2-BD59-A6C34878D82A}">
                    <a16:rowId xmlns:a16="http://schemas.microsoft.com/office/drawing/2014/main" val="10000"/>
                  </a:ext>
                </a:extLst>
              </a:tr>
              <a:tr h="914284">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Forwarding a message without the original sender’s permission</a:t>
                      </a:r>
                    </a:p>
                  </a:txBody>
                  <a:tcPr marT="45714" marB="45714"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When in doubt, get the original sender’s permission before forwarding a message.</a:t>
                      </a:r>
                    </a:p>
                  </a:txBody>
                  <a:tcPr marT="45714" marB="45714"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2854">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Broken email chain                    </a:t>
                      </a:r>
                      <a:r>
                        <a:rPr kumimoji="0" lang="en-US" sz="1800" b="0" i="0" u="none" strike="noStrike" cap="none" normalizeH="0" baseline="0">
                          <a:ln>
                            <a:noFill/>
                          </a:ln>
                          <a:solidFill>
                            <a:schemeClr val="tx1"/>
                          </a:solidFill>
                          <a:effectLst/>
                          <a:latin typeface="Arial" charset="0"/>
                          <a:ea typeface="ＭＳ Ｐゴシック" charset="0"/>
                        </a:rPr>
                        <a:t>Occurs when users send multiple messages back and forth but delete the history of the conversation</a:t>
                      </a: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Include the message thread. </a:t>
                      </a:r>
                      <a:r>
                        <a:rPr kumimoji="0" lang="en-US" sz="1800" b="0" i="0" u="none" strike="noStrike" cap="none" normalizeH="0" baseline="0">
                          <a:ln>
                            <a:noFill/>
                          </a:ln>
                          <a:solidFill>
                            <a:schemeClr val="tx1"/>
                          </a:solidFill>
                          <a:effectLst/>
                          <a:latin typeface="Arial" charset="0"/>
                          <a:ea typeface="ＭＳ Ｐゴシック" charset="0"/>
                        </a:rPr>
                        <a:t>Doing so provides context and keeps a helpful record of the digital “conversation.”</a:t>
                      </a:r>
                      <a:endParaRPr kumimoji="0" lang="en-US" sz="1800" b="1" i="0" u="none" strike="noStrike" cap="none" normalizeH="0" baseline="0">
                        <a:ln>
                          <a:noFill/>
                        </a:ln>
                        <a:solidFill>
                          <a:schemeClr val="tx1"/>
                        </a:solidFill>
                        <a:effectLst/>
                        <a:latin typeface="Arial" charset="0"/>
                        <a:ea typeface="ＭＳ Ｐゴシック"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569">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Overuse of “Cc” (carbon-copy) </a:t>
                      </a:r>
                      <a:r>
                        <a:rPr kumimoji="0" lang="en-US" sz="1800" b="0" i="0" u="none" strike="noStrike" cap="none" normalizeH="0" baseline="0">
                          <a:ln>
                            <a:noFill/>
                          </a:ln>
                          <a:solidFill>
                            <a:schemeClr val="tx1"/>
                          </a:solidFill>
                          <a:effectLst/>
                          <a:latin typeface="Arial" charset="0"/>
                          <a:ea typeface="ＭＳ Ｐゴシック" charset="0"/>
                        </a:rPr>
                        <a:t>Occurs when a user sends a copy of a message to people who do not need it</a:t>
                      </a:r>
                      <a:endParaRPr kumimoji="0" lang="en-US" sz="1800" b="1" i="0" u="none" strike="noStrike" cap="none" normalizeH="0" baseline="0">
                        <a:ln>
                          <a:noFill/>
                        </a:ln>
                        <a:solidFill>
                          <a:schemeClr val="tx1"/>
                        </a:solidFill>
                        <a:effectLst/>
                        <a:latin typeface="Arial" charset="0"/>
                        <a:ea typeface="ＭＳ Ｐゴシック"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Use “Cc” with caution. </a:t>
                      </a:r>
                      <a:r>
                        <a:rPr kumimoji="0" lang="en-US" sz="1800" b="0" i="0" u="none" strike="noStrike" cap="none" normalizeH="0" baseline="0">
                          <a:ln>
                            <a:noFill/>
                          </a:ln>
                          <a:solidFill>
                            <a:schemeClr val="tx1"/>
                          </a:solidFill>
                          <a:effectLst/>
                          <a:latin typeface="Arial" charset="0"/>
                          <a:ea typeface="ＭＳ Ｐゴシック" charset="0"/>
                        </a:rPr>
                        <a:t>Always ask yourself, “Does this person need to know this information?”</a:t>
                      </a:r>
                      <a:endParaRPr kumimoji="0" lang="en-US" sz="1800" b="1" i="0" u="none" strike="noStrike" cap="none" normalizeH="0" baseline="0">
                        <a:ln>
                          <a:noFill/>
                        </a:ln>
                        <a:solidFill>
                          <a:schemeClr val="tx1"/>
                        </a:solidFill>
                        <a:effectLst/>
                        <a:latin typeface="Arial" charset="0"/>
                        <a:ea typeface="ＭＳ Ｐゴシック"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443">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Forgotten attachment</a:t>
                      </a:r>
                      <a:endParaRPr kumimoji="0" lang="en-US" sz="1800" b="0" i="0" u="none" strike="noStrike" cap="none" normalizeH="0" baseline="0">
                        <a:ln>
                          <a:noFill/>
                        </a:ln>
                        <a:solidFill>
                          <a:schemeClr val="tx1"/>
                        </a:solidFill>
                        <a:effectLst/>
                        <a:latin typeface="Arial" charset="0"/>
                        <a:ea typeface="ＭＳ Ｐゴシック"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Upload your attachments </a:t>
                      </a:r>
                      <a:r>
                        <a:rPr kumimoji="0" lang="en-US" sz="1800" b="1" i="1" u="none" strike="noStrike" cap="none" normalizeH="0" baseline="0">
                          <a:ln>
                            <a:noFill/>
                          </a:ln>
                          <a:solidFill>
                            <a:schemeClr val="tx1"/>
                          </a:solidFill>
                          <a:effectLst/>
                          <a:latin typeface="Arial" charset="0"/>
                          <a:ea typeface="ＭＳ Ｐゴシック" charset="0"/>
                        </a:rPr>
                        <a:t>first, </a:t>
                      </a:r>
                      <a:r>
                        <a:rPr kumimoji="0" lang="en-US" sz="1800" b="0" i="0" u="none" strike="noStrike" cap="none" normalizeH="0" baseline="0">
                          <a:ln>
                            <a:noFill/>
                          </a:ln>
                          <a:solidFill>
                            <a:schemeClr val="tx1"/>
                          </a:solidFill>
                          <a:effectLst/>
                          <a:latin typeface="Arial" charset="0"/>
                          <a:ea typeface="ＭＳ Ｐゴシック" charset="0"/>
                        </a:rPr>
                        <a:t>before drafting your message.</a:t>
                      </a:r>
                      <a:endParaRPr kumimoji="0" lang="en-US" sz="1800" b="1" i="1" u="none" strike="noStrike" cap="none" normalizeH="0" baseline="0">
                        <a:ln>
                          <a:noFill/>
                        </a:ln>
                        <a:solidFill>
                          <a:schemeClr val="tx1"/>
                        </a:solidFill>
                        <a:effectLst/>
                        <a:latin typeface="Arial" charset="0"/>
                        <a:ea typeface="ＭＳ Ｐゴシック"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ChangeArrowheads="1"/>
          </p:cNvSpPr>
          <p:nvPr/>
        </p:nvSpPr>
        <p:spPr bwMode="auto">
          <a:xfrm>
            <a:off x="1677988" y="609600"/>
            <a:ext cx="6932612" cy="1141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lnSpc>
                <a:spcPct val="80000"/>
              </a:lnSpc>
              <a:defRPr/>
            </a:pPr>
            <a:r>
              <a:rPr lang="en-US" sz="4400">
                <a:solidFill>
                  <a:srgbClr val="A4A7A6"/>
                </a:solidFill>
              </a:rPr>
              <a:t>Avoiding Email Pitfalls</a:t>
            </a:r>
          </a:p>
        </p:txBody>
      </p:sp>
      <p:graphicFrame>
        <p:nvGraphicFramePr>
          <p:cNvPr id="411692" name="Group 44"/>
          <p:cNvGraphicFramePr>
            <a:graphicFrameLocks noGrp="1"/>
          </p:cNvGraphicFramePr>
          <p:nvPr>
            <p:ph/>
          </p:nvPr>
        </p:nvGraphicFramePr>
        <p:xfrm>
          <a:off x="1676400" y="1482725"/>
          <a:ext cx="6932613" cy="4638934"/>
        </p:xfrm>
        <a:graphic>
          <a:graphicData uri="http://schemas.openxmlformats.org/drawingml/2006/table">
            <a:tbl>
              <a:tblPr/>
              <a:tblGrid>
                <a:gridCol w="32004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427413">
                  <a:extLst>
                    <a:ext uri="{9D8B030D-6E8A-4147-A177-3AD203B41FA5}">
                      <a16:colId xmlns:a16="http://schemas.microsoft.com/office/drawing/2014/main" val="20002"/>
                    </a:ext>
                  </a:extLst>
                </a:gridCol>
              </a:tblGrid>
              <a:tr h="595272">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600" b="1" i="0" u="none" strike="noStrike" cap="none" normalizeH="0" baseline="0">
                          <a:ln>
                            <a:noFill/>
                          </a:ln>
                          <a:solidFill>
                            <a:srgbClr val="72002B"/>
                          </a:solidFill>
                          <a:effectLst/>
                          <a:latin typeface="Arial" charset="0"/>
                          <a:ea typeface="ＭＳ Ｐゴシック" charset="0"/>
                        </a:rPr>
                        <a:t>Problem</a:t>
                      </a:r>
                    </a:p>
                  </a:txBody>
                  <a:tcPr marT="45717" marB="45717" horzOverflow="overflow">
                    <a:lnL cap="flat">
                      <a:noFill/>
                    </a:lnL>
                    <a:lnR>
                      <a:noFill/>
                    </a:lnR>
                    <a:lnT cap="fla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7" marB="45717" horzOverflow="overflow">
                    <a:lnL>
                      <a:noFill/>
                    </a:lnL>
                    <a:lnR>
                      <a:noFill/>
                    </a:lnR>
                    <a:lnT cap="fla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600" b="1" i="0" u="none" strike="noStrike" cap="none" normalizeH="0" baseline="0">
                          <a:ln>
                            <a:noFill/>
                          </a:ln>
                          <a:solidFill>
                            <a:schemeClr val="tx1"/>
                          </a:solidFill>
                          <a:effectLst/>
                          <a:latin typeface="Arial" charset="0"/>
                          <a:ea typeface="ＭＳ Ｐゴシック" charset="0"/>
                        </a:rPr>
                        <a:t>Solution</a:t>
                      </a:r>
                    </a:p>
                  </a:txBody>
                  <a:tcPr marT="45717" marB="45717" horzOverflow="overflow">
                    <a:lnL>
                      <a:noFill/>
                    </a:lnL>
                    <a:lnR cap="flat">
                      <a:noFill/>
                    </a:lnR>
                    <a:lnT cap="flat">
                      <a:noFill/>
                    </a:lnT>
                    <a:lnB>
                      <a:noFill/>
                    </a:lnB>
                    <a:lnTlToBr>
                      <a:noFill/>
                    </a:lnTlToBr>
                    <a:lnBlToTr>
                      <a:noFill/>
                    </a:lnBlToTr>
                    <a:solidFill>
                      <a:srgbClr val="E9E4D5"/>
                    </a:solidFill>
                  </a:tcPr>
                </a:tc>
                <a:extLst>
                  <a:ext uri="{0D108BD9-81ED-4DB2-BD59-A6C34878D82A}">
                    <a16:rowId xmlns:a16="http://schemas.microsoft.com/office/drawing/2014/main" val="10000"/>
                  </a:ext>
                </a:extLst>
              </a:tr>
              <a:tr h="1188638">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Overuse of capital letters      </a:t>
                      </a:r>
                      <a:r>
                        <a:rPr kumimoji="0" lang="en-US" sz="1800" b="0" i="0" u="none" strike="noStrike" cap="none" normalizeH="0" baseline="0">
                          <a:ln>
                            <a:noFill/>
                          </a:ln>
                          <a:solidFill>
                            <a:schemeClr val="tx1"/>
                          </a:solidFill>
                          <a:effectLst/>
                          <a:latin typeface="Arial" charset="0"/>
                          <a:ea typeface="ＭＳ Ｐゴシック" charset="0"/>
                        </a:rPr>
                        <a:t>Occurs when entire words are capitalized for emphasis</a:t>
                      </a:r>
                      <a:endParaRPr kumimoji="0" lang="en-US" sz="1800" b="1" i="0" u="none" strike="noStrike" cap="none" normalizeH="0" baseline="0">
                        <a:ln>
                          <a:noFill/>
                        </a:ln>
                        <a:solidFill>
                          <a:schemeClr val="tx1"/>
                        </a:solidFill>
                        <a:effectLst/>
                        <a:latin typeface="Arial" charset="0"/>
                        <a:ea typeface="ＭＳ Ｐゴシック"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Follow proper capitalization rules. </a:t>
                      </a:r>
                      <a:r>
                        <a:rPr kumimoji="0" lang="en-US" sz="1800" b="0" i="0" u="none" strike="noStrike" cap="none" normalizeH="0" baseline="0">
                          <a:ln>
                            <a:noFill/>
                          </a:ln>
                          <a:solidFill>
                            <a:schemeClr val="tx1"/>
                          </a:solidFill>
                          <a:effectLst/>
                          <a:latin typeface="Arial" charset="0"/>
                          <a:ea typeface="ＭＳ Ｐゴシック" charset="0"/>
                        </a:rPr>
                        <a:t>Never write messages in all CAPS, and do not SHOUT words. </a:t>
                      </a:r>
                      <a:endParaRPr kumimoji="0" lang="en-US" sz="1800" b="1" i="0" u="none" strike="noStrike" cap="none" normalizeH="0" baseline="0">
                        <a:ln>
                          <a:noFill/>
                        </a:ln>
                        <a:solidFill>
                          <a:schemeClr val="tx1"/>
                        </a:solidFill>
                        <a:effectLst/>
                        <a:latin typeface="Arial" charset="0"/>
                        <a:ea typeface="ＭＳ Ｐゴシック" charset="0"/>
                      </a:endParaRP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2939">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Overly long messages</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As a general rule, if the message doesn’t fit on one screen, summarize it. </a:t>
                      </a:r>
                      <a:r>
                        <a:rPr kumimoji="0" lang="en-US" sz="1800" b="0" i="0" u="none" strike="noStrike" cap="none" normalizeH="0" baseline="0">
                          <a:ln>
                            <a:noFill/>
                          </a:ln>
                          <a:solidFill>
                            <a:schemeClr val="tx1"/>
                          </a:solidFill>
                          <a:effectLst/>
                          <a:latin typeface="Arial" charset="0"/>
                          <a:ea typeface="ＭＳ Ｐゴシック" charset="0"/>
                        </a:rPr>
                        <a:t>Issue the remainder of the message in an attachment. </a:t>
                      </a:r>
                      <a:endParaRPr kumimoji="0" lang="en-US" sz="1800" b="1" i="0" u="none" strike="noStrike" cap="none" normalizeH="0" baseline="0">
                        <a:ln>
                          <a:noFill/>
                        </a:ln>
                        <a:solidFill>
                          <a:schemeClr val="tx1"/>
                        </a:solidFill>
                        <a:effectLst/>
                        <a:latin typeface="Arial" charset="0"/>
                        <a:ea typeface="ＭＳ Ｐゴシック"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125">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Overuse of “bureaucratese”</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0" i="1" u="none" strike="noStrike" cap="none" normalizeH="0" baseline="0">
                          <a:ln>
                            <a:noFill/>
                          </a:ln>
                          <a:solidFill>
                            <a:schemeClr val="tx1"/>
                          </a:solidFill>
                          <a:effectLst/>
                          <a:latin typeface="Arial" charset="0"/>
                          <a:ea typeface="ＭＳ Ｐゴシック" charset="0"/>
                        </a:rPr>
                        <a:t>I hereby do declare . . .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0" i="1" u="none" strike="noStrike" cap="none" normalizeH="0" baseline="0">
                          <a:ln>
                            <a:noFill/>
                          </a:ln>
                          <a:solidFill>
                            <a:schemeClr val="tx1"/>
                          </a:solidFill>
                          <a:effectLst/>
                          <a:latin typeface="Arial" charset="0"/>
                          <a:ea typeface="ＭＳ Ｐゴシック" charset="0"/>
                        </a:rPr>
                        <a:t>Per regards to your query . . . </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endParaRPr kumimoji="0" lang="en-US" sz="2600" b="1" i="0" u="none" strike="noStrike" cap="none" normalizeH="0" baseline="0">
                        <a:ln>
                          <a:noFill/>
                        </a:ln>
                        <a:solidFill>
                          <a:srgbClr val="0F3277"/>
                        </a:solidFill>
                        <a:effectLst/>
                        <a:latin typeface="Arial" charset="0"/>
                        <a:ea typeface="ＭＳ Ｐゴシック"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1800" b="1" i="0" u="none" strike="noStrike" cap="none" normalizeH="0" baseline="0">
                          <a:ln>
                            <a:noFill/>
                          </a:ln>
                          <a:solidFill>
                            <a:schemeClr val="tx1"/>
                          </a:solidFill>
                          <a:effectLst/>
                          <a:latin typeface="Arial" charset="0"/>
                          <a:ea typeface="ＭＳ Ｐゴシック" charset="0"/>
                        </a:rPr>
                        <a:t>Use plain English, </a:t>
                      </a:r>
                      <a:r>
                        <a:rPr kumimoji="0" lang="en-US" sz="1800" b="0" i="0" u="none" strike="noStrike" cap="none" normalizeH="0" baseline="0">
                          <a:ln>
                            <a:noFill/>
                          </a:ln>
                          <a:solidFill>
                            <a:schemeClr val="tx1"/>
                          </a:solidFill>
                          <a:effectLst/>
                          <a:latin typeface="Arial" charset="0"/>
                          <a:ea typeface="ＭＳ Ｐゴシック" charset="0"/>
                        </a:rPr>
                        <a:t>especially for messages intended for an external audience. </a:t>
                      </a:r>
                      <a:endParaRPr kumimoji="0" lang="en-US" sz="1800" b="1" i="0" u="none" strike="noStrike" cap="none" normalizeH="0" baseline="0">
                        <a:ln>
                          <a:noFill/>
                        </a:ln>
                        <a:solidFill>
                          <a:schemeClr val="tx1"/>
                        </a:solidFill>
                        <a:effectLst/>
                        <a:latin typeface="Arial" charset="0"/>
                        <a:ea typeface="ＭＳ Ｐゴシック"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5" name="Rectangle 5"/>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5:</a:t>
            </a:r>
            <a:br>
              <a:rPr lang="en-US" sz="2000" b="1" u="sng">
                <a:solidFill>
                  <a:srgbClr val="72002B"/>
                </a:solidFill>
                <a:cs typeface="+mj-cs"/>
              </a:rPr>
            </a:br>
            <a:br>
              <a:rPr lang="en-US" sz="2800" b="1" u="sng">
                <a:cs typeface="+mj-cs"/>
              </a:rPr>
            </a:br>
            <a:r>
              <a:rPr lang="en-US">
                <a:solidFill>
                  <a:schemeClr val="tx1"/>
                </a:solidFill>
                <a:cs typeface="+mj-cs"/>
              </a:rPr>
              <a:t>Avoid Email Pitfalls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sp>
        <p:nvSpPr>
          <p:cNvPr id="415748" name="Rectangle 4"/>
          <p:cNvSpPr>
            <a:spLocks noChangeArrowheads="1"/>
          </p:cNvSpPr>
          <p:nvPr/>
        </p:nvSpPr>
        <p:spPr bwMode="auto">
          <a:xfrm>
            <a:off x="1600200" y="1219200"/>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5749" name="Rectangle 5"/>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write clear, straightforward messages</a:t>
            </a:r>
          </a:p>
        </p:txBody>
      </p:sp>
      <p:pic>
        <p:nvPicPr>
          <p:cNvPr id="415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eaLnBrk="1" hangingPunct="1">
              <a:defRPr/>
            </a:pPr>
            <a:r>
              <a:rPr lang="en-US">
                <a:solidFill>
                  <a:schemeClr val="tx1"/>
                </a:solidFill>
                <a:cs typeface="+mj-cs"/>
              </a:rPr>
              <a:t>Using Plain Language</a:t>
            </a:r>
          </a:p>
        </p:txBody>
      </p:sp>
      <p:sp>
        <p:nvSpPr>
          <p:cNvPr id="416772" name="Rectangle 4"/>
          <p:cNvSpPr>
            <a:spLocks noChangeArrowheads="1"/>
          </p:cNvSpPr>
          <p:nvPr/>
        </p:nvSpPr>
        <p:spPr bwMode="auto">
          <a:xfrm>
            <a:off x="1600200" y="1447800"/>
            <a:ext cx="6781800" cy="4570482"/>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ts val="300"/>
              </a:spcBef>
              <a:buClrTx/>
              <a:buFontTx/>
              <a:buNone/>
              <a:defRPr/>
            </a:pPr>
            <a:r>
              <a:rPr lang="en-US" dirty="0">
                <a:solidFill>
                  <a:schemeClr val="tx1"/>
                </a:solidFill>
              </a:rPr>
              <a:t>The Plain Writing Act of 2010 mandates that all writing for the public use plain language. </a:t>
            </a:r>
          </a:p>
          <a:p>
            <a:pPr eaLnBrk="1" hangingPunct="1">
              <a:spcBef>
                <a:spcPts val="300"/>
              </a:spcBef>
              <a:buClrTx/>
              <a:buFontTx/>
              <a:buNone/>
              <a:defRPr/>
            </a:pPr>
            <a:endParaRPr lang="en-US" dirty="0">
              <a:solidFill>
                <a:schemeClr val="tx1"/>
              </a:solidFill>
            </a:endParaRPr>
          </a:p>
          <a:p>
            <a:pPr eaLnBrk="1" hangingPunct="1">
              <a:spcBef>
                <a:spcPts val="300"/>
              </a:spcBef>
              <a:buClrTx/>
              <a:buFontTx/>
              <a:buNone/>
              <a:defRPr/>
            </a:pPr>
            <a:r>
              <a:rPr lang="en-US" sz="3000" b="1" dirty="0">
                <a:solidFill>
                  <a:srgbClr val="0F3277"/>
                </a:solidFill>
              </a:rPr>
              <a:t>What should I know about plain language?</a:t>
            </a:r>
            <a:r>
              <a:rPr lang="en-US" sz="3000" dirty="0">
                <a:solidFill>
                  <a:srgbClr val="0F3277"/>
                </a:solidFill>
              </a:rPr>
              <a:t> </a:t>
            </a:r>
          </a:p>
          <a:p>
            <a:pPr eaLnBrk="1" hangingPunct="1">
              <a:spcBef>
                <a:spcPts val="300"/>
              </a:spcBef>
              <a:buClrTx/>
              <a:buFontTx/>
              <a:buNone/>
              <a:defRPr/>
            </a:pPr>
            <a:r>
              <a:rPr lang="en-US" dirty="0">
                <a:solidFill>
                  <a:schemeClr val="tx1"/>
                </a:solidFill>
              </a:rPr>
              <a:t>The following tips summarize the Federal Plain Language Guidelines. These strategies are taught and applied throughout the course. </a:t>
            </a:r>
            <a:endParaRPr lang="en-US" sz="3000" dirty="0">
              <a:solidFill>
                <a:srgbClr val="0F3277"/>
              </a:solidFill>
            </a:endParaRPr>
          </a:p>
          <a:p>
            <a:pPr eaLnBrk="1" hangingPunct="1">
              <a:spcBef>
                <a:spcPts val="300"/>
              </a:spcBef>
              <a:buClrTx/>
              <a:buFontTx/>
              <a:buNone/>
              <a:defRPr/>
            </a:pPr>
            <a:endParaRPr lang="en-US" dirty="0">
              <a:solidFill>
                <a:schemeClr val="tx1"/>
              </a:solidFill>
            </a:endParaRPr>
          </a:p>
          <a:p>
            <a:pPr eaLnBrk="1" hangingPunct="1">
              <a:spcBef>
                <a:spcPts val="300"/>
              </a:spcBef>
              <a:buClrTx/>
              <a:buFontTx/>
              <a:buNone/>
              <a:defRPr/>
            </a:pPr>
            <a:endParaRPr lang="en-US" dirty="0">
              <a:solidFill>
                <a:schemeClr val="tx1"/>
              </a:solidFill>
            </a:endParaRPr>
          </a:p>
          <a:p>
            <a:pPr eaLnBrk="1" hangingPunct="1">
              <a:spcBef>
                <a:spcPts val="300"/>
              </a:spcBef>
              <a:buClrTx/>
              <a:buFontTx/>
              <a:buNone/>
              <a:defRPr/>
            </a:pP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0"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1" name="Rectangle 3"/>
          <p:cNvSpPr>
            <a:spLocks noChangeArrowheads="1"/>
          </p:cNvSpPr>
          <p:nvPr/>
        </p:nvSpPr>
        <p:spPr bwMode="auto">
          <a:xfrm>
            <a:off x="1676400" y="1050925"/>
            <a:ext cx="6705600" cy="2382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understand the resources that help me use email effectively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en-US">
                <a:cs typeface="+mj-cs"/>
              </a:rPr>
              <a:t>Using Plain Language</a:t>
            </a:r>
          </a:p>
        </p:txBody>
      </p:sp>
      <p:sp>
        <p:nvSpPr>
          <p:cNvPr id="417797" name="Rectangle 5"/>
          <p:cNvSpPr>
            <a:spLocks noGrp="1" noChangeArrowheads="1"/>
          </p:cNvSpPr>
          <p:nvPr>
            <p:ph type="body" idx="1"/>
          </p:nvPr>
        </p:nvSpPr>
        <p:spPr>
          <a:xfrm>
            <a:off x="1676400" y="1524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n-cs"/>
              </a:rPr>
              <a:t>Organize for clarity.</a:t>
            </a:r>
            <a:r>
              <a:rPr lang="en-US" b="0">
                <a:solidFill>
                  <a:srgbClr val="000000"/>
                </a:solidFill>
                <a:cs typeface="+mn-cs"/>
              </a:rPr>
              <a:t> Create an opening, a middle, and a closing, and use an effective plan to arrange details. Use informative headings and lists.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600200" y="152400"/>
            <a:ext cx="7239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54" name="Rectangle 2"/>
          <p:cNvSpPr>
            <a:spLocks noGrp="1" noChangeArrowheads="1"/>
          </p:cNvSpPr>
          <p:nvPr>
            <p:ph type="title"/>
          </p:nvPr>
        </p:nvSpPr>
        <p:spPr>
          <a:xfrm>
            <a:off x="1676400" y="609600"/>
            <a:ext cx="7162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Plain Language</a:t>
            </a:r>
          </a:p>
        </p:txBody>
      </p:sp>
      <p:graphicFrame>
        <p:nvGraphicFramePr>
          <p:cNvPr id="23576" name="Group 24"/>
          <p:cNvGraphicFramePr>
            <a:graphicFrameLocks noGrp="1"/>
          </p:cNvGraphicFramePr>
          <p:nvPr/>
        </p:nvGraphicFramePr>
        <p:xfrm>
          <a:off x="1905000" y="2097088"/>
          <a:ext cx="6478588" cy="3646487"/>
        </p:xfrm>
        <a:graphic>
          <a:graphicData uri="http://schemas.openxmlformats.org/drawingml/2006/table">
            <a:tbl>
              <a:tblPr/>
              <a:tblGrid>
                <a:gridCol w="3278188">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03238">
                <a:tc>
                  <a:txBody>
                    <a:bodyPr/>
                    <a:lstStyle/>
                    <a:p>
                      <a:pPr marL="0" marR="0" lvl="0" indent="0" algn="l" defTabSz="457200"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Don’t Say</a:t>
                      </a:r>
                    </a:p>
                  </a:txBody>
                  <a:tcPr marL="90000" marR="90000" marT="69732" marB="468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Do Say</a:t>
                      </a:r>
                    </a:p>
                  </a:txBody>
                  <a:tcPr marL="90000" marR="90000" marT="69732" marB="468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49">
                <a:tc>
                  <a:txBody>
                    <a:body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Remember, your financial disclosure report must include information on assets and income, liabilities, outside positions, agreements or arrangements, and gifts and travel reimbursements.</a:t>
                      </a:r>
                    </a:p>
                  </a:txBody>
                  <a:tcPr marL="90000" marR="90000" marT="64440" marB="468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95300" marR="0" lvl="0" indent="-49530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a:ln>
                          <a:noFill/>
                        </a:ln>
                        <a:solidFill>
                          <a:srgbClr val="0F3277"/>
                        </a:solidFill>
                        <a:effectLst/>
                        <a:latin typeface="Arial" charset="0"/>
                        <a:ea typeface="ＭＳ Ｐゴシック" charset="0"/>
                        <a:cs typeface="ＭＳ Ｐゴシック" charset="0"/>
                      </a:endParaRPr>
                    </a:p>
                    <a:p>
                      <a:pPr marL="495300" marR="0" lvl="0" indent="-49530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1" i="0" u="none" strike="noStrike" cap="none" normalizeH="0" baseline="0">
                        <a:ln>
                          <a:noFill/>
                        </a:ln>
                        <a:solidFill>
                          <a:srgbClr val="0F3277"/>
                        </a:solidFill>
                        <a:effectLst/>
                        <a:latin typeface="Arial" charset="0"/>
                        <a:ea typeface="ＭＳ Ｐゴシック" charset="0"/>
                        <a:cs typeface="ＭＳ Ｐゴシック" charset="0"/>
                      </a:endParaRPr>
                    </a:p>
                  </a:txBody>
                  <a:tcPr marL="90000" marR="90000" marT="64440" marB="468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562" name="Rectangle 10"/>
          <p:cNvSpPr>
            <a:spLocks noChangeArrowheads="1"/>
          </p:cNvSpPr>
          <p:nvPr/>
        </p:nvSpPr>
        <p:spPr bwMode="auto">
          <a:xfrm>
            <a:off x="1676400" y="1905000"/>
            <a:ext cx="6934200" cy="3965575"/>
          </a:xfrm>
          <a:prstGeom prst="rect">
            <a:avLst/>
          </a:prstGeom>
          <a:noFill/>
          <a:ln w="9360">
            <a:solidFill>
              <a:srgbClr val="80808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63" name="Line 11"/>
          <p:cNvSpPr>
            <a:spLocks noChangeShapeType="1"/>
          </p:cNvSpPr>
          <p:nvPr/>
        </p:nvSpPr>
        <p:spPr bwMode="auto">
          <a:xfrm>
            <a:off x="5176838" y="2212975"/>
            <a:ext cx="1587" cy="3432175"/>
          </a:xfrm>
          <a:prstGeom prst="line">
            <a:avLst/>
          </a:prstGeom>
          <a:noFill/>
          <a:ln w="38160">
            <a:solidFill>
              <a:srgbClr val="D7CFB4"/>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78" name="Rectangle 26"/>
          <p:cNvSpPr>
            <a:spLocks noGrp="1" noChangeArrowheads="1"/>
          </p:cNvSpPr>
          <p:nvPr>
            <p:ph type="body" idx="1"/>
          </p:nvPr>
        </p:nvSpPr>
        <p:spPr>
          <a:xfrm>
            <a:off x="5334000" y="2667000"/>
            <a:ext cx="3200400" cy="9906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000000"/>
                </a:solidFill>
              </a:rPr>
              <a:t>Remember, your financial disclosure report must include five parts:</a:t>
            </a:r>
            <a:r>
              <a:rPr lang="en-US" sz="1800" b="0">
                <a:solidFill>
                  <a:srgbClr val="000000"/>
                </a:solidFill>
              </a:rPr>
              <a:t> </a:t>
            </a:r>
          </a:p>
        </p:txBody>
      </p:sp>
      <p:sp>
        <p:nvSpPr>
          <p:cNvPr id="23579" name="Rectangle 27"/>
          <p:cNvSpPr>
            <a:spLocks noChangeArrowheads="1"/>
          </p:cNvSpPr>
          <p:nvPr/>
        </p:nvSpPr>
        <p:spPr bwMode="auto">
          <a:xfrm>
            <a:off x="5334000" y="3581400"/>
            <a:ext cx="3200400" cy="213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lnSpc>
                <a:spcPct val="80000"/>
              </a:lnSpc>
              <a:spcBef>
                <a:spcPts val="80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assets and income, </a:t>
            </a:r>
          </a:p>
          <a:p>
            <a:pPr marL="571500" indent="-571500" eaLnBrk="1" hangingPunct="1">
              <a:lnSpc>
                <a:spcPct val="80000"/>
              </a:lnSpc>
              <a:spcBef>
                <a:spcPts val="80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liabilities, </a:t>
            </a:r>
          </a:p>
          <a:p>
            <a:pPr marL="571500" indent="-571500" eaLnBrk="1" hangingPunct="1">
              <a:lnSpc>
                <a:spcPct val="80000"/>
              </a:lnSpc>
              <a:spcBef>
                <a:spcPts val="80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outside positions, </a:t>
            </a:r>
          </a:p>
          <a:p>
            <a:pPr marL="571500" indent="-571500" eaLnBrk="1" hangingPunct="1">
              <a:lnSpc>
                <a:spcPct val="80000"/>
              </a:lnSpc>
              <a:spcBef>
                <a:spcPts val="80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agreements or arrangements, and </a:t>
            </a:r>
          </a:p>
          <a:p>
            <a:pPr marL="571500" indent="-571500" eaLnBrk="1" hangingPunct="1">
              <a:lnSpc>
                <a:spcPct val="80000"/>
              </a:lnSpc>
              <a:spcBef>
                <a:spcPts val="80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gifts and travel reimbursements.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Plain Language</a:t>
            </a:r>
          </a:p>
        </p:txBody>
      </p:sp>
      <p:sp>
        <p:nvSpPr>
          <p:cNvPr id="24578" name="Rectangle 2"/>
          <p:cNvSpPr>
            <a:spLocks noGrp="1" noChangeArrowheads="1"/>
          </p:cNvSpPr>
          <p:nvPr>
            <p:ph type="body" idx="1"/>
          </p:nvPr>
        </p:nvSpPr>
        <p:spPr>
          <a:xfrm>
            <a:off x="1676400" y="1524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n-cs"/>
              </a:rPr>
              <a:t>Use simple, active verbs.</a:t>
            </a:r>
            <a:r>
              <a:rPr lang="en-US" b="0">
                <a:solidFill>
                  <a:srgbClr val="000000"/>
                </a:solidFill>
                <a:cs typeface="+mn-cs"/>
              </a:rPr>
              <a:t> Select verbs that describe the action that the subject of the sentence is doing. Avoid passive verbs for most writing. Don’t use complicated tenses.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600200" y="152400"/>
            <a:ext cx="7239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602" name="Rectangle 2"/>
          <p:cNvSpPr>
            <a:spLocks noGrp="1" noChangeArrowheads="1"/>
          </p:cNvSpPr>
          <p:nvPr>
            <p:ph type="title"/>
          </p:nvPr>
        </p:nvSpPr>
        <p:spPr>
          <a:xfrm>
            <a:off x="1676400" y="609600"/>
            <a:ext cx="7162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Plain Language</a:t>
            </a:r>
          </a:p>
        </p:txBody>
      </p:sp>
      <p:graphicFrame>
        <p:nvGraphicFramePr>
          <p:cNvPr id="25614" name="Group 14"/>
          <p:cNvGraphicFramePr>
            <a:graphicFrameLocks noGrp="1"/>
          </p:cNvGraphicFramePr>
          <p:nvPr/>
        </p:nvGraphicFramePr>
        <p:xfrm>
          <a:off x="1905000" y="2097088"/>
          <a:ext cx="6478588" cy="3376612"/>
        </p:xfrm>
        <a:graphic>
          <a:graphicData uri="http://schemas.openxmlformats.org/drawingml/2006/table">
            <a:tbl>
              <a:tblPr/>
              <a:tblGrid>
                <a:gridCol w="3278188">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08000">
                <a:tc>
                  <a:txBody>
                    <a:bodyPr/>
                    <a:lstStyle/>
                    <a:p>
                      <a:pPr marL="0" marR="0" lvl="0" indent="0" algn="l" defTabSz="457200"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Don’t Say</a:t>
                      </a:r>
                    </a:p>
                  </a:txBody>
                  <a:tcPr marL="90000" marR="90000" marT="69732" marB="468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Do Say</a:t>
                      </a:r>
                    </a:p>
                  </a:txBody>
                  <a:tcPr marL="90000" marR="90000" marT="69732" marB="468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68612">
                <a:tc>
                  <a:txBody>
                    <a:bodyPr/>
                    <a:lstStyle/>
                    <a:p>
                      <a:pPr marL="0" marR="0" lvl="0" indent="0" algn="l" defTabSz="457200" rtl="0" eaLnBrk="1" fontAlgn="base" latinLnBrk="0" hangingPunct="1">
                        <a:lnSpc>
                          <a:spcPct val="93000"/>
                        </a:lnSpc>
                        <a:spcBef>
                          <a:spcPts val="6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chemeClr val="tx1"/>
                          </a:solidFill>
                          <a:effectLst/>
                          <a:latin typeface="Arial" charset="0"/>
                          <a:ea typeface="ＭＳ Ｐゴシック" charset="0"/>
                          <a:cs typeface="ＭＳ Ｐゴシック" charset="0"/>
                        </a:rPr>
                        <a:t>If the meeting is rescheduled, all attendees should be notified.</a:t>
                      </a:r>
                    </a:p>
                  </a:txBody>
                  <a:tcPr marL="90000" marR="90000" marT="69732" marB="468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93000"/>
                        </a:lnSpc>
                        <a:spcBef>
                          <a:spcPts val="6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chemeClr val="tx1"/>
                          </a:solidFill>
                          <a:effectLst/>
                          <a:latin typeface="Arial" charset="0"/>
                          <a:ea typeface="ＭＳ Ｐゴシック" charset="0"/>
                          <a:cs typeface="ＭＳ Ｐゴシック" charset="0"/>
                        </a:rPr>
                        <a:t>If you reschedule the meeting, you should notify all attendees. </a:t>
                      </a:r>
                    </a:p>
                  </a:txBody>
                  <a:tcPr marL="90000" marR="90000" marT="69732" marB="468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10" name="Rectangle 10"/>
          <p:cNvSpPr>
            <a:spLocks noChangeArrowheads="1"/>
          </p:cNvSpPr>
          <p:nvPr/>
        </p:nvSpPr>
        <p:spPr bwMode="auto">
          <a:xfrm>
            <a:off x="1676400" y="1905000"/>
            <a:ext cx="6934200" cy="3965575"/>
          </a:xfrm>
          <a:prstGeom prst="rect">
            <a:avLst/>
          </a:prstGeom>
          <a:noFill/>
          <a:ln w="9360">
            <a:solidFill>
              <a:srgbClr val="80808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611" name="Line 11"/>
          <p:cNvSpPr>
            <a:spLocks noChangeShapeType="1"/>
          </p:cNvSpPr>
          <p:nvPr/>
        </p:nvSpPr>
        <p:spPr bwMode="auto">
          <a:xfrm>
            <a:off x="5105400" y="2209800"/>
            <a:ext cx="1588" cy="3432175"/>
          </a:xfrm>
          <a:prstGeom prst="line">
            <a:avLst/>
          </a:prstGeom>
          <a:noFill/>
          <a:ln w="38160">
            <a:solidFill>
              <a:srgbClr val="D7CFB4"/>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Plain Language</a:t>
            </a:r>
          </a:p>
        </p:txBody>
      </p:sp>
      <p:sp>
        <p:nvSpPr>
          <p:cNvPr id="26626" name="Rectangle 2"/>
          <p:cNvSpPr>
            <a:spLocks noGrp="1" noChangeArrowheads="1"/>
          </p:cNvSpPr>
          <p:nvPr>
            <p:ph type="body" idx="1"/>
          </p:nvPr>
        </p:nvSpPr>
        <p:spPr>
          <a:xfrm>
            <a:off x="1676400" y="1524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n-cs"/>
              </a:rPr>
              <a:t>Use a conversational voice. </a:t>
            </a:r>
            <a:r>
              <a:rPr lang="en-US" b="0">
                <a:solidFill>
                  <a:srgbClr val="000000"/>
                </a:solidFill>
                <a:cs typeface="+mn-cs"/>
              </a:rPr>
              <a:t>Write as if you are speaking to a colleague. Choose respectful language, neither overly formal and stuffy nor overly informal and slang ridden. Cut wordiness and unnecessary material.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600200" y="152400"/>
            <a:ext cx="7239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650" name="Rectangle 2"/>
          <p:cNvSpPr>
            <a:spLocks noGrp="1" noChangeArrowheads="1"/>
          </p:cNvSpPr>
          <p:nvPr>
            <p:ph type="title"/>
          </p:nvPr>
        </p:nvSpPr>
        <p:spPr>
          <a:xfrm>
            <a:off x="1676400" y="609600"/>
            <a:ext cx="7162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Plain Language</a:t>
            </a:r>
          </a:p>
        </p:txBody>
      </p:sp>
      <p:graphicFrame>
        <p:nvGraphicFramePr>
          <p:cNvPr id="27662" name="Group 14"/>
          <p:cNvGraphicFramePr>
            <a:graphicFrameLocks noGrp="1"/>
          </p:cNvGraphicFramePr>
          <p:nvPr/>
        </p:nvGraphicFramePr>
        <p:xfrm>
          <a:off x="1905000" y="2097088"/>
          <a:ext cx="6478588" cy="3519487"/>
        </p:xfrm>
        <a:graphic>
          <a:graphicData uri="http://schemas.openxmlformats.org/drawingml/2006/table">
            <a:tbl>
              <a:tblPr/>
              <a:tblGrid>
                <a:gridCol w="3278188">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00063">
                <a:tc>
                  <a:txBody>
                    <a:bodyPr/>
                    <a:lstStyle/>
                    <a:p>
                      <a:pPr marL="0" marR="0" lvl="0" indent="0" algn="l" defTabSz="457200"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Don’t Say</a:t>
                      </a:r>
                    </a:p>
                  </a:txBody>
                  <a:tcPr marL="90000" marR="90000" marT="69732" marB="468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600" b="1" i="0" u="none" strike="noStrike" cap="none" normalizeH="0" baseline="0">
                          <a:ln>
                            <a:noFill/>
                          </a:ln>
                          <a:solidFill>
                            <a:srgbClr val="72002B"/>
                          </a:solidFill>
                          <a:effectLst/>
                          <a:latin typeface="Arial" charset="0"/>
                          <a:ea typeface="ＭＳ Ｐゴシック" charset="0"/>
                          <a:cs typeface="ＭＳ Ｐゴシック" charset="0"/>
                        </a:rPr>
                        <a:t>Do Say</a:t>
                      </a:r>
                    </a:p>
                  </a:txBody>
                  <a:tcPr marL="90000" marR="90000" marT="69732" marB="46800" horzOverflow="overflow">
                    <a:lnL>
                      <a:noFill/>
                    </a:lnL>
                    <a:lnR>
                      <a:noFill/>
                    </a:lnR>
                    <a:lnT>
                      <a:noFill/>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9424">
                <a:tc>
                  <a:txBody>
                    <a:bodyPr/>
                    <a:lstStyle/>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a:ln>
                            <a:noFill/>
                          </a:ln>
                          <a:solidFill>
                            <a:schemeClr val="tx1"/>
                          </a:solidFill>
                          <a:effectLst/>
                          <a:latin typeface="Arial" charset="0"/>
                          <a:ea typeface="ＭＳ Ｐゴシック" charset="0"/>
                          <a:cs typeface="ＭＳ Ｐゴシック" charset="0"/>
                        </a:rPr>
                        <a:t>You should be cognizant of the fact that the agency is strategizing advanced modifications to its social media component.</a:t>
                      </a:r>
                    </a:p>
                  </a:txBody>
                  <a:tcPr marL="90000" marR="90000" marT="67968" marB="468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93000"/>
                        </a:lnSpc>
                        <a:spcBef>
                          <a:spcPts val="6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1" i="0" u="none" strike="noStrike" cap="none" normalizeH="0" baseline="0">
                          <a:ln>
                            <a:noFill/>
                          </a:ln>
                          <a:solidFill>
                            <a:schemeClr val="tx1"/>
                          </a:solidFill>
                          <a:effectLst/>
                          <a:latin typeface="Arial" charset="0"/>
                          <a:ea typeface="ＭＳ Ｐゴシック" charset="0"/>
                          <a:cs typeface="ＭＳ Ｐゴシック" charset="0"/>
                        </a:rPr>
                        <a:t>The agency is building a stronger social media presence.</a:t>
                      </a:r>
                    </a:p>
                  </a:txBody>
                  <a:tcPr marL="90000" marR="90000" marT="69732" marB="46800" horzOverflow="overflow">
                    <a:lnL>
                      <a:noFill/>
                    </a:lnL>
                    <a:lnR>
                      <a:noFill/>
                    </a:lnR>
                    <a:lnT w="576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658" name="Rectangle 10"/>
          <p:cNvSpPr>
            <a:spLocks noChangeArrowheads="1"/>
          </p:cNvSpPr>
          <p:nvPr/>
        </p:nvSpPr>
        <p:spPr bwMode="auto">
          <a:xfrm>
            <a:off x="1676400" y="1905000"/>
            <a:ext cx="6934200" cy="3965575"/>
          </a:xfrm>
          <a:prstGeom prst="rect">
            <a:avLst/>
          </a:prstGeom>
          <a:noFill/>
          <a:ln w="9360">
            <a:solidFill>
              <a:srgbClr val="80808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659" name="Line 11"/>
          <p:cNvSpPr>
            <a:spLocks noChangeShapeType="1"/>
          </p:cNvSpPr>
          <p:nvPr/>
        </p:nvSpPr>
        <p:spPr bwMode="auto">
          <a:xfrm>
            <a:off x="5105400" y="2209800"/>
            <a:ext cx="1588" cy="3432175"/>
          </a:xfrm>
          <a:prstGeom prst="line">
            <a:avLst/>
          </a:prstGeom>
          <a:noFill/>
          <a:ln w="38160">
            <a:solidFill>
              <a:srgbClr val="D7CFB4"/>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Plain Language</a:t>
            </a:r>
          </a:p>
        </p:txBody>
      </p:sp>
      <p:sp>
        <p:nvSpPr>
          <p:cNvPr id="28674" name="Rectangle 2"/>
          <p:cNvSpPr>
            <a:spLocks noGrp="1" noChangeArrowheads="1"/>
          </p:cNvSpPr>
          <p:nvPr>
            <p:ph type="body" idx="1"/>
          </p:nvPr>
        </p:nvSpPr>
        <p:spPr>
          <a:xfrm>
            <a:off x="1676400" y="1524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n-cs"/>
              </a:rPr>
              <a:t>Write short paragraphs with topic sentences.</a:t>
            </a:r>
            <a:r>
              <a:rPr lang="en-US" b="0">
                <a:solidFill>
                  <a:srgbClr val="000000"/>
                </a:solidFill>
                <a:cs typeface="+mn-cs"/>
              </a:rPr>
              <a:t> Break ideas into digestible chunks, making them easy to read and find again.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6:</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Use Plain Language</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22"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23" name="Rectangle 3"/>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use respectful email greetings and closings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Writing Respectful Greetings and Closings</a:t>
            </a:r>
          </a:p>
        </p:txBody>
      </p:sp>
      <p:sp>
        <p:nvSpPr>
          <p:cNvPr id="31746" name="Rectangle 2"/>
          <p:cNvSpPr>
            <a:spLocks noGrp="1" noChangeArrowheads="1"/>
          </p:cNvSpPr>
          <p:nvPr>
            <p:ph type="body" idx="1"/>
          </p:nvPr>
        </p:nvSpPr>
        <p:spPr>
          <a:xfrm>
            <a:off x="1676400" y="19050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rgbClr val="000000"/>
                </a:solidFill>
                <a:cs typeface="+mn-cs"/>
              </a:rPr>
              <a:t>Show respect with polite greetings and closings. </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rgbClr val="000000"/>
              </a:solidFill>
              <a:cs typeface="+mn-cs"/>
            </a:endParaRP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Does my email need a salutation or greeting?</a:t>
            </a:r>
            <a:r>
              <a:rPr lang="en-US" b="0">
                <a:cs typeface="+mn-cs"/>
              </a:rPr>
              <a:t> </a:t>
            </a:r>
          </a:p>
          <a:p>
            <a:pPr marL="0" indent="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rgbClr val="000000"/>
                </a:solidFill>
                <a:cs typeface="+mn-cs"/>
              </a:rPr>
              <a:t>Use a polite greeting to begin your message.</a:t>
            </a:r>
            <a:endParaRPr lang="en-US" sz="2600" b="0">
              <a:solidFill>
                <a:srgbClr val="000000"/>
              </a:solidFill>
              <a:cs typeface="+mn-cs"/>
            </a:endParaRP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rgbClr val="000000"/>
              </a:solidFill>
              <a:cs typeface="+mn-cs"/>
            </a:endParaRP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b="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676400" y="5334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Using Resources</a:t>
            </a:r>
          </a:p>
        </p:txBody>
      </p:sp>
      <p:sp>
        <p:nvSpPr>
          <p:cNvPr id="8194" name="Rectangle 2"/>
          <p:cNvSpPr>
            <a:spLocks noGrp="1" noChangeArrowheads="1"/>
          </p:cNvSpPr>
          <p:nvPr>
            <p:ph type="body" idx="1"/>
          </p:nvPr>
        </p:nvSpPr>
        <p:spPr>
          <a:xfrm>
            <a:off x="1676400" y="1524000"/>
            <a:ext cx="7162800" cy="4724400"/>
          </a:xfrm>
        </p:spPr>
        <p:txBody>
          <a:bodyPr/>
          <a:lstStyle/>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0">
                <a:solidFill>
                  <a:schemeClr val="tx1"/>
                </a:solidFill>
                <a:cs typeface="+mn-cs"/>
              </a:rPr>
              <a:t>Your course packet includes the tools you need to write email with clarity and effectiveness. </a:t>
            </a:r>
            <a:endParaRPr lang="en-US" sz="2800" b="0">
              <a:solidFill>
                <a:srgbClr val="000000"/>
              </a:solidFill>
              <a:cs typeface="+mn-cs"/>
            </a:endParaRP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a:cs typeface="+mn-cs"/>
              </a:rPr>
              <a:t>How should I use the resources I have?</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0">
                <a:solidFill>
                  <a:schemeClr val="tx1"/>
                </a:solidFill>
                <a:cs typeface="+mn-cs"/>
              </a:rPr>
              <a:t>In addition to the participant guide, your packet includes a </a:t>
            </a:r>
            <a:r>
              <a:rPr lang="en-US" sz="2800" b="0" i="1">
                <a:solidFill>
                  <a:schemeClr val="tx1"/>
                </a:solidFill>
                <a:cs typeface="+mn-cs"/>
              </a:rPr>
              <a:t>Writing Effective E-Mail</a:t>
            </a:r>
            <a:r>
              <a:rPr lang="en-US" sz="2800" b="0">
                <a:solidFill>
                  <a:schemeClr val="tx1"/>
                </a:solidFill>
                <a:cs typeface="+mn-cs"/>
              </a:rPr>
              <a:t> handbook. This resource includes additional strategies for strengthening your email writing. Familiarize yourself with that material and with the other tools below.</a:t>
            </a:r>
            <a:r>
              <a:rPr lang="en-US" sz="2800">
                <a:cs typeface="+mn-cs"/>
              </a:rPr>
              <a:t> </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Writing Respectful Greetings and Closings</a:t>
            </a:r>
          </a:p>
        </p:txBody>
      </p:sp>
      <p:sp>
        <p:nvSpPr>
          <p:cNvPr id="32770" name="Rectangle 2"/>
          <p:cNvSpPr>
            <a:spLocks noGrp="1" noChangeArrowheads="1"/>
          </p:cNvSpPr>
          <p:nvPr>
            <p:ph type="body" idx="1"/>
          </p:nvPr>
        </p:nvSpPr>
        <p:spPr>
          <a:xfrm>
            <a:off x="1676400" y="1752600"/>
            <a:ext cx="6934200" cy="6858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0">
                <a:solidFill>
                  <a:srgbClr val="000000"/>
                </a:solidFill>
                <a:cs typeface="+mn-cs"/>
              </a:rPr>
              <a:t>In general, follow these tips:</a:t>
            </a:r>
          </a:p>
        </p:txBody>
      </p:sp>
      <p:sp>
        <p:nvSpPr>
          <p:cNvPr id="32772" name="Rectangle 4"/>
          <p:cNvSpPr>
            <a:spLocks noChangeArrowheads="1"/>
          </p:cNvSpPr>
          <p:nvPr/>
        </p:nvSpPr>
        <p:spPr bwMode="auto">
          <a:xfrm>
            <a:off x="1676400" y="2438400"/>
            <a:ext cx="69342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spcBef>
                <a:spcPts val="750"/>
              </a:spcBef>
              <a:buClr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rPr>
              <a:t>Use a standard greeting for all formal emails and emails sent to the public.</a:t>
            </a:r>
            <a:r>
              <a:rPr lang="en-US">
                <a:solidFill>
                  <a:srgbClr val="000000"/>
                </a:solidFill>
              </a:rPr>
              <a:t> </a:t>
            </a:r>
          </a:p>
          <a:p>
            <a:pPr marL="571500" indent="-571500"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72002B"/>
                </a:solidFill>
              </a:rPr>
              <a:t>	Examples:</a:t>
            </a:r>
            <a:r>
              <a:rPr lang="en-US" sz="2000">
                <a:solidFill>
                  <a:srgbClr val="000000"/>
                </a:solidFill>
              </a:rPr>
              <a:t> Dear Team: 	Dear Ms. Kendall:  			</a:t>
            </a:r>
          </a:p>
        </p:txBody>
      </p:sp>
      <p:sp>
        <p:nvSpPr>
          <p:cNvPr id="32773" name="Rectangle 5"/>
          <p:cNvSpPr>
            <a:spLocks noChangeArrowheads="1"/>
          </p:cNvSpPr>
          <p:nvPr/>
        </p:nvSpPr>
        <p:spPr bwMode="auto">
          <a:xfrm>
            <a:off x="1676400" y="3886200"/>
            <a:ext cx="68580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spcBef>
                <a:spcPts val="750"/>
              </a:spcBef>
              <a:buClr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rPr>
              <a:t>Use a less formal greeting for someone you know well.</a:t>
            </a:r>
            <a:r>
              <a:rPr lang="en-US">
                <a:solidFill>
                  <a:srgbClr val="000000"/>
                </a:solidFill>
              </a:rPr>
              <a:t> </a:t>
            </a:r>
          </a:p>
          <a:p>
            <a:pPr marL="571500" indent="-571500"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72002B"/>
                </a:solidFill>
              </a:rPr>
              <a:t>	Examples:</a:t>
            </a:r>
            <a:r>
              <a:rPr lang="en-US" sz="2000">
                <a:solidFill>
                  <a:srgbClr val="000000"/>
                </a:solidFill>
              </a:rPr>
              <a:t> Hello, Jim, 	Hi, Team,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en-US">
                <a:cs typeface="+mj-cs"/>
              </a:rPr>
              <a:t>Writing Respectful Greetings and Closings</a:t>
            </a:r>
          </a:p>
        </p:txBody>
      </p:sp>
      <p:sp>
        <p:nvSpPr>
          <p:cNvPr id="419843" name="Rectangle 3"/>
          <p:cNvSpPr>
            <a:spLocks noGrp="1" noChangeArrowheads="1"/>
          </p:cNvSpPr>
          <p:nvPr>
            <p:ph type="body" idx="1"/>
          </p:nvPr>
        </p:nvSpPr>
        <p:spPr>
          <a:xfrm>
            <a:off x="1373188" y="1828800"/>
            <a:ext cx="6932612" cy="1905000"/>
          </a:xfrm>
        </p:spPr>
        <p:txBody>
          <a:bodyPr/>
          <a:lstStyle/>
          <a:p>
            <a:pPr eaLnBrk="1" hangingPunct="1">
              <a:lnSpc>
                <a:spcPct val="90000"/>
              </a:lnSpc>
              <a:buClrTx/>
              <a:buFontTx/>
              <a:buNone/>
              <a:defRPr/>
            </a:pPr>
            <a:r>
              <a:rPr lang="en-US">
                <a:cs typeface="+mn-cs"/>
              </a:rPr>
              <a:t>	Does my email need a closing?</a:t>
            </a:r>
            <a:r>
              <a:rPr lang="en-US" b="0">
                <a:cs typeface="+mn-cs"/>
              </a:rPr>
              <a:t> </a:t>
            </a:r>
          </a:p>
          <a:p>
            <a:pPr>
              <a:lnSpc>
                <a:spcPct val="90000"/>
              </a:lnSpc>
              <a:spcBef>
                <a:spcPct val="0"/>
              </a:spcBef>
              <a:defRPr/>
            </a:pPr>
            <a:endParaRPr lang="en-US" sz="2400" b="0">
              <a:solidFill>
                <a:srgbClr val="000000"/>
              </a:solidFill>
              <a:cs typeface="+mn-cs"/>
            </a:endParaRPr>
          </a:p>
          <a:p>
            <a:pPr>
              <a:lnSpc>
                <a:spcPct val="90000"/>
              </a:lnSpc>
              <a:spcBef>
                <a:spcPct val="0"/>
              </a:spcBef>
              <a:defRPr/>
            </a:pPr>
            <a:r>
              <a:rPr lang="en-US" sz="2400" b="0">
                <a:solidFill>
                  <a:srgbClr val="000000"/>
                </a:solidFill>
                <a:cs typeface="+mn-cs"/>
              </a:rPr>
              <a:t>	Use a polite closing at the end of an email message, but follow your company’s policy.</a:t>
            </a:r>
          </a:p>
          <a:p>
            <a:pPr>
              <a:spcBef>
                <a:spcPct val="0"/>
              </a:spcBef>
              <a:defRPr/>
            </a:pPr>
            <a:endParaRPr lang="en-US">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en-US">
                <a:cs typeface="+mj-cs"/>
              </a:rPr>
              <a:t>Writing Respectful Greetings and Closings</a:t>
            </a:r>
          </a:p>
        </p:txBody>
      </p:sp>
      <p:sp>
        <p:nvSpPr>
          <p:cNvPr id="420869" name="Rectangle 5"/>
          <p:cNvSpPr>
            <a:spLocks noGrp="1" noChangeArrowheads="1"/>
          </p:cNvSpPr>
          <p:nvPr>
            <p:ph type="body" idx="1"/>
          </p:nvPr>
        </p:nvSpPr>
        <p:spPr>
          <a:xfrm>
            <a:off x="1295400" y="1828800"/>
            <a:ext cx="6932613" cy="1143000"/>
          </a:xfrm>
        </p:spPr>
        <p:txBody>
          <a:bodyPr/>
          <a:lstStyle/>
          <a:p>
            <a:pPr eaLnBrk="1" hangingPunct="1">
              <a:lnSpc>
                <a:spcPct val="90000"/>
              </a:lnSpc>
              <a:buClrTx/>
              <a:buFontTx/>
              <a:buNone/>
              <a:defRPr/>
            </a:pPr>
            <a:r>
              <a:rPr lang="en-US" sz="2400">
                <a:solidFill>
                  <a:srgbClr val="000000"/>
                </a:solidFill>
                <a:cs typeface="+mn-cs"/>
              </a:rPr>
              <a:t>	Formal Closings</a:t>
            </a:r>
          </a:p>
          <a:p>
            <a:pPr eaLnBrk="1" hangingPunct="1">
              <a:lnSpc>
                <a:spcPct val="90000"/>
              </a:lnSpc>
              <a:buClrTx/>
              <a:buFontTx/>
              <a:buNone/>
              <a:defRPr/>
            </a:pPr>
            <a:r>
              <a:rPr lang="en-US" sz="2400" b="0">
                <a:solidFill>
                  <a:srgbClr val="000000"/>
                </a:solidFill>
                <a:cs typeface="+mn-cs"/>
              </a:rPr>
              <a:t>	Use formal closings with all formal messages and messages sent to the public.</a:t>
            </a:r>
          </a:p>
          <a:p>
            <a:pPr>
              <a:spcBef>
                <a:spcPct val="0"/>
              </a:spcBef>
              <a:defRPr/>
            </a:pPr>
            <a:endParaRPr lang="en-US">
              <a:cs typeface="+mn-cs"/>
            </a:endParaRPr>
          </a:p>
        </p:txBody>
      </p:sp>
      <p:sp>
        <p:nvSpPr>
          <p:cNvPr id="420870" name="Rectangle 6"/>
          <p:cNvSpPr>
            <a:spLocks noChangeArrowheads="1"/>
          </p:cNvSpPr>
          <p:nvPr/>
        </p:nvSpPr>
        <p:spPr bwMode="auto">
          <a:xfrm>
            <a:off x="1676400" y="3048000"/>
            <a:ext cx="6932613" cy="327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a:buFont typeface="Times New Roman" charset="0"/>
              <a:buChar char="•"/>
              <a:defRPr/>
            </a:pPr>
            <a:r>
              <a:rPr lang="en-US" i="1">
                <a:solidFill>
                  <a:schemeClr val="tx1"/>
                </a:solidFill>
              </a:rPr>
              <a:t>Sincerely</a:t>
            </a:r>
            <a:r>
              <a:rPr lang="en-US">
                <a:solidFill>
                  <a:schemeClr val="tx1"/>
                </a:solidFill>
              </a:rPr>
              <a:t> is the safest choice for both formal and informal messages.</a:t>
            </a:r>
          </a:p>
          <a:p>
            <a:pPr marL="342900" indent="-342900">
              <a:buFont typeface="Times New Roman" charset="0"/>
              <a:buChar char="•"/>
              <a:defRPr/>
            </a:pPr>
            <a:r>
              <a:rPr lang="en-US" i="1">
                <a:solidFill>
                  <a:schemeClr val="tx1"/>
                </a:solidFill>
              </a:rPr>
              <a:t>Kind regards</a:t>
            </a:r>
            <a:r>
              <a:rPr lang="en-US">
                <a:solidFill>
                  <a:schemeClr val="tx1"/>
                </a:solidFill>
              </a:rPr>
              <a:t> is also a safe choice and is preferable to </a:t>
            </a:r>
            <a:r>
              <a:rPr lang="en-US" i="1">
                <a:solidFill>
                  <a:schemeClr val="tx1"/>
                </a:solidFill>
              </a:rPr>
              <a:t>regards</a:t>
            </a:r>
            <a:r>
              <a:rPr lang="en-US">
                <a:solidFill>
                  <a:schemeClr val="tx1"/>
                </a:solidFill>
              </a:rPr>
              <a:t>, which can come across as cold. </a:t>
            </a:r>
          </a:p>
          <a:p>
            <a:pPr marL="342900" indent="-342900">
              <a:buFont typeface="Times New Roman" charset="0"/>
              <a:buChar char="•"/>
              <a:defRPr/>
            </a:pPr>
            <a:r>
              <a:rPr lang="en-US" i="1">
                <a:solidFill>
                  <a:schemeClr val="tx1"/>
                </a:solidFill>
              </a:rPr>
              <a:t>Best wishes</a:t>
            </a:r>
            <a:r>
              <a:rPr lang="en-US">
                <a:solidFill>
                  <a:schemeClr val="tx1"/>
                </a:solidFill>
              </a:rPr>
              <a:t> is acceptable for work email. </a:t>
            </a:r>
            <a:r>
              <a:rPr lang="en-US" i="1">
                <a:solidFill>
                  <a:schemeClr val="tx1"/>
                </a:solidFill>
              </a:rPr>
              <a:t>Best</a:t>
            </a:r>
            <a:r>
              <a:rPr lang="en-US">
                <a:solidFill>
                  <a:schemeClr val="tx1"/>
                </a:solidFill>
              </a:rPr>
              <a:t> should be used for informal messages only. </a:t>
            </a:r>
            <a:r>
              <a:rPr lang="en-US">
                <a:solidFill>
                  <a:srgbClr val="0F3277"/>
                </a:solidFill>
              </a:rPr>
              <a:t> </a:t>
            </a:r>
          </a:p>
          <a:p>
            <a:pPr marL="342900" indent="-342900">
              <a:buFont typeface="Times New Roman" charset="0"/>
              <a:buChar char="•"/>
              <a:defRPr/>
            </a:pPr>
            <a:r>
              <a:rPr lang="en-US" i="1">
                <a:solidFill>
                  <a:schemeClr val="tx1"/>
                </a:solidFill>
              </a:rPr>
              <a:t>Thank you</a:t>
            </a:r>
            <a:r>
              <a:rPr lang="en-US">
                <a:solidFill>
                  <a:schemeClr val="tx1"/>
                </a:solidFill>
              </a:rPr>
              <a:t> is appropriate if you are actually thanking the person for something.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5" name="Rectangle 7"/>
          <p:cNvSpPr>
            <a:spLocks noGrp="1" noChangeArrowheads="1"/>
          </p:cNvSpPr>
          <p:nvPr>
            <p:ph type="title"/>
          </p:nvPr>
        </p:nvSpPr>
        <p:spPr/>
        <p:txBody>
          <a:bodyPr/>
          <a:lstStyle/>
          <a:p>
            <a:pPr eaLnBrk="1" hangingPunct="1">
              <a:defRPr/>
            </a:pPr>
            <a:r>
              <a:rPr lang="en-US">
                <a:cs typeface="+mj-cs"/>
              </a:rPr>
              <a:t>Writing Respectful Greetings and Closings</a:t>
            </a:r>
          </a:p>
        </p:txBody>
      </p:sp>
      <p:sp>
        <p:nvSpPr>
          <p:cNvPr id="421896" name="Rectangle 8"/>
          <p:cNvSpPr>
            <a:spLocks noGrp="1" noChangeArrowheads="1"/>
          </p:cNvSpPr>
          <p:nvPr>
            <p:ph type="body" idx="1"/>
          </p:nvPr>
        </p:nvSpPr>
        <p:spPr>
          <a:xfrm>
            <a:off x="1296988" y="1828800"/>
            <a:ext cx="7085012" cy="1524000"/>
          </a:xfrm>
        </p:spPr>
        <p:txBody>
          <a:bodyPr/>
          <a:lstStyle/>
          <a:p>
            <a:pPr eaLnBrk="1" hangingPunct="1">
              <a:lnSpc>
                <a:spcPct val="90000"/>
              </a:lnSpc>
              <a:buClrTx/>
              <a:buFontTx/>
              <a:buNone/>
              <a:defRPr/>
            </a:pPr>
            <a:r>
              <a:rPr lang="en-US" sz="2400">
                <a:solidFill>
                  <a:srgbClr val="000000"/>
                </a:solidFill>
                <a:cs typeface="+mn-cs"/>
              </a:rPr>
              <a:t>	Informal Closings</a:t>
            </a:r>
          </a:p>
          <a:p>
            <a:pPr eaLnBrk="1" hangingPunct="1">
              <a:lnSpc>
                <a:spcPct val="90000"/>
              </a:lnSpc>
              <a:buClrTx/>
              <a:buFontTx/>
              <a:buNone/>
              <a:defRPr/>
            </a:pPr>
            <a:r>
              <a:rPr lang="en-US" sz="2400" b="0">
                <a:solidFill>
                  <a:srgbClr val="000000"/>
                </a:solidFill>
                <a:cs typeface="+mn-cs"/>
              </a:rPr>
              <a:t>	Informal closings are only acceptable for informal messages sent to close friends and colleagues. Some examples: </a:t>
            </a:r>
          </a:p>
          <a:p>
            <a:pPr>
              <a:spcBef>
                <a:spcPct val="0"/>
              </a:spcBef>
              <a:defRPr/>
            </a:pPr>
            <a:endParaRPr lang="en-US">
              <a:cs typeface="+mn-cs"/>
            </a:endParaRPr>
          </a:p>
        </p:txBody>
      </p:sp>
      <p:sp>
        <p:nvSpPr>
          <p:cNvPr id="421897" name="Rectangle 9"/>
          <p:cNvSpPr>
            <a:spLocks noChangeArrowheads="1"/>
          </p:cNvSpPr>
          <p:nvPr/>
        </p:nvSpPr>
        <p:spPr bwMode="auto">
          <a:xfrm>
            <a:off x="1676400" y="3352800"/>
            <a:ext cx="6932613" cy="198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a:buFont typeface="Times New Roman" charset="0"/>
              <a:buChar char="•"/>
              <a:defRPr/>
            </a:pPr>
            <a:r>
              <a:rPr lang="en-US" i="1">
                <a:solidFill>
                  <a:schemeClr val="tx1"/>
                </a:solidFill>
              </a:rPr>
              <a:t>Thanks again, </a:t>
            </a:r>
          </a:p>
          <a:p>
            <a:pPr marL="342900" indent="-342900">
              <a:buFont typeface="Times New Roman" charset="0"/>
              <a:buChar char="•"/>
              <a:defRPr/>
            </a:pPr>
            <a:r>
              <a:rPr lang="en-US" i="1">
                <a:solidFill>
                  <a:schemeClr val="tx1"/>
                </a:solidFill>
              </a:rPr>
              <a:t>Until next time, </a:t>
            </a:r>
          </a:p>
          <a:p>
            <a:pPr marL="342900" indent="-342900">
              <a:buFont typeface="Times New Roman" charset="0"/>
              <a:buChar char="•"/>
              <a:defRPr/>
            </a:pPr>
            <a:r>
              <a:rPr lang="en-US" i="1">
                <a:solidFill>
                  <a:schemeClr val="tx1"/>
                </a:solidFill>
              </a:rPr>
              <a:t>Great speaking with you!</a:t>
            </a:r>
          </a:p>
          <a:p>
            <a:pPr marL="342900" indent="-342900">
              <a:defRPr/>
            </a:pPr>
            <a:endParaRPr lang="en-US">
              <a:solidFill>
                <a:schemeClr val="tx1"/>
              </a:solidFill>
            </a:endParaRPr>
          </a:p>
          <a:p>
            <a:pPr marL="342900" indent="-342900">
              <a:defRPr/>
            </a:pPr>
            <a:endParaRPr lang="en-US">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7" name="Rectangle 5"/>
          <p:cNvSpPr>
            <a:spLocks noGrp="1" noChangeArrowheads="1"/>
          </p:cNvSpPr>
          <p:nvPr>
            <p:ph type="title"/>
          </p:nvPr>
        </p:nvSpPr>
        <p:spPr>
          <a:xfrm>
            <a:off x="1676400" y="1333500"/>
            <a:ext cx="6934200" cy="14859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u="sng">
                <a:solidFill>
                  <a:srgbClr val="72002B"/>
                </a:solidFill>
                <a:cs typeface="+mj-cs"/>
              </a:rPr>
              <a:t>Activity 7:</a:t>
            </a:r>
            <a:br>
              <a:rPr lang="en-US" sz="1800" b="1" u="sng">
                <a:solidFill>
                  <a:srgbClr val="72002B"/>
                </a:solidFill>
                <a:cs typeface="+mj-cs"/>
              </a:rPr>
            </a:br>
            <a:br>
              <a:rPr lang="en-US" sz="1800" b="1" u="sng">
                <a:solidFill>
                  <a:srgbClr val="72002B"/>
                </a:solidFill>
                <a:cs typeface="+mj-cs"/>
              </a:rPr>
            </a:br>
            <a:r>
              <a:rPr lang="en-US" sz="4000">
                <a:solidFill>
                  <a:srgbClr val="000000"/>
                </a:solidFill>
                <a:cs typeface="+mj-cs"/>
              </a:rPr>
              <a:t>Use Respectful Greetings and Closings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068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7890" name="Rectangle 2"/>
          <p:cNvSpPr>
            <a:spLocks noChangeArrowheads="1"/>
          </p:cNvSpPr>
          <p:nvPr/>
        </p:nvSpPr>
        <p:spPr bwMode="auto">
          <a:xfrm>
            <a:off x="1600200" y="1219200"/>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1" name="Rectangle 3"/>
          <p:cNvSpPr>
            <a:spLocks noChangeArrowheads="1"/>
          </p:cNvSpPr>
          <p:nvPr/>
        </p:nvSpPr>
        <p:spPr bwMode="auto">
          <a:xfrm>
            <a:off x="1676400" y="1041400"/>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understand the parts of the communication situation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Analyzing Purpose, Reader, and Context</a:t>
            </a:r>
          </a:p>
        </p:txBody>
      </p:sp>
      <p:sp>
        <p:nvSpPr>
          <p:cNvPr id="38914" name="Rectangle 2"/>
          <p:cNvSpPr>
            <a:spLocks noGrp="1" noChangeArrowheads="1"/>
          </p:cNvSpPr>
          <p:nvPr>
            <p:ph type="body" idx="1"/>
          </p:nvPr>
        </p:nvSpPr>
        <p:spPr>
          <a:xfrm>
            <a:off x="1676400" y="1905000"/>
            <a:ext cx="7162800" cy="4343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rgbClr val="000000"/>
                </a:solidFill>
                <a:cs typeface="+mn-cs"/>
              </a:rPr>
              <a:t>When you prepare to write an email message, think about the purpose, reader, and context.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Analyzing Purpose, Reader, and Context</a:t>
            </a:r>
          </a:p>
        </p:txBody>
      </p:sp>
      <p:sp>
        <p:nvSpPr>
          <p:cNvPr id="39938" name="Rectangle 2"/>
          <p:cNvSpPr>
            <a:spLocks noGrp="1" noChangeArrowheads="1"/>
          </p:cNvSpPr>
          <p:nvPr>
            <p:ph type="body" idx="1"/>
          </p:nvPr>
        </p:nvSpPr>
        <p:spPr>
          <a:xfrm>
            <a:off x="1676400" y="1905000"/>
            <a:ext cx="6934200" cy="11430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do I identify my purpose?</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rgbClr val="000000"/>
                </a:solidFill>
                <a:cs typeface="+mn-cs"/>
              </a:rPr>
              <a:t>Ask yourself the following questions:</a:t>
            </a:r>
          </a:p>
        </p:txBody>
      </p:sp>
      <p:sp>
        <p:nvSpPr>
          <p:cNvPr id="39940" name="Rectangle 4"/>
          <p:cNvSpPr>
            <a:spLocks noChangeArrowheads="1"/>
          </p:cNvSpPr>
          <p:nvPr/>
        </p:nvSpPr>
        <p:spPr bwMode="auto">
          <a:xfrm>
            <a:off x="1676400" y="3048000"/>
            <a:ext cx="7162800" cy="289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a:lnSpc>
                <a:spcPct val="110000"/>
              </a:lnSpc>
              <a:buFont typeface="Times New Roman" charset="0"/>
              <a:buChar char="•"/>
              <a:defRPr/>
            </a:pPr>
            <a:r>
              <a:rPr lang="en-US">
                <a:solidFill>
                  <a:schemeClr val="tx1"/>
                </a:solidFill>
              </a:rPr>
              <a:t>What </a:t>
            </a:r>
            <a:r>
              <a:rPr lang="en-US" b="1">
                <a:solidFill>
                  <a:schemeClr val="tx1"/>
                </a:solidFill>
              </a:rPr>
              <a:t>result</a:t>
            </a:r>
            <a:r>
              <a:rPr lang="en-US">
                <a:solidFill>
                  <a:schemeClr val="tx1"/>
                </a:solidFill>
              </a:rPr>
              <a:t> do I want?  </a:t>
            </a:r>
          </a:p>
          <a:p>
            <a:pPr lvl="1">
              <a:lnSpc>
                <a:spcPct val="110000"/>
              </a:lnSpc>
              <a:defRPr/>
            </a:pPr>
            <a:r>
              <a:rPr lang="en-US" b="1">
                <a:solidFill>
                  <a:schemeClr val="tx1"/>
                </a:solidFill>
              </a:rPr>
              <a:t>	</a:t>
            </a:r>
            <a:r>
              <a:rPr lang="en-US" sz="2000">
                <a:solidFill>
                  <a:schemeClr val="tx1"/>
                </a:solidFill>
              </a:rPr>
              <a:t>A clear result is </a:t>
            </a:r>
            <a:r>
              <a:rPr lang="en-US" sz="2000" b="1" i="1">
                <a:solidFill>
                  <a:schemeClr val="tx1"/>
                </a:solidFill>
              </a:rPr>
              <a:t>exact</a:t>
            </a:r>
            <a:r>
              <a:rPr lang="en-US" sz="2000">
                <a:solidFill>
                  <a:schemeClr val="tx1"/>
                </a:solidFill>
              </a:rPr>
              <a:t>, </a:t>
            </a:r>
            <a:r>
              <a:rPr lang="en-US" sz="2000" b="1" i="1">
                <a:solidFill>
                  <a:schemeClr val="tx1"/>
                </a:solidFill>
              </a:rPr>
              <a:t>realistic</a:t>
            </a:r>
            <a:r>
              <a:rPr lang="en-US" sz="2000">
                <a:solidFill>
                  <a:schemeClr val="tx1"/>
                </a:solidFill>
              </a:rPr>
              <a:t>, and </a:t>
            </a:r>
            <a:r>
              <a:rPr lang="en-US" sz="2000" b="1" i="1">
                <a:solidFill>
                  <a:schemeClr val="tx1"/>
                </a:solidFill>
              </a:rPr>
              <a:t>measurable</a:t>
            </a:r>
            <a:r>
              <a:rPr lang="en-US" sz="2000">
                <a:solidFill>
                  <a:schemeClr val="tx1"/>
                </a:solidFill>
              </a:rPr>
              <a:t>.</a:t>
            </a:r>
            <a:r>
              <a:rPr lang="en-US">
                <a:solidFill>
                  <a:schemeClr val="tx1"/>
                </a:solidFill>
              </a:rPr>
              <a:t> </a:t>
            </a:r>
            <a:endParaRPr lang="en-US" b="1">
              <a:solidFill>
                <a:schemeClr val="tx1"/>
              </a:solidFill>
            </a:endParaRPr>
          </a:p>
          <a:p>
            <a:pPr marL="342900" indent="-342900">
              <a:lnSpc>
                <a:spcPct val="110000"/>
              </a:lnSpc>
              <a:buFont typeface="Times New Roman" charset="0"/>
              <a:buChar char="•"/>
              <a:defRPr/>
            </a:pPr>
            <a:r>
              <a:rPr lang="en-US">
                <a:solidFill>
                  <a:schemeClr val="tx1"/>
                </a:solidFill>
              </a:rPr>
              <a:t>Do I want to </a:t>
            </a:r>
            <a:r>
              <a:rPr lang="en-US" b="1">
                <a:solidFill>
                  <a:schemeClr val="tx1"/>
                </a:solidFill>
              </a:rPr>
              <a:t>inform</a:t>
            </a:r>
            <a:r>
              <a:rPr lang="en-US">
                <a:solidFill>
                  <a:schemeClr val="tx1"/>
                </a:solidFill>
              </a:rPr>
              <a:t> my reader?  </a:t>
            </a:r>
          </a:p>
          <a:p>
            <a:pPr marL="342900" indent="-342900">
              <a:lnSpc>
                <a:spcPct val="110000"/>
              </a:lnSpc>
              <a:defRPr/>
            </a:pPr>
            <a:r>
              <a:rPr lang="en-US" sz="2000" b="1">
                <a:solidFill>
                  <a:schemeClr val="tx1"/>
                </a:solidFill>
              </a:rPr>
              <a:t>		    </a:t>
            </a:r>
            <a:r>
              <a:rPr lang="en-US" sz="2000">
                <a:solidFill>
                  <a:schemeClr val="tx1"/>
                </a:solidFill>
              </a:rPr>
              <a:t>To inform is to</a:t>
            </a:r>
            <a:r>
              <a:rPr lang="en-US" sz="2000" b="1">
                <a:solidFill>
                  <a:schemeClr val="tx1"/>
                </a:solidFill>
              </a:rPr>
              <a:t> </a:t>
            </a:r>
            <a:r>
              <a:rPr lang="en-US" sz="2000" b="1" i="1">
                <a:solidFill>
                  <a:schemeClr val="tx1"/>
                </a:solidFill>
              </a:rPr>
              <a:t>explain</a:t>
            </a:r>
            <a:r>
              <a:rPr lang="en-US" sz="2000" b="1">
                <a:solidFill>
                  <a:schemeClr val="tx1"/>
                </a:solidFill>
              </a:rPr>
              <a:t>, </a:t>
            </a:r>
            <a:r>
              <a:rPr lang="en-US" sz="2000" b="1" i="1">
                <a:solidFill>
                  <a:schemeClr val="tx1"/>
                </a:solidFill>
              </a:rPr>
              <a:t>describe</a:t>
            </a:r>
            <a:r>
              <a:rPr lang="en-US" sz="2000" b="1">
                <a:solidFill>
                  <a:schemeClr val="tx1"/>
                </a:solidFill>
              </a:rPr>
              <a:t>, </a:t>
            </a:r>
            <a:r>
              <a:rPr lang="en-US" sz="2000" b="1" i="1">
                <a:solidFill>
                  <a:schemeClr val="tx1"/>
                </a:solidFill>
              </a:rPr>
              <a:t>report</a:t>
            </a:r>
            <a:r>
              <a:rPr lang="en-US" sz="2000" b="1">
                <a:solidFill>
                  <a:schemeClr val="tx1"/>
                </a:solidFill>
              </a:rPr>
              <a:t>, </a:t>
            </a:r>
            <a:r>
              <a:rPr lang="en-US" sz="2000" b="1" i="1">
                <a:solidFill>
                  <a:schemeClr val="tx1"/>
                </a:solidFill>
              </a:rPr>
              <a:t>outline</a:t>
            </a:r>
            <a:r>
              <a:rPr lang="en-US" sz="2000" b="1">
                <a:solidFill>
                  <a:schemeClr val="tx1"/>
                </a:solidFill>
              </a:rPr>
              <a:t>, or 		    </a:t>
            </a:r>
            <a:r>
              <a:rPr lang="en-US" sz="2000" b="1" i="1">
                <a:solidFill>
                  <a:schemeClr val="tx1"/>
                </a:solidFill>
              </a:rPr>
              <a:t>analyze</a:t>
            </a:r>
            <a:r>
              <a:rPr lang="en-US" sz="2000" b="1">
                <a:solidFill>
                  <a:schemeClr val="tx1"/>
                </a:solidFill>
              </a:rPr>
              <a:t>.  </a:t>
            </a:r>
          </a:p>
          <a:p>
            <a:pPr marL="342900" indent="-342900">
              <a:lnSpc>
                <a:spcPct val="110000"/>
              </a:lnSpc>
              <a:buFont typeface="Times New Roman" charset="0"/>
              <a:buChar char="•"/>
              <a:defRPr/>
            </a:pPr>
            <a:r>
              <a:rPr lang="en-US">
                <a:solidFill>
                  <a:schemeClr val="tx1"/>
                </a:solidFill>
              </a:rPr>
              <a:t>Do I want to </a:t>
            </a:r>
            <a:r>
              <a:rPr lang="en-US" b="1">
                <a:solidFill>
                  <a:schemeClr val="tx1"/>
                </a:solidFill>
              </a:rPr>
              <a:t>persuade</a:t>
            </a:r>
            <a:r>
              <a:rPr lang="en-US">
                <a:solidFill>
                  <a:schemeClr val="tx1"/>
                </a:solidFill>
              </a:rPr>
              <a:t> my reader? </a:t>
            </a:r>
          </a:p>
          <a:p>
            <a:pPr lvl="1">
              <a:lnSpc>
                <a:spcPct val="110000"/>
              </a:lnSpc>
              <a:defRPr/>
            </a:pPr>
            <a:r>
              <a:rPr lang="en-US" sz="2000" b="1">
                <a:solidFill>
                  <a:schemeClr val="tx1"/>
                </a:solidFill>
              </a:rPr>
              <a:t>	</a:t>
            </a:r>
            <a:r>
              <a:rPr lang="en-US" sz="2000">
                <a:solidFill>
                  <a:schemeClr val="tx1"/>
                </a:solidFill>
              </a:rPr>
              <a:t>To persuade is to</a:t>
            </a:r>
            <a:r>
              <a:rPr lang="en-US" sz="2000" b="1">
                <a:solidFill>
                  <a:schemeClr val="tx1"/>
                </a:solidFill>
              </a:rPr>
              <a:t> </a:t>
            </a:r>
            <a:r>
              <a:rPr lang="en-US" sz="2000" b="1" i="1">
                <a:solidFill>
                  <a:schemeClr val="tx1"/>
                </a:solidFill>
              </a:rPr>
              <a:t>request</a:t>
            </a:r>
            <a:r>
              <a:rPr lang="en-US" sz="2000" b="1">
                <a:solidFill>
                  <a:schemeClr val="tx1"/>
                </a:solidFill>
              </a:rPr>
              <a:t>, </a:t>
            </a:r>
            <a:r>
              <a:rPr lang="en-US" sz="2000" b="1" i="1">
                <a:solidFill>
                  <a:schemeClr val="tx1"/>
                </a:solidFill>
              </a:rPr>
              <a:t>convince</a:t>
            </a:r>
            <a:r>
              <a:rPr lang="en-US" sz="2000" b="1">
                <a:solidFill>
                  <a:schemeClr val="tx1"/>
                </a:solidFill>
              </a:rPr>
              <a:t>, </a:t>
            </a:r>
            <a:r>
              <a:rPr lang="en-US" sz="2000" b="1" i="1">
                <a:solidFill>
                  <a:schemeClr val="tx1"/>
                </a:solidFill>
              </a:rPr>
              <a:t>apologize</a:t>
            </a:r>
            <a:r>
              <a:rPr lang="en-US" sz="2000" b="1">
                <a:solidFill>
                  <a:schemeClr val="tx1"/>
                </a:solidFill>
              </a:rPr>
              <a:t>, </a:t>
            </a:r>
            <a:r>
              <a:rPr lang="en-US" sz="2000" b="1" i="1">
                <a:solidFill>
                  <a:schemeClr val="tx1"/>
                </a:solidFill>
              </a:rPr>
              <a:t>evaluate</a:t>
            </a:r>
            <a:r>
              <a:rPr lang="en-US" sz="2000" b="1">
                <a:solidFill>
                  <a:schemeClr val="tx1"/>
                </a:solidFill>
              </a:rPr>
              <a:t>, </a:t>
            </a:r>
            <a:r>
              <a:rPr lang="en-US" sz="2000">
                <a:solidFill>
                  <a:schemeClr val="tx1"/>
                </a:solidFill>
              </a:rPr>
              <a:t>or</a:t>
            </a:r>
            <a:r>
              <a:rPr lang="en-US" sz="2000" b="1">
                <a:solidFill>
                  <a:schemeClr val="tx1"/>
                </a:solidFill>
              </a:rPr>
              <a:t> </a:t>
            </a:r>
            <a:r>
              <a:rPr lang="en-US" sz="2000" b="1" i="1">
                <a:solidFill>
                  <a:schemeClr val="tx1"/>
                </a:solidFill>
              </a:rPr>
              <a:t>complain</a:t>
            </a:r>
            <a:r>
              <a:rPr lang="en-US" sz="2000" b="1">
                <a:solidFill>
                  <a:schemeClr val="tx1"/>
                </a:solidFill>
              </a:rPr>
              <a:t>. </a:t>
            </a:r>
          </a:p>
          <a:p>
            <a:pPr marL="342900" indent="-342900">
              <a:buFont typeface="Times New Roman" charset="0"/>
              <a:buChar char="•"/>
              <a:defRPr/>
            </a:pPr>
            <a:endParaRPr lang="en-US" sz="2000">
              <a:solidFill>
                <a:schemeClr val="tx1"/>
              </a:solidFill>
            </a:endParaRPr>
          </a:p>
          <a:p>
            <a:pPr marL="342900" indent="-342900">
              <a:defRPr/>
            </a:pPr>
            <a:endParaRPr lang="en-US">
              <a:solidFill>
                <a:schemeClr val="tx1"/>
              </a:solidFill>
            </a:endParaRPr>
          </a:p>
        </p:txBody>
      </p:sp>
      <p:sp>
        <p:nvSpPr>
          <p:cNvPr id="39944" name="Line 8"/>
          <p:cNvSpPr>
            <a:spLocks noChangeShapeType="1"/>
          </p:cNvSpPr>
          <p:nvPr/>
        </p:nvSpPr>
        <p:spPr bwMode="auto">
          <a:xfrm>
            <a:off x="2057400" y="34290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9945" name="Line 9"/>
          <p:cNvSpPr>
            <a:spLocks noChangeShapeType="1"/>
          </p:cNvSpPr>
          <p:nvPr/>
        </p:nvSpPr>
        <p:spPr bwMode="auto">
          <a:xfrm>
            <a:off x="2057400" y="37338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9946" name="Line 10"/>
          <p:cNvSpPr>
            <a:spLocks noChangeShapeType="1"/>
          </p:cNvSpPr>
          <p:nvPr/>
        </p:nvSpPr>
        <p:spPr bwMode="auto">
          <a:xfrm>
            <a:off x="2057400" y="42672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9947" name="Line 11"/>
          <p:cNvSpPr>
            <a:spLocks noChangeShapeType="1"/>
          </p:cNvSpPr>
          <p:nvPr/>
        </p:nvSpPr>
        <p:spPr bwMode="auto">
          <a:xfrm>
            <a:off x="2057400" y="45720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9948" name="Line 12"/>
          <p:cNvSpPr>
            <a:spLocks noChangeShapeType="1"/>
          </p:cNvSpPr>
          <p:nvPr/>
        </p:nvSpPr>
        <p:spPr bwMode="auto">
          <a:xfrm>
            <a:off x="2057400" y="54102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9949" name="Line 13"/>
          <p:cNvSpPr>
            <a:spLocks noChangeShapeType="1"/>
          </p:cNvSpPr>
          <p:nvPr/>
        </p:nvSpPr>
        <p:spPr bwMode="auto">
          <a:xfrm>
            <a:off x="2057400" y="57150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9" name="Rectangle 13"/>
          <p:cNvSpPr>
            <a:spLocks noGrp="1" noChangeArrowheads="1"/>
          </p:cNvSpPr>
          <p:nvPr>
            <p:ph type="title"/>
          </p:nvPr>
        </p:nvSpPr>
        <p:spPr>
          <a:xfrm>
            <a:off x="1676400" y="4572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Analyzing Purpose, Reader, and Context</a:t>
            </a:r>
          </a:p>
        </p:txBody>
      </p:sp>
      <p:sp>
        <p:nvSpPr>
          <p:cNvPr id="423950" name="Rectangle 14"/>
          <p:cNvSpPr>
            <a:spLocks noGrp="1" noChangeArrowheads="1"/>
          </p:cNvSpPr>
          <p:nvPr>
            <p:ph type="body" idx="1"/>
          </p:nvPr>
        </p:nvSpPr>
        <p:spPr>
          <a:xfrm>
            <a:off x="1676400" y="1752600"/>
            <a:ext cx="6934200" cy="914400"/>
          </a:xfrm>
        </p:spPr>
        <p:txBody>
          <a:bodyPr/>
          <a:lstStyle/>
          <a:p>
            <a:pPr marL="0" indent="0" eaLnBrk="1" hangingPunct="1">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do I profile my reader(s)?</a:t>
            </a:r>
          </a:p>
          <a:p>
            <a:pPr marL="0" indent="0" eaLnBrk="1" hangingPunct="1">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rgbClr val="000000"/>
                </a:solidFill>
                <a:cs typeface="+mn-cs"/>
              </a:rPr>
              <a:t>Ask yourself the following questions:</a:t>
            </a:r>
          </a:p>
        </p:txBody>
      </p:sp>
      <p:sp>
        <p:nvSpPr>
          <p:cNvPr id="423951" name="Rectangle 15"/>
          <p:cNvSpPr>
            <a:spLocks noChangeArrowheads="1"/>
          </p:cNvSpPr>
          <p:nvPr/>
        </p:nvSpPr>
        <p:spPr bwMode="auto">
          <a:xfrm>
            <a:off x="1676400" y="2743200"/>
            <a:ext cx="7086600" cy="426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a:lnSpc>
                <a:spcPct val="115000"/>
              </a:lnSpc>
              <a:buFont typeface="Times New Roman" charset="0"/>
              <a:buChar char="•"/>
              <a:defRPr/>
            </a:pPr>
            <a:r>
              <a:rPr lang="en-US" dirty="0">
                <a:solidFill>
                  <a:schemeClr val="tx1"/>
                </a:solidFill>
              </a:rPr>
              <a:t>What is my </a:t>
            </a:r>
            <a:r>
              <a:rPr lang="en-US" b="1" dirty="0">
                <a:solidFill>
                  <a:schemeClr val="tx1"/>
                </a:solidFill>
              </a:rPr>
              <a:t>relationship</a:t>
            </a:r>
            <a:r>
              <a:rPr lang="en-US" dirty="0">
                <a:solidFill>
                  <a:schemeClr val="tx1"/>
                </a:solidFill>
              </a:rPr>
              <a:t> with my reader?  </a:t>
            </a:r>
          </a:p>
          <a:p>
            <a:pPr lvl="1">
              <a:defRPr/>
            </a:pPr>
            <a:r>
              <a:rPr lang="en-US" b="1" dirty="0">
                <a:solidFill>
                  <a:schemeClr val="tx1"/>
                </a:solidFill>
              </a:rPr>
              <a:t>	</a:t>
            </a:r>
            <a:r>
              <a:rPr lang="en-US" sz="2000" dirty="0">
                <a:solidFill>
                  <a:schemeClr val="tx1"/>
                </a:solidFill>
              </a:rPr>
              <a:t>Think of the strength of the </a:t>
            </a:r>
            <a:r>
              <a:rPr lang="en-US" sz="2000" b="1" i="1" dirty="0">
                <a:solidFill>
                  <a:schemeClr val="tx1"/>
                </a:solidFill>
              </a:rPr>
              <a:t>relationship</a:t>
            </a:r>
            <a:r>
              <a:rPr lang="en-US" sz="2000" dirty="0">
                <a:solidFill>
                  <a:schemeClr val="tx1"/>
                </a:solidFill>
              </a:rPr>
              <a:t> and the </a:t>
            </a:r>
            <a:r>
              <a:rPr lang="en-US" sz="2000" b="1" i="1" dirty="0">
                <a:solidFill>
                  <a:schemeClr val="tx1"/>
                </a:solidFill>
              </a:rPr>
              <a:t>position</a:t>
            </a:r>
            <a:r>
              <a:rPr lang="en-US" sz="2000" dirty="0">
                <a:solidFill>
                  <a:schemeClr val="tx1"/>
                </a:solidFill>
              </a:rPr>
              <a:t> of the reader.</a:t>
            </a:r>
            <a:r>
              <a:rPr lang="en-US" dirty="0">
                <a:solidFill>
                  <a:schemeClr val="tx1"/>
                </a:solidFill>
              </a:rPr>
              <a:t> </a:t>
            </a:r>
            <a:endParaRPr lang="en-US" b="1" dirty="0">
              <a:solidFill>
                <a:schemeClr val="tx1"/>
              </a:solidFill>
            </a:endParaRPr>
          </a:p>
          <a:p>
            <a:pPr marL="342900" indent="-342900">
              <a:lnSpc>
                <a:spcPct val="115000"/>
              </a:lnSpc>
              <a:buFont typeface="Times New Roman" charset="0"/>
              <a:buChar char="•"/>
              <a:defRPr/>
            </a:pPr>
            <a:r>
              <a:rPr lang="en-US" dirty="0">
                <a:solidFill>
                  <a:schemeClr val="tx1"/>
                </a:solidFill>
              </a:rPr>
              <a:t>What does my reader </a:t>
            </a:r>
            <a:r>
              <a:rPr lang="en-US" b="1" dirty="0">
                <a:solidFill>
                  <a:schemeClr val="tx1"/>
                </a:solidFill>
              </a:rPr>
              <a:t>know</a:t>
            </a:r>
            <a:r>
              <a:rPr lang="en-US" dirty="0">
                <a:solidFill>
                  <a:schemeClr val="tx1"/>
                </a:solidFill>
              </a:rPr>
              <a:t> and </a:t>
            </a:r>
            <a:r>
              <a:rPr lang="en-US" b="1" dirty="0">
                <a:solidFill>
                  <a:schemeClr val="tx1"/>
                </a:solidFill>
              </a:rPr>
              <a:t>need to know</a:t>
            </a:r>
            <a:r>
              <a:rPr lang="en-US" dirty="0">
                <a:solidFill>
                  <a:schemeClr val="tx1"/>
                </a:solidFill>
              </a:rPr>
              <a:t>?  </a:t>
            </a:r>
          </a:p>
          <a:p>
            <a:pPr marL="342900" indent="-342900">
              <a:lnSpc>
                <a:spcPct val="115000"/>
              </a:lnSpc>
              <a:defRPr/>
            </a:pPr>
            <a:r>
              <a:rPr lang="en-US" sz="2000" b="1" dirty="0">
                <a:solidFill>
                  <a:schemeClr val="tx1"/>
                </a:solidFill>
              </a:rPr>
              <a:t>		    </a:t>
            </a:r>
            <a:r>
              <a:rPr lang="en-US" sz="2000" dirty="0">
                <a:solidFill>
                  <a:schemeClr val="tx1"/>
                </a:solidFill>
              </a:rPr>
              <a:t>Match details to a</a:t>
            </a:r>
            <a:r>
              <a:rPr lang="en-US" sz="2000" b="1" dirty="0">
                <a:solidFill>
                  <a:schemeClr val="tx1"/>
                </a:solidFill>
              </a:rPr>
              <a:t> </a:t>
            </a:r>
            <a:r>
              <a:rPr lang="en-US" sz="2000" b="1" i="1" dirty="0">
                <a:solidFill>
                  <a:schemeClr val="tx1"/>
                </a:solidFill>
              </a:rPr>
              <a:t>specific reader</a:t>
            </a:r>
            <a:r>
              <a:rPr lang="en-US" sz="2000" b="1" dirty="0">
                <a:solidFill>
                  <a:schemeClr val="tx1"/>
                </a:solidFill>
              </a:rPr>
              <a:t> </a:t>
            </a:r>
            <a:r>
              <a:rPr lang="en-US" sz="2000" dirty="0">
                <a:solidFill>
                  <a:schemeClr val="tx1"/>
                </a:solidFill>
              </a:rPr>
              <a:t>or a</a:t>
            </a:r>
            <a:r>
              <a:rPr lang="en-US" sz="2000" b="1" dirty="0">
                <a:solidFill>
                  <a:schemeClr val="tx1"/>
                </a:solidFill>
              </a:rPr>
              <a:t> </a:t>
            </a:r>
            <a:r>
              <a:rPr lang="en-US" sz="2000" b="1" i="1" dirty="0">
                <a:solidFill>
                  <a:schemeClr val="tx1"/>
                </a:solidFill>
              </a:rPr>
              <a:t>broad 			    audience.</a:t>
            </a:r>
            <a:r>
              <a:rPr lang="en-US" sz="2000" b="1" dirty="0">
                <a:solidFill>
                  <a:schemeClr val="tx1"/>
                </a:solidFill>
              </a:rPr>
              <a:t>  </a:t>
            </a:r>
          </a:p>
          <a:p>
            <a:pPr marL="342900" indent="-342900">
              <a:lnSpc>
                <a:spcPct val="125000"/>
              </a:lnSpc>
              <a:buFont typeface="Times New Roman" charset="0"/>
              <a:buChar char="•"/>
              <a:defRPr/>
            </a:pPr>
            <a:r>
              <a:rPr lang="en-US" dirty="0">
                <a:solidFill>
                  <a:schemeClr val="tx1"/>
                </a:solidFill>
              </a:rPr>
              <a:t>How will my reader </a:t>
            </a:r>
            <a:r>
              <a:rPr lang="en-US" b="1" dirty="0">
                <a:solidFill>
                  <a:schemeClr val="tx1"/>
                </a:solidFill>
              </a:rPr>
              <a:t>react</a:t>
            </a:r>
            <a:r>
              <a:rPr lang="en-US" dirty="0">
                <a:solidFill>
                  <a:schemeClr val="tx1"/>
                </a:solidFill>
              </a:rPr>
              <a:t> to this message? </a:t>
            </a:r>
          </a:p>
          <a:p>
            <a:pPr lvl="1">
              <a:lnSpc>
                <a:spcPct val="115000"/>
              </a:lnSpc>
              <a:defRPr/>
            </a:pPr>
            <a:r>
              <a:rPr lang="en-US" sz="2000" b="1" dirty="0">
                <a:solidFill>
                  <a:schemeClr val="tx1"/>
                </a:solidFill>
              </a:rPr>
              <a:t>	</a:t>
            </a:r>
            <a:r>
              <a:rPr lang="en-US" sz="2000" dirty="0">
                <a:solidFill>
                  <a:schemeClr val="tx1"/>
                </a:solidFill>
              </a:rPr>
              <a:t>Decide how your reader will </a:t>
            </a:r>
            <a:r>
              <a:rPr lang="en-US" sz="2000" b="1" i="1" dirty="0">
                <a:solidFill>
                  <a:schemeClr val="tx1"/>
                </a:solidFill>
              </a:rPr>
              <a:t>feel about</a:t>
            </a:r>
            <a:r>
              <a:rPr lang="en-US" sz="2000" dirty="0">
                <a:solidFill>
                  <a:schemeClr val="tx1"/>
                </a:solidFill>
              </a:rPr>
              <a:t> the message</a:t>
            </a:r>
            <a:r>
              <a:rPr lang="en-US" sz="2000" b="1" dirty="0">
                <a:solidFill>
                  <a:schemeClr val="tx1"/>
                </a:solidFill>
              </a:rPr>
              <a:t>. </a:t>
            </a:r>
          </a:p>
          <a:p>
            <a:pPr marL="342900" indent="-342900">
              <a:defRPr/>
            </a:pPr>
            <a:endParaRPr lang="en-US" sz="2000" dirty="0">
              <a:solidFill>
                <a:schemeClr val="tx1"/>
              </a:solidFill>
            </a:endParaRPr>
          </a:p>
        </p:txBody>
      </p:sp>
      <p:sp>
        <p:nvSpPr>
          <p:cNvPr id="423952" name="Line 16"/>
          <p:cNvSpPr>
            <a:spLocks noChangeShapeType="1"/>
          </p:cNvSpPr>
          <p:nvPr/>
        </p:nvSpPr>
        <p:spPr bwMode="auto">
          <a:xfrm>
            <a:off x="2057400" y="32004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3953" name="Line 17"/>
          <p:cNvSpPr>
            <a:spLocks noChangeShapeType="1"/>
          </p:cNvSpPr>
          <p:nvPr/>
        </p:nvSpPr>
        <p:spPr bwMode="auto">
          <a:xfrm>
            <a:off x="2057400" y="35052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3954" name="Line 18"/>
          <p:cNvSpPr>
            <a:spLocks noChangeShapeType="1"/>
          </p:cNvSpPr>
          <p:nvPr/>
        </p:nvSpPr>
        <p:spPr bwMode="auto">
          <a:xfrm>
            <a:off x="2057400" y="43434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3955" name="Line 19"/>
          <p:cNvSpPr>
            <a:spLocks noChangeShapeType="1"/>
          </p:cNvSpPr>
          <p:nvPr/>
        </p:nvSpPr>
        <p:spPr bwMode="auto">
          <a:xfrm>
            <a:off x="2057400" y="46482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3956" name="Line 20"/>
          <p:cNvSpPr>
            <a:spLocks noChangeShapeType="1"/>
          </p:cNvSpPr>
          <p:nvPr/>
        </p:nvSpPr>
        <p:spPr bwMode="auto">
          <a:xfrm>
            <a:off x="2057400" y="54864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3957" name="Line 21"/>
          <p:cNvSpPr>
            <a:spLocks noChangeShapeType="1"/>
          </p:cNvSpPr>
          <p:nvPr/>
        </p:nvSpPr>
        <p:spPr bwMode="auto">
          <a:xfrm>
            <a:off x="2057400" y="57912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US">
                <a:cs typeface="+mj-cs"/>
              </a:rPr>
              <a:t>Analyzing Purpose, Reader, and Context</a:t>
            </a:r>
          </a:p>
        </p:txBody>
      </p:sp>
      <p:sp>
        <p:nvSpPr>
          <p:cNvPr id="424963" name="Rectangle 3"/>
          <p:cNvSpPr>
            <a:spLocks noGrp="1" noChangeArrowheads="1"/>
          </p:cNvSpPr>
          <p:nvPr>
            <p:ph type="body" idx="1"/>
          </p:nvPr>
        </p:nvSpPr>
        <p:spPr>
          <a:xfrm>
            <a:off x="1676400" y="1828800"/>
            <a:ext cx="6932613" cy="685800"/>
          </a:xfrm>
        </p:spPr>
        <p:txBody>
          <a:bodyPr/>
          <a:lstStyle/>
          <a:p>
            <a:pPr eaLnBrk="1" hangingPunct="1">
              <a:buClrTx/>
              <a:buFontTx/>
              <a:buNone/>
              <a:defRPr/>
            </a:pPr>
            <a:r>
              <a:rPr lang="en-US">
                <a:cs typeface="+mn-cs"/>
              </a:rPr>
              <a:t>How do I profile my reader(s)? </a:t>
            </a:r>
          </a:p>
        </p:txBody>
      </p:sp>
      <p:sp>
        <p:nvSpPr>
          <p:cNvPr id="424965" name="Rectangle 5"/>
          <p:cNvSpPr>
            <a:spLocks noChangeArrowheads="1"/>
          </p:cNvSpPr>
          <p:nvPr/>
        </p:nvSpPr>
        <p:spPr bwMode="auto">
          <a:xfrm>
            <a:off x="1600200" y="2438400"/>
            <a:ext cx="7086600" cy="2590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a:lnSpc>
                <a:spcPct val="115000"/>
              </a:lnSpc>
              <a:buFont typeface="Times New Roman" charset="0"/>
              <a:buChar char="•"/>
              <a:defRPr/>
            </a:pPr>
            <a:r>
              <a:rPr lang="en-US">
                <a:solidFill>
                  <a:schemeClr val="tx1"/>
                </a:solidFill>
              </a:rPr>
              <a:t>What do I want the reader to </a:t>
            </a:r>
            <a:r>
              <a:rPr lang="en-US" b="1">
                <a:solidFill>
                  <a:schemeClr val="tx1"/>
                </a:solidFill>
              </a:rPr>
              <a:t>do</a:t>
            </a:r>
            <a:r>
              <a:rPr lang="en-US">
                <a:solidFill>
                  <a:schemeClr val="tx1"/>
                </a:solidFill>
              </a:rPr>
              <a:t>?  </a:t>
            </a:r>
          </a:p>
          <a:p>
            <a:pPr lvl="1">
              <a:lnSpc>
                <a:spcPct val="115000"/>
              </a:lnSpc>
              <a:defRPr/>
            </a:pPr>
            <a:r>
              <a:rPr lang="en-US" b="1">
                <a:solidFill>
                  <a:schemeClr val="tx1"/>
                </a:solidFill>
              </a:rPr>
              <a:t>	</a:t>
            </a:r>
            <a:r>
              <a:rPr lang="en-US" sz="2000">
                <a:solidFill>
                  <a:schemeClr val="tx1"/>
                </a:solidFill>
              </a:rPr>
              <a:t>Think of the reader’s </a:t>
            </a:r>
            <a:r>
              <a:rPr lang="en-US" sz="2000" b="1" i="1">
                <a:solidFill>
                  <a:schemeClr val="tx1"/>
                </a:solidFill>
              </a:rPr>
              <a:t>responsibility</a:t>
            </a:r>
            <a:r>
              <a:rPr lang="en-US" sz="2000">
                <a:solidFill>
                  <a:schemeClr val="tx1"/>
                </a:solidFill>
              </a:rPr>
              <a:t> and </a:t>
            </a:r>
            <a:r>
              <a:rPr lang="en-US" sz="2000" b="1" i="1">
                <a:solidFill>
                  <a:schemeClr val="tx1"/>
                </a:solidFill>
              </a:rPr>
              <a:t>authority</a:t>
            </a:r>
            <a:r>
              <a:rPr lang="en-US" sz="2000">
                <a:solidFill>
                  <a:schemeClr val="tx1"/>
                </a:solidFill>
              </a:rPr>
              <a:t>.</a:t>
            </a:r>
            <a:r>
              <a:rPr lang="en-US">
                <a:solidFill>
                  <a:schemeClr val="tx1"/>
                </a:solidFill>
              </a:rPr>
              <a:t> </a:t>
            </a:r>
            <a:endParaRPr lang="en-US" b="1">
              <a:solidFill>
                <a:schemeClr val="tx1"/>
              </a:solidFill>
            </a:endParaRPr>
          </a:p>
          <a:p>
            <a:pPr marL="342900" indent="-342900">
              <a:lnSpc>
                <a:spcPct val="115000"/>
              </a:lnSpc>
              <a:buFont typeface="Times New Roman" charset="0"/>
              <a:buChar char="•"/>
              <a:defRPr/>
            </a:pPr>
            <a:r>
              <a:rPr lang="en-US">
                <a:solidFill>
                  <a:schemeClr val="tx1"/>
                </a:solidFill>
              </a:rPr>
              <a:t>What </a:t>
            </a:r>
            <a:r>
              <a:rPr lang="en-US" b="1">
                <a:solidFill>
                  <a:schemeClr val="tx1"/>
                </a:solidFill>
              </a:rPr>
              <a:t>secondary readers</a:t>
            </a:r>
            <a:r>
              <a:rPr lang="en-US">
                <a:solidFill>
                  <a:schemeClr val="tx1"/>
                </a:solidFill>
              </a:rPr>
              <a:t> may view this message?  </a:t>
            </a:r>
          </a:p>
          <a:p>
            <a:pPr marL="342900" indent="-342900">
              <a:lnSpc>
                <a:spcPct val="115000"/>
              </a:lnSpc>
              <a:defRPr/>
            </a:pPr>
            <a:r>
              <a:rPr lang="en-US" sz="2000" b="1">
                <a:solidFill>
                  <a:schemeClr val="tx1"/>
                </a:solidFill>
              </a:rPr>
              <a:t>		    </a:t>
            </a:r>
            <a:r>
              <a:rPr lang="en-US" sz="2000">
                <a:solidFill>
                  <a:schemeClr val="tx1"/>
                </a:solidFill>
              </a:rPr>
              <a:t>Imagine </a:t>
            </a:r>
            <a:r>
              <a:rPr lang="en-US" sz="2000" b="1">
                <a:solidFill>
                  <a:schemeClr val="tx1"/>
                </a:solidFill>
              </a:rPr>
              <a:t>who else might read</a:t>
            </a:r>
            <a:r>
              <a:rPr lang="en-US" sz="2000">
                <a:solidFill>
                  <a:schemeClr val="tx1"/>
                </a:solidFill>
              </a:rPr>
              <a:t> the email</a:t>
            </a:r>
            <a:r>
              <a:rPr lang="en-US" sz="2000" b="1" i="1">
                <a:solidFill>
                  <a:schemeClr val="tx1"/>
                </a:solidFill>
              </a:rPr>
              <a:t>.</a:t>
            </a:r>
            <a:r>
              <a:rPr lang="en-US" sz="2000" b="1">
                <a:solidFill>
                  <a:schemeClr val="tx1"/>
                </a:solidFill>
              </a:rPr>
              <a:t>  </a:t>
            </a:r>
          </a:p>
          <a:p>
            <a:pPr marL="342900" indent="-342900">
              <a:lnSpc>
                <a:spcPct val="115000"/>
              </a:lnSpc>
              <a:defRPr/>
            </a:pPr>
            <a:endParaRPr lang="en-US" sz="2000">
              <a:solidFill>
                <a:schemeClr val="tx1"/>
              </a:solidFill>
            </a:endParaRPr>
          </a:p>
        </p:txBody>
      </p:sp>
      <p:sp>
        <p:nvSpPr>
          <p:cNvPr id="424966" name="Line 6"/>
          <p:cNvSpPr>
            <a:spLocks noChangeShapeType="1"/>
          </p:cNvSpPr>
          <p:nvPr/>
        </p:nvSpPr>
        <p:spPr bwMode="auto">
          <a:xfrm>
            <a:off x="1981200" y="28194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4967" name="Line 7"/>
          <p:cNvSpPr>
            <a:spLocks noChangeShapeType="1"/>
          </p:cNvSpPr>
          <p:nvPr/>
        </p:nvSpPr>
        <p:spPr bwMode="auto">
          <a:xfrm>
            <a:off x="1981200" y="31242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4968" name="Line 8"/>
          <p:cNvSpPr>
            <a:spLocks noChangeShapeType="1"/>
          </p:cNvSpPr>
          <p:nvPr/>
        </p:nvSpPr>
        <p:spPr bwMode="auto">
          <a:xfrm>
            <a:off x="1981200" y="4114800"/>
            <a:ext cx="0" cy="304800"/>
          </a:xfrm>
          <a:prstGeom prst="line">
            <a:avLst/>
          </a:prstGeom>
          <a:noFill/>
          <a:ln w="381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424969" name="Line 9"/>
          <p:cNvSpPr>
            <a:spLocks noChangeShapeType="1"/>
          </p:cNvSpPr>
          <p:nvPr/>
        </p:nvSpPr>
        <p:spPr bwMode="auto">
          <a:xfrm>
            <a:off x="1981200" y="4419600"/>
            <a:ext cx="30480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Resources</a:t>
            </a:r>
          </a:p>
        </p:txBody>
      </p:sp>
      <p:sp>
        <p:nvSpPr>
          <p:cNvPr id="9220" name="Text Box 4"/>
          <p:cNvSpPr txBox="1">
            <a:spLocks noChangeArrowheads="1"/>
          </p:cNvSpPr>
          <p:nvPr/>
        </p:nvSpPr>
        <p:spPr bwMode="auto">
          <a:xfrm>
            <a:off x="6629400" y="2209800"/>
            <a:ext cx="1676400" cy="161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9pPr>
          </a:lstStyle>
          <a:p>
            <a:pPr>
              <a:spcBef>
                <a:spcPts val="1250"/>
              </a:spcBef>
              <a:buClrTx/>
              <a:buFontTx/>
              <a:buNone/>
              <a:defRPr/>
            </a:pPr>
            <a:r>
              <a:rPr lang="en-US" sz="2000" b="1"/>
              <a:t>Model your email </a:t>
            </a:r>
            <a:r>
              <a:rPr lang="en-US" sz="2000"/>
              <a:t>after the specific forms on pages 71-84.</a:t>
            </a:r>
            <a:endParaRPr lang="en-US" sz="2000" i="1"/>
          </a:p>
        </p:txBody>
      </p:sp>
      <p:pic>
        <p:nvPicPr>
          <p:cNvPr id="13316" name="Picture 6" descr="EMAIL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4389438" cy="457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219" name="Line 3"/>
          <p:cNvSpPr>
            <a:spLocks noChangeShapeType="1"/>
          </p:cNvSpPr>
          <p:nvPr/>
        </p:nvSpPr>
        <p:spPr bwMode="auto">
          <a:xfrm>
            <a:off x="5867400" y="2438400"/>
            <a:ext cx="685800" cy="1588"/>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US">
                <a:cs typeface="+mj-cs"/>
              </a:rPr>
              <a:t>Analyzing Purpose, Reader, and Context</a:t>
            </a:r>
          </a:p>
        </p:txBody>
      </p:sp>
      <p:sp>
        <p:nvSpPr>
          <p:cNvPr id="425987" name="Rectangle 3"/>
          <p:cNvSpPr>
            <a:spLocks noGrp="1" noChangeArrowheads="1"/>
          </p:cNvSpPr>
          <p:nvPr>
            <p:ph type="body" idx="1"/>
          </p:nvPr>
        </p:nvSpPr>
        <p:spPr>
          <a:xfrm>
            <a:off x="1676400" y="1752600"/>
            <a:ext cx="6932613" cy="1065213"/>
          </a:xfrm>
        </p:spPr>
        <p:txBody>
          <a:bodyPr/>
          <a:lstStyle/>
          <a:p>
            <a:pPr eaLnBrk="1" hangingPunct="1">
              <a:defRPr/>
            </a:pPr>
            <a:r>
              <a:rPr lang="en-US">
                <a:cs typeface="+mn-cs"/>
              </a:rPr>
              <a:t>How do I understand the context? </a:t>
            </a:r>
          </a:p>
          <a:p>
            <a:pPr eaLnBrk="1" hangingPunct="1">
              <a:defRPr/>
            </a:pPr>
            <a:r>
              <a:rPr lang="en-US" sz="2400" b="0">
                <a:solidFill>
                  <a:schemeClr val="tx1"/>
                </a:solidFill>
                <a:cs typeface="+mn-cs"/>
              </a:rPr>
              <a:t>Ask yourself the following questions: </a:t>
            </a:r>
          </a:p>
        </p:txBody>
      </p:sp>
      <p:sp>
        <p:nvSpPr>
          <p:cNvPr id="425988" name="Rectangle 4"/>
          <p:cNvSpPr>
            <a:spLocks noChangeArrowheads="1"/>
          </p:cNvSpPr>
          <p:nvPr/>
        </p:nvSpPr>
        <p:spPr bwMode="auto">
          <a:xfrm>
            <a:off x="1676400" y="2895600"/>
            <a:ext cx="6932613"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sz="2000">
                <a:solidFill>
                  <a:schemeClr val="tx1"/>
                </a:solidFill>
              </a:rPr>
              <a:t>What is the </a:t>
            </a:r>
            <a:r>
              <a:rPr lang="en-US" sz="2000" b="1">
                <a:solidFill>
                  <a:schemeClr val="tx1"/>
                </a:solidFill>
              </a:rPr>
              <a:t>history</a:t>
            </a:r>
            <a:r>
              <a:rPr lang="en-US" sz="2000">
                <a:solidFill>
                  <a:schemeClr val="tx1"/>
                </a:solidFill>
              </a:rPr>
              <a:t> of the situation? </a:t>
            </a:r>
          </a:p>
          <a:p>
            <a:pPr marL="342900" indent="-342900" eaLnBrk="1" hangingPunct="1">
              <a:spcBef>
                <a:spcPts val="750"/>
              </a:spcBef>
              <a:buFont typeface="Times New Roman" charset="0"/>
              <a:buChar char="•"/>
              <a:defRPr/>
            </a:pPr>
            <a:r>
              <a:rPr lang="en-US" sz="2000">
                <a:solidFill>
                  <a:schemeClr val="tx1"/>
                </a:solidFill>
              </a:rPr>
              <a:t>What is the </a:t>
            </a:r>
            <a:r>
              <a:rPr lang="en-US" sz="2000" b="1">
                <a:solidFill>
                  <a:schemeClr val="tx1"/>
                </a:solidFill>
              </a:rPr>
              <a:t>current climate</a:t>
            </a:r>
            <a:r>
              <a:rPr lang="en-US" sz="2000">
                <a:solidFill>
                  <a:schemeClr val="tx1"/>
                </a:solidFill>
              </a:rPr>
              <a:t> of the situation?</a:t>
            </a:r>
          </a:p>
          <a:p>
            <a:pPr marL="342900" indent="-342900" eaLnBrk="1" hangingPunct="1">
              <a:spcBef>
                <a:spcPts val="750"/>
              </a:spcBef>
              <a:buFont typeface="Times New Roman" charset="0"/>
              <a:buChar char="•"/>
              <a:defRPr/>
            </a:pPr>
            <a:r>
              <a:rPr lang="en-US" sz="2000">
                <a:solidFill>
                  <a:schemeClr val="tx1"/>
                </a:solidFill>
              </a:rPr>
              <a:t>What </a:t>
            </a:r>
            <a:r>
              <a:rPr lang="en-US" sz="2000" b="1">
                <a:solidFill>
                  <a:schemeClr val="tx1"/>
                </a:solidFill>
              </a:rPr>
              <a:t>hurdles</a:t>
            </a:r>
            <a:r>
              <a:rPr lang="en-US" sz="2000">
                <a:solidFill>
                  <a:schemeClr val="tx1"/>
                </a:solidFill>
              </a:rPr>
              <a:t> might block my message? </a:t>
            </a:r>
          </a:p>
          <a:p>
            <a:pPr marL="342900" indent="-342900" eaLnBrk="1" hangingPunct="1">
              <a:spcBef>
                <a:spcPts val="750"/>
              </a:spcBef>
              <a:buFont typeface="Times New Roman" charset="0"/>
              <a:buChar char="•"/>
              <a:defRPr/>
            </a:pPr>
            <a:r>
              <a:rPr lang="en-US" sz="2000">
                <a:solidFill>
                  <a:schemeClr val="tx1"/>
                </a:solidFill>
              </a:rPr>
              <a:t>What </a:t>
            </a:r>
            <a:r>
              <a:rPr lang="en-US" sz="2000" b="1">
                <a:solidFill>
                  <a:schemeClr val="tx1"/>
                </a:solidFill>
              </a:rPr>
              <a:t>time window</a:t>
            </a:r>
            <a:r>
              <a:rPr lang="en-US" sz="2000">
                <a:solidFill>
                  <a:schemeClr val="tx1"/>
                </a:solidFill>
              </a:rPr>
              <a:t> do I have for sending this message? </a:t>
            </a:r>
          </a:p>
          <a:p>
            <a:pPr marL="342900" indent="-342900" eaLnBrk="1" hangingPunct="1">
              <a:spcBef>
                <a:spcPts val="750"/>
              </a:spcBef>
              <a:buFont typeface="Times New Roman" charset="0"/>
              <a:buChar char="•"/>
              <a:defRPr/>
            </a:pPr>
            <a:r>
              <a:rPr lang="en-US" sz="2000">
                <a:solidFill>
                  <a:schemeClr val="tx1"/>
                </a:solidFill>
              </a:rPr>
              <a:t>What </a:t>
            </a:r>
            <a:r>
              <a:rPr lang="en-US" sz="2000" b="1">
                <a:solidFill>
                  <a:schemeClr val="tx1"/>
                </a:solidFill>
              </a:rPr>
              <a:t>support materials</a:t>
            </a:r>
            <a:r>
              <a:rPr lang="en-US" sz="2000">
                <a:solidFill>
                  <a:schemeClr val="tx1"/>
                </a:solidFill>
              </a:rPr>
              <a:t> should I send with the message?</a:t>
            </a:r>
          </a:p>
          <a:p>
            <a:pPr marL="342900" indent="-342900" eaLnBrk="1" hangingPunct="1">
              <a:spcBef>
                <a:spcPts val="750"/>
              </a:spcBef>
              <a:buFont typeface="Times New Roman" charset="0"/>
              <a:buChar char="•"/>
              <a:defRPr/>
            </a:pPr>
            <a:r>
              <a:rPr lang="en-US" sz="2000">
                <a:solidFill>
                  <a:schemeClr val="tx1"/>
                </a:solidFill>
              </a:rPr>
              <a:t>How should I </a:t>
            </a:r>
            <a:r>
              <a:rPr lang="en-US" sz="2000" b="1">
                <a:solidFill>
                  <a:schemeClr val="tx1"/>
                </a:solidFill>
              </a:rPr>
              <a:t>follow up</a:t>
            </a:r>
            <a:r>
              <a:rPr lang="en-US" sz="2000">
                <a:solidFill>
                  <a:schemeClr val="tx1"/>
                </a:solidFill>
              </a:rPr>
              <a:t> with the reader?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3" name="Rectangle 5"/>
          <p:cNvSpPr>
            <a:spLocks noGrp="1" noChangeArrowheads="1"/>
          </p:cNvSpPr>
          <p:nvPr>
            <p:ph type="title"/>
          </p:nvPr>
        </p:nvSpPr>
        <p:spPr>
          <a:xfrm>
            <a:off x="1676400" y="1333500"/>
            <a:ext cx="6934200" cy="14859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u="sng">
                <a:solidFill>
                  <a:srgbClr val="72002B"/>
                </a:solidFill>
                <a:cs typeface="+mj-cs"/>
              </a:rPr>
              <a:t>Activity 8:</a:t>
            </a:r>
            <a:br>
              <a:rPr lang="en-US" sz="1800" b="1" u="sng">
                <a:solidFill>
                  <a:srgbClr val="72002B"/>
                </a:solidFill>
                <a:cs typeface="+mj-cs"/>
              </a:rPr>
            </a:br>
            <a:br>
              <a:rPr lang="en-US" sz="1800" b="1" u="sng">
                <a:solidFill>
                  <a:srgbClr val="72002B"/>
                </a:solidFill>
                <a:cs typeface="+mj-cs"/>
              </a:rPr>
            </a:br>
            <a:r>
              <a:rPr lang="en-US" sz="4000">
                <a:solidFill>
                  <a:srgbClr val="000000"/>
                </a:solidFill>
                <a:cs typeface="+mj-cs"/>
              </a:rPr>
              <a:t>Analyze Purpose, Reader, and Context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4"/>
          <p:cNvSpPr>
            <a:spLocks noChangeArrowheads="1"/>
          </p:cNvSpPr>
          <p:nvPr/>
        </p:nvSpPr>
        <p:spPr bwMode="auto">
          <a:xfrm>
            <a:off x="1447800" y="0"/>
            <a:ext cx="2590800" cy="3276600"/>
          </a:xfrm>
          <a:prstGeom prst="rect">
            <a:avLst/>
          </a:prstGeom>
          <a:solidFill>
            <a:srgbClr val="72002B"/>
          </a:solidFill>
          <a:ln>
            <a:noFill/>
          </a:ln>
          <a:effectLst>
            <a:outerShdw blurRad="63500" dist="17819" dir="2700000" algn="ctr" rotWithShape="0">
              <a:srgbClr val="000000">
                <a:alpha val="74998"/>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p>
        </p:txBody>
      </p:sp>
      <p:sp>
        <p:nvSpPr>
          <p:cNvPr id="428037" name="Rectangle 5"/>
          <p:cNvSpPr>
            <a:spLocks noChangeArrowheads="1"/>
          </p:cNvSpPr>
          <p:nvPr/>
        </p:nvSpPr>
        <p:spPr bwMode="auto">
          <a:xfrm>
            <a:off x="1676400" y="3429000"/>
            <a:ext cx="69342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eaLnBrk="1" hangingPunct="1">
              <a:lnSpc>
                <a:spcPct val="80000"/>
              </a:lnSpc>
              <a:spcBef>
                <a:spcPts val="8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00000"/>
                </a:solidFill>
              </a:rPr>
              <a:t>Writing Effective Email </a:t>
            </a:r>
          </a:p>
          <a:p>
            <a:pPr eaLnBrk="1" hangingPunct="1">
              <a:spcBef>
                <a:spcPts val="2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1">
                <a:solidFill>
                  <a:srgbClr val="0F3277"/>
                </a:solidFill>
              </a:rPr>
              <a:t>Lesson Preview</a:t>
            </a:r>
            <a:endParaRPr lang="en-US" sz="1800" b="1">
              <a:solidFill>
                <a:srgbClr val="000000"/>
              </a:solidFill>
            </a:endParaRP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Writing Your Main Point </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Organizing Your Message</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Writing Strong Subject Lines</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Creating a Positive, Professional Voice</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Editing for Correctness</a:t>
            </a:r>
          </a:p>
          <a:p>
            <a:pPr marL="673100" lvl="2" indent="-285750" eaLnBrk="1" hangingPunct="1">
              <a:spcBef>
                <a:spcPts val="450"/>
              </a:spcBef>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b="1">
                <a:solidFill>
                  <a:srgbClr val="000000"/>
                </a:solidFill>
              </a:rPr>
              <a:t>Designing for Clarity</a:t>
            </a:r>
          </a:p>
        </p:txBody>
      </p:sp>
      <p:sp>
        <p:nvSpPr>
          <p:cNvPr id="428039" name="Rectangle 7"/>
          <p:cNvSpPr>
            <a:spLocks noChangeArrowheads="1"/>
          </p:cNvSpPr>
          <p:nvPr/>
        </p:nvSpPr>
        <p:spPr bwMode="auto">
          <a:xfrm>
            <a:off x="1577975" y="2590800"/>
            <a:ext cx="2381250"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a:solidFill>
                  <a:srgbClr val="FFFFFF"/>
                </a:solidFill>
              </a:rPr>
              <a:t>Lesson 2</a:t>
            </a:r>
          </a:p>
        </p:txBody>
      </p:sp>
      <p:pic>
        <p:nvPicPr>
          <p:cNvPr id="99332" name="Picture 8" descr="lesson 2 pic"/>
          <p:cNvPicPr>
            <a:picLocks noChangeAspect="1" noChangeArrowheads="1"/>
          </p:cNvPicPr>
          <p:nvPr/>
        </p:nvPicPr>
        <p:blipFill>
          <a:blip r:embed="rId2">
            <a:extLst>
              <a:ext uri="{28A0092B-C50C-407E-A947-70E740481C1C}">
                <a14:useLocalDpi xmlns:a14="http://schemas.microsoft.com/office/drawing/2010/main" val="0"/>
              </a:ext>
            </a:extLst>
          </a:blip>
          <a:srcRect t="19220"/>
          <a:stretch>
            <a:fillRect/>
          </a:stretch>
        </p:blipFill>
        <p:spPr bwMode="auto">
          <a:xfrm>
            <a:off x="1676400" y="0"/>
            <a:ext cx="3810000"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431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068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31109" name="Rectangle 5"/>
          <p:cNvSpPr>
            <a:spLocks noChangeArrowheads="1"/>
          </p:cNvSpPr>
          <p:nvPr/>
        </p:nvSpPr>
        <p:spPr bwMode="auto">
          <a:xfrm>
            <a:off x="1600200" y="1219200"/>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1110" name="Rectangle 6"/>
          <p:cNvSpPr>
            <a:spLocks noChangeArrowheads="1"/>
          </p:cNvSpPr>
          <p:nvPr/>
        </p:nvSpPr>
        <p:spPr bwMode="auto">
          <a:xfrm>
            <a:off x="1676400" y="1041400"/>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write clear and focused main points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cs typeface="+mj-cs"/>
              </a:rPr>
              <a:t>Writing Your Main Point</a:t>
            </a:r>
          </a:p>
        </p:txBody>
      </p:sp>
      <p:sp>
        <p:nvSpPr>
          <p:cNvPr id="41986" name="Rectangle 2"/>
          <p:cNvSpPr>
            <a:spLocks noGrp="1" noChangeArrowheads="1"/>
          </p:cNvSpPr>
          <p:nvPr>
            <p:ph type="body" idx="1"/>
          </p:nvPr>
        </p:nvSpPr>
        <p:spPr>
          <a:xfrm>
            <a:off x="1676400" y="1600200"/>
            <a:ext cx="6934200" cy="4343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rgbClr val="000000"/>
                </a:solidFill>
                <a:cs typeface="+mn-cs"/>
              </a:rPr>
              <a:t>A well-written email message has two main parts: (1) a main point and (2) supporting details. This page focuses on developing a strong main point. </a:t>
            </a:r>
            <a:endParaRPr lang="en-US">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676400" y="609600"/>
            <a:ext cx="6934200" cy="762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Writing Your Main Point</a:t>
            </a:r>
          </a:p>
        </p:txBody>
      </p:sp>
      <p:sp>
        <p:nvSpPr>
          <p:cNvPr id="43010" name="Rectangle 2"/>
          <p:cNvSpPr>
            <a:spLocks noGrp="1" noChangeArrowheads="1"/>
          </p:cNvSpPr>
          <p:nvPr>
            <p:ph type="body" idx="1"/>
          </p:nvPr>
        </p:nvSpPr>
        <p:spPr>
          <a:xfrm>
            <a:off x="1676400" y="1371600"/>
            <a:ext cx="6934200" cy="19812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do I focus my message?</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State your point clearly and quickly. The message should focus on one main idea. To quickly focus your email ask two questions:</a:t>
            </a:r>
            <a:r>
              <a:rPr lang="en-US" b="0">
                <a:solidFill>
                  <a:schemeClr val="tx1"/>
                </a:solidFill>
                <a:cs typeface="+mn-cs"/>
              </a:rPr>
              <a:t> </a:t>
            </a:r>
            <a:endParaRPr lang="en-US" sz="2400" b="0">
              <a:solidFill>
                <a:schemeClr val="tx1"/>
              </a:solidFill>
              <a:cs typeface="+mn-cs"/>
            </a:endParaRPr>
          </a:p>
        </p:txBody>
      </p:sp>
      <p:sp>
        <p:nvSpPr>
          <p:cNvPr id="43012" name="Rectangle 4"/>
          <p:cNvSpPr>
            <a:spLocks noChangeArrowheads="1"/>
          </p:cNvSpPr>
          <p:nvPr/>
        </p:nvSpPr>
        <p:spPr bwMode="auto">
          <a:xfrm>
            <a:off x="1676400" y="3352800"/>
            <a:ext cx="69342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spcBef>
                <a:spcPts val="75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a:solidFill>
                  <a:schemeClr val="tx1"/>
                </a:solidFill>
              </a:rPr>
              <a:t>Why am I writing?</a:t>
            </a:r>
            <a:r>
              <a:rPr lang="en-US">
                <a:solidFill>
                  <a:schemeClr val="tx1"/>
                </a:solidFill>
              </a:rPr>
              <a:t> </a:t>
            </a:r>
          </a:p>
          <a:p>
            <a:pPr marL="571500" indent="-571500"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	The answer to that question is your </a:t>
            </a:r>
            <a:r>
              <a:rPr lang="en-US" b="1">
                <a:solidFill>
                  <a:srgbClr val="72002B"/>
                </a:solidFill>
              </a:rPr>
              <a:t>purpose</a:t>
            </a:r>
            <a:r>
              <a:rPr lang="en-US">
                <a:solidFill>
                  <a:schemeClr val="tx1"/>
                </a:solidFill>
              </a:rPr>
              <a:t>. </a:t>
            </a:r>
          </a:p>
          <a:p>
            <a:pPr marL="571500" indent="-571500" eaLnBrk="1" hangingPunct="1">
              <a:spcBef>
                <a:spcPts val="750"/>
              </a:spcBef>
              <a:buClrTx/>
              <a:buFontTx/>
              <a:buAutoNum type="arabicPeriod" startA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a:solidFill>
                  <a:schemeClr val="tx1"/>
                </a:solidFill>
              </a:rPr>
              <a:t>What do I want the reader to know or do?</a:t>
            </a:r>
            <a:r>
              <a:rPr lang="en-US" b="1">
                <a:solidFill>
                  <a:schemeClr val="tx1"/>
                </a:solidFill>
              </a:rPr>
              <a:t> </a:t>
            </a:r>
          </a:p>
          <a:p>
            <a:pPr marL="571500" indent="-571500"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	The answer to that question will be your </a:t>
            </a:r>
            <a:r>
              <a:rPr lang="en-US" b="1">
                <a:solidFill>
                  <a:srgbClr val="72002B"/>
                </a:solidFill>
              </a:rPr>
              <a:t>focus</a:t>
            </a:r>
            <a:r>
              <a:rPr lang="en-US">
                <a:solidFill>
                  <a:schemeClr val="tx1"/>
                </a:solidFill>
              </a:rPr>
              <a:t>.  </a:t>
            </a:r>
          </a:p>
          <a:p>
            <a:pPr marL="571500" indent="-571500" eaLnBrk="1" hangingPunct="1">
              <a:spcBef>
                <a:spcPts val="750"/>
              </a:spcBef>
              <a:buClrTx/>
              <a:buFontTx/>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a:cs typeface="+mj-cs"/>
              </a:rPr>
              <a:t>Writing Your Main Point</a:t>
            </a:r>
          </a:p>
        </p:txBody>
      </p:sp>
      <p:sp>
        <p:nvSpPr>
          <p:cNvPr id="432134" name="Rectangle 6"/>
          <p:cNvSpPr>
            <a:spLocks noGrp="1" noChangeArrowheads="1"/>
          </p:cNvSpPr>
          <p:nvPr>
            <p:ph type="body" idx="1"/>
          </p:nvPr>
        </p:nvSpPr>
        <p:spPr>
          <a:xfrm>
            <a:off x="1676400" y="1524000"/>
            <a:ext cx="7162800" cy="48006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i="1" u="sng" dirty="0">
                <a:solidFill>
                  <a:schemeClr val="tx1"/>
                </a:solidFill>
                <a:cs typeface="+mn-cs"/>
              </a:rPr>
              <a:t>Example</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tx1"/>
                </a:solidFill>
                <a:cs typeface="+mn-cs"/>
              </a:rPr>
              <a:t>Question:</a:t>
            </a:r>
            <a:r>
              <a:rPr lang="en-US" sz="2400" b="0" dirty="0">
                <a:solidFill>
                  <a:schemeClr val="tx1"/>
                </a:solidFill>
                <a:cs typeface="+mn-cs"/>
              </a:rPr>
              <a:t> Why am I writing?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72002B"/>
                </a:solidFill>
                <a:cs typeface="+mn-cs"/>
              </a:rPr>
              <a:t>Purpose:</a:t>
            </a:r>
            <a:r>
              <a:rPr lang="en-US" sz="2400" b="0" dirty="0">
                <a:solidFill>
                  <a:schemeClr val="tx1"/>
                </a:solidFill>
                <a:cs typeface="+mn-cs"/>
              </a:rPr>
              <a:t> To request that all non-exempt employees attend a FLSA briefing</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dirty="0">
              <a:solidFill>
                <a:schemeClr val="tx1"/>
              </a:solidFill>
              <a:cs typeface="+mn-cs"/>
            </a:endParaRP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tx1"/>
                </a:solidFill>
                <a:cs typeface="+mn-cs"/>
              </a:rPr>
              <a:t>Question:</a:t>
            </a:r>
            <a:r>
              <a:rPr lang="en-US" sz="2400" b="0" dirty="0">
                <a:solidFill>
                  <a:schemeClr val="tx1"/>
                </a:solidFill>
                <a:cs typeface="+mn-cs"/>
              </a:rPr>
              <a:t> What do I want my reader to know or do?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72002B"/>
                </a:solidFill>
                <a:cs typeface="+mn-cs"/>
              </a:rPr>
              <a:t>Focus:</a:t>
            </a:r>
            <a:r>
              <a:rPr lang="en-US" sz="2400" b="0" dirty="0">
                <a:solidFill>
                  <a:schemeClr val="tx1"/>
                </a:solidFill>
                <a:cs typeface="+mn-cs"/>
              </a:rPr>
              <a:t> The FLSA briefing will (1) take place on Friday, November 25. (2) The briefing will discuss important rule revisions for working overtime. (3) All non-exempt employees are required to attend.</a:t>
            </a:r>
            <a:r>
              <a:rPr lang="en-US" dirty="0">
                <a:cs typeface="+mn-cs"/>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8" name="Rectangle 6"/>
          <p:cNvSpPr>
            <a:spLocks noGrp="1" noChangeArrowheads="1"/>
          </p:cNvSpPr>
          <p:nvPr>
            <p:ph type="title"/>
          </p:nvPr>
        </p:nvSpPr>
        <p:spPr/>
        <p:txBody>
          <a:bodyPr/>
          <a:lstStyle/>
          <a:p>
            <a:pPr eaLnBrk="1" hangingPunct="1">
              <a:defRPr/>
            </a:pPr>
            <a:r>
              <a:rPr lang="en-US">
                <a:cs typeface="+mj-cs"/>
              </a:rPr>
              <a:t>Writing Your Main Point</a:t>
            </a:r>
          </a:p>
        </p:txBody>
      </p:sp>
      <p:sp>
        <p:nvSpPr>
          <p:cNvPr id="44040" name="Rectangle 8"/>
          <p:cNvSpPr>
            <a:spLocks noGrp="1" noChangeArrowheads="1"/>
          </p:cNvSpPr>
          <p:nvPr>
            <p:ph type="body" idx="1"/>
          </p:nvPr>
        </p:nvSpPr>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do I write a focus statement? </a:t>
            </a:r>
          </a:p>
          <a:p>
            <a:pPr marL="0" indent="0" eaLnBrk="1" hangingPunct="1">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Your focus statement is a statement that answers the question, “What do I want my reader to know or do?” It serves as the main idea for your email, and, in most cases, is the first sentence of the message. Use the formula on the next slide to craft your focus statement.</a:t>
            </a:r>
            <a:r>
              <a:rPr lang="en-US" b="0">
                <a:cs typeface="+mn-cs"/>
              </a:rPr>
              <a:t>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cs typeface="+mn-cs"/>
            </a:endParaRP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2667000" y="2438400"/>
            <a:ext cx="5334000" cy="29718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cs typeface="+mn-cs"/>
              </a:rPr>
              <a:t>	</a:t>
            </a:r>
            <a:r>
              <a:rPr lang="en-US" sz="3200" dirty="0">
                <a:solidFill>
                  <a:srgbClr val="72002B"/>
                </a:solidFill>
                <a:cs typeface="+mn-cs"/>
              </a:rPr>
              <a:t>A specific topic</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u="sng" dirty="0">
                <a:solidFill>
                  <a:srgbClr val="72002B"/>
                </a:solidFill>
                <a:cs typeface="+mn-cs"/>
              </a:rPr>
              <a:t>+	information or action</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72002B"/>
                </a:solidFill>
                <a:cs typeface="+mn-cs"/>
              </a:rPr>
              <a:t>=	focus statement</a:t>
            </a:r>
          </a:p>
        </p:txBody>
      </p:sp>
      <p:sp>
        <p:nvSpPr>
          <p:cNvPr id="45060" name="Rectangle 4"/>
          <p:cNvSpPr>
            <a:spLocks noGrp="1" noChangeArrowheads="1"/>
          </p:cNvSpPr>
          <p:nvPr>
            <p:ph type="title"/>
          </p:nvPr>
        </p:nvSpPr>
        <p:spPr/>
        <p:txBody>
          <a:bodyPr/>
          <a:lstStyle/>
          <a:p>
            <a:pPr eaLnBrk="1" hangingPunct="1">
              <a:defRPr/>
            </a:pPr>
            <a:r>
              <a:rPr lang="en-US">
                <a:cs typeface="+mj-cs"/>
              </a:rPr>
              <a:t>Writing Your Main Point</a:t>
            </a:r>
          </a:p>
        </p:txBody>
      </p:sp>
      <p:sp>
        <p:nvSpPr>
          <p:cNvPr id="45063" name="Rectangle 7"/>
          <p:cNvSpPr>
            <a:spLocks noChangeArrowheads="1"/>
          </p:cNvSpPr>
          <p:nvPr/>
        </p:nvSpPr>
        <p:spPr bwMode="auto">
          <a:xfrm>
            <a:off x="1676400" y="1524000"/>
            <a:ext cx="51816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000" b="1">
                <a:solidFill>
                  <a:schemeClr val="tx1"/>
                </a:solidFill>
              </a:rPr>
              <a:t>Focus-statement formula:</a:t>
            </a:r>
            <a:r>
              <a:rPr lang="en-US" sz="3000">
                <a:solidFill>
                  <a:srgbClr val="0F3277"/>
                </a:solidFill>
              </a:rPr>
              <a:t> </a:t>
            </a:r>
            <a:endParaRPr lang="en-US" sz="3000">
              <a:solidFill>
                <a:srgbClr val="72002B"/>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en-US">
                <a:cs typeface="+mj-cs"/>
              </a:rPr>
              <a:t>Writing Your Main Point</a:t>
            </a:r>
          </a:p>
        </p:txBody>
      </p:sp>
      <p:sp>
        <p:nvSpPr>
          <p:cNvPr id="433156" name="Rectangle 4"/>
          <p:cNvSpPr>
            <a:spLocks noChangeArrowheads="1"/>
          </p:cNvSpPr>
          <p:nvPr/>
        </p:nvSpPr>
        <p:spPr bwMode="auto">
          <a:xfrm>
            <a:off x="1752600" y="1447800"/>
            <a:ext cx="6781800"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i="1" u="sng">
                <a:solidFill>
                  <a:schemeClr val="tx1"/>
                </a:solidFill>
              </a:rPr>
              <a:t>Example 1</a:t>
            </a: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All non-exempt employees must attend an FLSA briefing on Friday, November 25, regarding revisions to the rules about working overtime.</a:t>
            </a: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chemeClr val="tx1"/>
              </a:solidFill>
            </a:endParaRP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i="1" u="sng">
                <a:solidFill>
                  <a:schemeClr val="tx1"/>
                </a:solidFill>
              </a:rPr>
              <a:t>Example 2</a:t>
            </a: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The department will transition to a new online project-management system effective April 1</a:t>
            </a:r>
            <a:r>
              <a:rPr lang="en-US" baseline="30000">
                <a:solidFill>
                  <a:schemeClr val="tx1"/>
                </a:solidFill>
              </a:rPr>
              <a:t>st</a:t>
            </a:r>
            <a:r>
              <a:rPr lang="en-US">
                <a:solidFill>
                  <a:schemeClr val="tx1"/>
                </a:solidFill>
              </a:rPr>
              <a:t>. </a:t>
            </a: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chemeClr val="tx1"/>
              </a:solidFill>
            </a:endParaRP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i="1" u="sng">
                <a:solidFill>
                  <a:schemeClr val="tx1"/>
                </a:solidFill>
              </a:rPr>
              <a:t>Example 3</a:t>
            </a:r>
          </a:p>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Can you email me a copy of the December 16 Clean Energy Act memo? </a:t>
            </a:r>
          </a:p>
          <a:p>
            <a:pPr eaLnBrk="1" hangingPunct="1">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Resources</a:t>
            </a:r>
          </a:p>
        </p:txBody>
      </p:sp>
      <p:sp>
        <p:nvSpPr>
          <p:cNvPr id="10244" name="Text Box 4"/>
          <p:cNvSpPr txBox="1">
            <a:spLocks noChangeArrowheads="1"/>
          </p:cNvSpPr>
          <p:nvPr/>
        </p:nvSpPr>
        <p:spPr bwMode="auto">
          <a:xfrm>
            <a:off x="6629400" y="2209800"/>
            <a:ext cx="1600200" cy="3444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9pPr>
          </a:lstStyle>
          <a:p>
            <a:pPr>
              <a:spcBef>
                <a:spcPts val="1250"/>
              </a:spcBef>
              <a:buClrTx/>
              <a:buFontTx/>
              <a:buNone/>
              <a:defRPr/>
            </a:pPr>
            <a:r>
              <a:rPr lang="en-US" sz="2000" b="1"/>
              <a:t>Learn the traits </a:t>
            </a:r>
            <a:r>
              <a:rPr lang="en-US" sz="2000"/>
              <a:t> of clear and results-orientated email writing on pages 19-68 of </a:t>
            </a:r>
            <a:r>
              <a:rPr lang="en-US" sz="2000" i="1"/>
              <a:t>Writing Effective   E-Mail. </a:t>
            </a:r>
          </a:p>
        </p:txBody>
      </p:sp>
      <p:pic>
        <p:nvPicPr>
          <p:cNvPr id="15364" name="Picture 6" descr="EMAIL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1371600"/>
            <a:ext cx="4386262" cy="4724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243" name="Line 3"/>
          <p:cNvSpPr>
            <a:spLocks noChangeShapeType="1"/>
          </p:cNvSpPr>
          <p:nvPr/>
        </p:nvSpPr>
        <p:spPr bwMode="auto">
          <a:xfrm>
            <a:off x="5867400" y="2438400"/>
            <a:ext cx="685800" cy="1588"/>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10:</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Write Strong Main Points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7106"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7" name="Rectangle 3"/>
          <p:cNvSpPr>
            <a:spLocks noChangeArrowheads="1"/>
          </p:cNvSpPr>
          <p:nvPr/>
        </p:nvSpPr>
        <p:spPr bwMode="auto">
          <a:xfrm>
            <a:off x="1676400" y="1050925"/>
            <a:ext cx="6705600" cy="2382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learn about direct and indirect organization and when to use them.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Organizing Your Message</a:t>
            </a:r>
          </a:p>
        </p:txBody>
      </p:sp>
      <p:sp>
        <p:nvSpPr>
          <p:cNvPr id="48130" name="Rectangle 2"/>
          <p:cNvSpPr>
            <a:spLocks noGrp="1" noChangeArrowheads="1"/>
          </p:cNvSpPr>
          <p:nvPr>
            <p:ph type="body" idx="1"/>
          </p:nvPr>
        </p:nvSpPr>
        <p:spPr>
          <a:xfrm>
            <a:off x="1676400" y="1524000"/>
            <a:ext cx="6934200" cy="4724400"/>
          </a:xfrm>
        </p:spPr>
        <p:txBody>
          <a:bodyPr/>
          <a:lstStyle/>
          <a:p>
            <a:pPr marL="0" indent="0" eaLnBrk="1" hangingPunct="1">
              <a:lnSpc>
                <a:spcPct val="90000"/>
              </a:lnSpc>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chemeClr val="tx1"/>
                </a:solidFill>
                <a:cs typeface="+mn-cs"/>
              </a:rPr>
              <a:t>Along with a focus statement, your message may also include additional details that support, or clarify, your main idea. When organizing the details of your email messages, choose between direct or indirect organization.</a:t>
            </a:r>
            <a:r>
              <a:rPr lang="en-US">
                <a:cs typeface="+mn-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defRPr/>
            </a:pPr>
            <a:r>
              <a:rPr lang="en-US">
                <a:cs typeface="+mj-cs"/>
              </a:rPr>
              <a:t>Organizing Your Message</a:t>
            </a:r>
          </a:p>
        </p:txBody>
      </p:sp>
      <p:sp>
        <p:nvSpPr>
          <p:cNvPr id="434181" name="Rectangle 5"/>
          <p:cNvSpPr>
            <a:spLocks noChangeArrowheads="1"/>
          </p:cNvSpPr>
          <p:nvPr/>
        </p:nvSpPr>
        <p:spPr bwMode="auto">
          <a:xfrm>
            <a:off x="1752600" y="1447800"/>
            <a:ext cx="6629400" cy="255905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000" b="1">
                <a:solidFill>
                  <a:srgbClr val="0F3277"/>
                </a:solidFill>
              </a:rPr>
              <a:t>What are direct and indirect organization? </a:t>
            </a:r>
          </a:p>
          <a:p>
            <a:pPr>
              <a:defRPr/>
            </a:pPr>
            <a:r>
              <a:rPr lang="en-US">
                <a:solidFill>
                  <a:schemeClr val="tx1"/>
                </a:solidFill>
              </a:rPr>
              <a:t>Direct organization places the main point (focus statement) up front, and indirect organization delays the main point until later. </a:t>
            </a:r>
          </a:p>
          <a:p>
            <a:pPr>
              <a:defRPr/>
            </a:pPr>
            <a:endParaRPr lang="en-US" sz="300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en-US">
                <a:cs typeface="+mj-cs"/>
              </a:rPr>
              <a:t>Organizing Your Message</a:t>
            </a:r>
          </a:p>
        </p:txBody>
      </p:sp>
      <p:graphicFrame>
        <p:nvGraphicFramePr>
          <p:cNvPr id="435297" name="Group 97"/>
          <p:cNvGraphicFramePr>
            <a:graphicFrameLocks noGrp="1"/>
          </p:cNvGraphicFramePr>
          <p:nvPr>
            <p:ph type="tbl" idx="1"/>
          </p:nvPr>
        </p:nvGraphicFramePr>
        <p:xfrm>
          <a:off x="1676400" y="1462088"/>
          <a:ext cx="6932613" cy="4894080"/>
        </p:xfrm>
        <a:graphic>
          <a:graphicData uri="http://schemas.openxmlformats.org/drawingml/2006/table">
            <a:tbl>
              <a:tblPr/>
              <a:tblGrid>
                <a:gridCol w="3467100">
                  <a:extLst>
                    <a:ext uri="{9D8B030D-6E8A-4147-A177-3AD203B41FA5}">
                      <a16:colId xmlns:a16="http://schemas.microsoft.com/office/drawing/2014/main" val="20000"/>
                    </a:ext>
                  </a:extLst>
                </a:gridCol>
                <a:gridCol w="3465513">
                  <a:extLst>
                    <a:ext uri="{9D8B030D-6E8A-4147-A177-3AD203B41FA5}">
                      <a16:colId xmlns:a16="http://schemas.microsoft.com/office/drawing/2014/main" val="20001"/>
                    </a:ext>
                  </a:extLst>
                </a:gridCol>
              </a:tblGrid>
              <a:tr h="457230">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rgbClr val="72002B"/>
                          </a:solidFill>
                          <a:effectLst/>
                          <a:latin typeface="Arial" charset="0"/>
                          <a:ea typeface="ＭＳ Ｐゴシック" charset="0"/>
                        </a:rPr>
                        <a:t>Direct</a:t>
                      </a:r>
                    </a:p>
                  </a:txBody>
                  <a:tcPr marT="45723" marB="45723" horzOverflow="overflow">
                    <a:lnL cap="flat">
                      <a:noFill/>
                    </a:lnL>
                    <a:lnR>
                      <a:noFill/>
                    </a:lnR>
                    <a:lnT cap="flat">
                      <a:noFill/>
                    </a:lnT>
                    <a:lnB>
                      <a:noFill/>
                    </a:lnB>
                    <a:lnTlToBr>
                      <a:noFill/>
                    </a:lnTlToBr>
                    <a:lnBlToTr>
                      <a:noFill/>
                    </a:lnBlToTr>
                    <a:solidFill>
                      <a:srgbClr val="C7BA9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rgbClr val="72002B"/>
                          </a:solidFill>
                          <a:effectLst/>
                          <a:latin typeface="Arial" charset="0"/>
                          <a:ea typeface="ＭＳ Ｐゴシック" charset="0"/>
                        </a:rPr>
                        <a:t>Indirect</a:t>
                      </a:r>
                    </a:p>
                  </a:txBody>
                  <a:tcPr marT="45723" marB="45723" horzOverflow="overflow">
                    <a:lnL>
                      <a:noFill/>
                    </a:lnL>
                    <a:lnR cap="flat">
                      <a:noFill/>
                    </a:lnR>
                    <a:lnT cap="flat">
                      <a:noFill/>
                    </a:lnT>
                    <a:lnB>
                      <a:noFill/>
                    </a:lnB>
                    <a:lnTlToBr>
                      <a:noFill/>
                    </a:lnTlToBr>
                    <a:lnBlToTr>
                      <a:noFill/>
                    </a:lnBlToTr>
                    <a:solidFill>
                      <a:srgbClr val="C7BA95"/>
                    </a:solidFill>
                  </a:tcPr>
                </a:tc>
                <a:extLst>
                  <a:ext uri="{0D108BD9-81ED-4DB2-BD59-A6C34878D82A}">
                    <a16:rowId xmlns:a16="http://schemas.microsoft.com/office/drawing/2014/main" val="10000"/>
                  </a:ext>
                </a:extLst>
              </a:tr>
              <a:tr h="430241">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200" b="1" i="0" u="none" strike="noStrike" cap="none" normalizeH="0" baseline="0">
                          <a:ln>
                            <a:noFill/>
                          </a:ln>
                          <a:solidFill>
                            <a:schemeClr val="tx1"/>
                          </a:solidFill>
                          <a:effectLst/>
                          <a:latin typeface="Arial" charset="0"/>
                          <a:ea typeface="ＭＳ Ｐゴシック" charset="0"/>
                        </a:rPr>
                        <a:t>Opening: </a:t>
                      </a:r>
                    </a:p>
                  </a:txBody>
                  <a:tcPr marT="45723" marB="45723" horzOverflow="overflow">
                    <a:lnL cap="flat">
                      <a:noFill/>
                    </a:lnL>
                    <a:lnR>
                      <a:noFill/>
                    </a:lnR>
                    <a:ln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200" b="1" i="0" u="none" strike="noStrike" cap="none" normalizeH="0" baseline="0">
                          <a:ln>
                            <a:noFill/>
                          </a:ln>
                          <a:solidFill>
                            <a:schemeClr val="tx1"/>
                          </a:solidFill>
                          <a:effectLst/>
                          <a:latin typeface="Arial" charset="0"/>
                          <a:ea typeface="ＭＳ Ｐゴシック" charset="0"/>
                        </a:rPr>
                        <a:t>Opening:</a:t>
                      </a:r>
                    </a:p>
                  </a:txBody>
                  <a:tcPr marT="45723" marB="45723" horzOverflow="overflow">
                    <a:lnL>
                      <a:noFill/>
                    </a:lnL>
                    <a:lnR cap="flat">
                      <a:noFill/>
                    </a:lnR>
                    <a:lnT>
                      <a:noFill/>
                    </a:lnT>
                    <a:lnB>
                      <a:noFill/>
                    </a:lnB>
                    <a:lnTlToBr>
                      <a:noFill/>
                    </a:lnTlToBr>
                    <a:lnBlToTr>
                      <a:noFill/>
                    </a:lnBlToTr>
                    <a:solidFill>
                      <a:srgbClr val="E9E4D5"/>
                    </a:solidFill>
                  </a:tcPr>
                </a:tc>
                <a:extLst>
                  <a:ext uri="{0D108BD9-81ED-4DB2-BD59-A6C34878D82A}">
                    <a16:rowId xmlns:a16="http://schemas.microsoft.com/office/drawing/2014/main" val="10001"/>
                  </a:ext>
                </a:extLst>
              </a:tr>
              <a:tr h="796342">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Supply context.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State the main point.</a:t>
                      </a:r>
                      <a:r>
                        <a:rPr kumimoji="0" lang="en-US" sz="2000" b="1" i="0" u="none" strike="noStrike" cap="none" normalizeH="0" baseline="0">
                          <a:ln>
                            <a:noFill/>
                          </a:ln>
                          <a:solidFill>
                            <a:srgbClr val="0F3277"/>
                          </a:solidFill>
                          <a:effectLst/>
                          <a:latin typeface="Arial" charset="0"/>
                          <a:ea typeface="ＭＳ Ｐゴシック" charset="0"/>
                        </a:rPr>
                        <a:t> </a:t>
                      </a:r>
                    </a:p>
                  </a:txBody>
                  <a:tcPr marT="45723" marB="45723" horzOverflow="overflow">
                    <a:lnL cap="flat">
                      <a:noFill/>
                    </a:lnL>
                    <a:lnR>
                      <a:noFill/>
                    </a:lnR>
                    <a:ln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Get the reader’s attention.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Indicate the topic.</a:t>
                      </a:r>
                    </a:p>
                  </a:txBody>
                  <a:tcPr marT="45723" marB="45723" horzOverflow="overflow">
                    <a:lnL>
                      <a:noFill/>
                    </a:lnL>
                    <a:lnR cap="flat">
                      <a:noFill/>
                    </a:lnR>
                    <a:lnT>
                      <a:noFill/>
                    </a:lnT>
                    <a:lnB>
                      <a:noFill/>
                    </a:lnB>
                    <a:lnTlToBr>
                      <a:noFill/>
                    </a:lnTlToBr>
                    <a:lnBlToTr>
                      <a:noFill/>
                    </a:lnBlToTr>
                    <a:solidFill>
                      <a:srgbClr val="E9E4D5"/>
                    </a:solidFill>
                  </a:tcPr>
                </a:tc>
                <a:extLst>
                  <a:ext uri="{0D108BD9-81ED-4DB2-BD59-A6C34878D82A}">
                    <a16:rowId xmlns:a16="http://schemas.microsoft.com/office/drawing/2014/main" val="10002"/>
                  </a:ext>
                </a:extLst>
              </a:tr>
              <a:tr h="430241">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200" b="1" i="0" u="none" strike="noStrike" cap="none" normalizeH="0" baseline="0">
                          <a:ln>
                            <a:noFill/>
                          </a:ln>
                          <a:solidFill>
                            <a:schemeClr val="tx1"/>
                          </a:solidFill>
                          <a:effectLst/>
                          <a:latin typeface="Arial" charset="0"/>
                          <a:ea typeface="ＭＳ Ｐゴシック" charset="0"/>
                        </a:rPr>
                        <a:t>Middle: </a:t>
                      </a:r>
                    </a:p>
                  </a:txBody>
                  <a:tcPr marT="45723" marB="45723" horzOverflow="overflow">
                    <a:lnL cap="flat">
                      <a:noFill/>
                    </a:lnL>
                    <a:lnR>
                      <a:noFill/>
                    </a:lnR>
                    <a:ln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200" b="1" i="0" u="none" strike="noStrike" cap="none" normalizeH="0" baseline="0">
                          <a:ln>
                            <a:noFill/>
                          </a:ln>
                          <a:solidFill>
                            <a:schemeClr val="tx1"/>
                          </a:solidFill>
                          <a:effectLst/>
                          <a:latin typeface="Arial" charset="0"/>
                          <a:ea typeface="ＭＳ Ｐゴシック" charset="0"/>
                        </a:rPr>
                        <a:t>Middle:</a:t>
                      </a:r>
                    </a:p>
                  </a:txBody>
                  <a:tcPr marT="45723" marB="45723" horzOverflow="overflow">
                    <a:lnL>
                      <a:noFill/>
                    </a:lnL>
                    <a:lnR cap="flat">
                      <a:noFill/>
                    </a:lnR>
                    <a:lnT>
                      <a:noFill/>
                    </a:lnT>
                    <a:lnB>
                      <a:noFill/>
                    </a:lnB>
                    <a:lnTlToBr>
                      <a:noFill/>
                    </a:lnTlToBr>
                    <a:lnBlToTr>
                      <a:noFill/>
                    </a:lnBlToTr>
                    <a:solidFill>
                      <a:srgbClr val="E9E4D5"/>
                    </a:solidFill>
                  </a:tcPr>
                </a:tc>
                <a:extLst>
                  <a:ext uri="{0D108BD9-81ED-4DB2-BD59-A6C34878D82A}">
                    <a16:rowId xmlns:a16="http://schemas.microsoft.com/office/drawing/2014/main" val="10003"/>
                  </a:ext>
                </a:extLst>
              </a:tr>
              <a:tr h="1501237">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Discuss the main point.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Provide supporting points.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Arrange details in order. </a:t>
                      </a:r>
                    </a:p>
                  </a:txBody>
                  <a:tcPr marT="45723" marB="45723" horzOverflow="overflow">
                    <a:lnL cap="flat">
                      <a:noFill/>
                    </a:lnL>
                    <a:lnR>
                      <a:noFill/>
                    </a:lnR>
                    <a:ln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Give details and analysis.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State the main point.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Counter objections/offer options. </a:t>
                      </a:r>
                    </a:p>
                  </a:txBody>
                  <a:tcPr marT="45723" marB="45723" horzOverflow="overflow">
                    <a:lnL>
                      <a:noFill/>
                    </a:lnL>
                    <a:lnR cap="flat">
                      <a:noFill/>
                    </a:lnR>
                    <a:lnT>
                      <a:noFill/>
                    </a:lnT>
                    <a:lnB>
                      <a:noFill/>
                    </a:lnB>
                    <a:lnTlToBr>
                      <a:noFill/>
                    </a:lnTlToBr>
                    <a:lnBlToTr>
                      <a:noFill/>
                    </a:lnBlToTr>
                    <a:solidFill>
                      <a:srgbClr val="E9E4D5"/>
                    </a:solidFill>
                  </a:tcPr>
                </a:tc>
                <a:extLst>
                  <a:ext uri="{0D108BD9-81ED-4DB2-BD59-A6C34878D82A}">
                    <a16:rowId xmlns:a16="http://schemas.microsoft.com/office/drawing/2014/main" val="10004"/>
                  </a:ext>
                </a:extLst>
              </a:tr>
              <a:tr h="457230">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chemeClr val="tx1"/>
                          </a:solidFill>
                          <a:effectLst/>
                          <a:latin typeface="Arial" charset="0"/>
                          <a:ea typeface="ＭＳ Ｐゴシック" charset="0"/>
                        </a:rPr>
                        <a:t>Closing:</a:t>
                      </a:r>
                    </a:p>
                  </a:txBody>
                  <a:tcPr marT="45723" marB="45723" horzOverflow="overflow">
                    <a:lnL cap="flat">
                      <a:noFill/>
                    </a:lnL>
                    <a:lnR>
                      <a:noFill/>
                    </a:lnR>
                    <a:lnT>
                      <a:noFill/>
                    </a:lnT>
                    <a:lnB>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None/>
                        <a:tabLst/>
                      </a:pPr>
                      <a:r>
                        <a:rPr kumimoji="0" lang="en-US" sz="2400" b="1" i="0" u="none" strike="noStrike" cap="none" normalizeH="0" baseline="0">
                          <a:ln>
                            <a:noFill/>
                          </a:ln>
                          <a:solidFill>
                            <a:schemeClr val="tx1"/>
                          </a:solidFill>
                          <a:effectLst/>
                          <a:latin typeface="Arial" charset="0"/>
                          <a:ea typeface="ＭＳ Ｐゴシック" charset="0"/>
                        </a:rPr>
                        <a:t>Closing</a:t>
                      </a:r>
                      <a:r>
                        <a:rPr kumimoji="0" lang="en-US" sz="2400" b="1" i="0" u="none" strike="noStrike" cap="none" normalizeH="0" baseline="0">
                          <a:ln>
                            <a:noFill/>
                          </a:ln>
                          <a:solidFill>
                            <a:srgbClr val="0F3277"/>
                          </a:solidFill>
                          <a:effectLst/>
                          <a:latin typeface="Arial" charset="0"/>
                          <a:ea typeface="ＭＳ Ｐゴシック" charset="0"/>
                        </a:rPr>
                        <a:t>:</a:t>
                      </a:r>
                    </a:p>
                  </a:txBody>
                  <a:tcPr marT="45723" marB="45723" horzOverflow="overflow">
                    <a:lnL>
                      <a:noFill/>
                    </a:lnL>
                    <a:lnR cap="flat">
                      <a:noFill/>
                    </a:lnR>
                    <a:lnT>
                      <a:noFill/>
                    </a:lnT>
                    <a:lnB>
                      <a:noFill/>
                    </a:lnB>
                    <a:lnTlToBr>
                      <a:noFill/>
                    </a:lnTlToBr>
                    <a:lnBlToTr>
                      <a:noFill/>
                    </a:lnBlToTr>
                    <a:solidFill>
                      <a:srgbClr val="E9E4D5"/>
                    </a:solidFill>
                  </a:tcPr>
                </a:tc>
                <a:extLst>
                  <a:ext uri="{0D108BD9-81ED-4DB2-BD59-A6C34878D82A}">
                    <a16:rowId xmlns:a16="http://schemas.microsoft.com/office/drawing/2014/main" val="10005"/>
                  </a:ext>
                </a:extLst>
              </a:tr>
              <a:tr h="796342">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Restate the main point.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End positively and politely. </a:t>
                      </a:r>
                    </a:p>
                  </a:txBody>
                  <a:tcPr marT="45723" marB="45723" horzOverflow="overflow">
                    <a:lnL cap="flat">
                      <a:noFill/>
                    </a:lnL>
                    <a:lnR>
                      <a:noFill/>
                    </a:lnR>
                    <a:lnT>
                      <a:noFill/>
                    </a:lnT>
                    <a:lnB cap="flat">
                      <a:noFill/>
                    </a:lnB>
                    <a:lnTlToBr>
                      <a:noFill/>
                    </a:lnTlToBr>
                    <a:lnBlToTr>
                      <a:noFill/>
                    </a:lnBlToTr>
                    <a:solidFill>
                      <a:srgbClr val="E9E4D5"/>
                    </a:solidFill>
                  </a:tcPr>
                </a:tc>
                <a:tc>
                  <a:txBody>
                    <a:bodyPr/>
                    <a:lstStyle/>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Focus on next steps. </a:t>
                      </a:r>
                    </a:p>
                    <a:p>
                      <a:pPr marL="0" marR="0" lvl="0" indent="0" algn="l" defTabSz="457200" rtl="0" eaLnBrk="1" fontAlgn="base" latinLnBrk="0" hangingPunct="1">
                        <a:lnSpc>
                          <a:spcPct val="100000"/>
                        </a:lnSpc>
                        <a:spcBef>
                          <a:spcPts val="750"/>
                        </a:spcBef>
                        <a:spcAft>
                          <a:spcPct val="0"/>
                        </a:spcAft>
                        <a:buClr>
                          <a:srgbClr val="000000"/>
                        </a:buClr>
                        <a:buSzPct val="100000"/>
                        <a:buFont typeface="Times New Roman" charset="0"/>
                        <a:buChar char="•"/>
                        <a:tabLst/>
                      </a:pPr>
                      <a:r>
                        <a:rPr kumimoji="0" lang="en-US" sz="2000" b="0" i="0" u="none" strike="noStrike" cap="none" normalizeH="0" baseline="0">
                          <a:ln>
                            <a:noFill/>
                          </a:ln>
                          <a:solidFill>
                            <a:schemeClr val="tx1"/>
                          </a:solidFill>
                          <a:effectLst/>
                          <a:latin typeface="Arial" charset="0"/>
                          <a:ea typeface="ＭＳ Ｐゴシック" charset="0"/>
                        </a:rPr>
                        <a:t>End politely. </a:t>
                      </a:r>
                    </a:p>
                  </a:txBody>
                  <a:tcPr marT="45723" marB="45723" horzOverflow="overflow">
                    <a:lnL>
                      <a:noFill/>
                    </a:lnL>
                    <a:lnR cap="flat">
                      <a:noFill/>
                    </a:lnR>
                    <a:lnT>
                      <a:noFill/>
                    </a:lnT>
                    <a:lnB cap="flat">
                      <a:noFill/>
                    </a:lnB>
                    <a:lnTlToBr>
                      <a:noFill/>
                    </a:lnTlToBr>
                    <a:lnBlToTr>
                      <a:noFill/>
                    </a:lnBlToTr>
                    <a:solidFill>
                      <a:srgbClr val="E9E4D5"/>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Organizing Your Message</a:t>
            </a:r>
          </a:p>
        </p:txBody>
      </p:sp>
      <p:sp>
        <p:nvSpPr>
          <p:cNvPr id="50178" name="Rectangle 2"/>
          <p:cNvSpPr>
            <a:spLocks noGrp="1" noChangeArrowheads="1"/>
          </p:cNvSpPr>
          <p:nvPr>
            <p:ph type="body" idx="1"/>
          </p:nvPr>
        </p:nvSpPr>
        <p:spPr>
          <a:xfrm>
            <a:off x="1676400" y="1524000"/>
            <a:ext cx="6934200" cy="2057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400">
                <a:cs typeface="+mn-cs"/>
              </a:rPr>
              <a:t>How do I choose between direct and indirect?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chemeClr val="tx1"/>
                </a:solidFill>
                <a:cs typeface="+mn-cs"/>
              </a:rPr>
              <a:t>Decide whether to use direct or indirect organization based on the reader’s likely response:</a:t>
            </a:r>
            <a:r>
              <a:rPr lang="en-US" sz="2400" b="0">
                <a:cs typeface="+mn-cs"/>
              </a:rPr>
              <a:t>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a:cs typeface="+mn-cs"/>
            </a:endParaRPr>
          </a:p>
        </p:txBody>
      </p:sp>
      <p:sp>
        <p:nvSpPr>
          <p:cNvPr id="50180" name="Rectangle 4"/>
          <p:cNvSpPr>
            <a:spLocks noChangeArrowheads="1"/>
          </p:cNvSpPr>
          <p:nvPr/>
        </p:nvSpPr>
        <p:spPr bwMode="auto">
          <a:xfrm>
            <a:off x="1676400" y="3581400"/>
            <a:ext cx="6932613" cy="2590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a:solidFill>
                  <a:schemeClr val="tx1"/>
                </a:solidFill>
              </a:rPr>
              <a:t>Be </a:t>
            </a:r>
            <a:r>
              <a:rPr lang="en-US" b="1">
                <a:solidFill>
                  <a:schemeClr val="tx1"/>
                </a:solidFill>
              </a:rPr>
              <a:t>direct</a:t>
            </a:r>
            <a:r>
              <a:rPr lang="en-US">
                <a:solidFill>
                  <a:schemeClr val="tx1"/>
                </a:solidFill>
              </a:rPr>
              <a:t> when the reader will be open to your message (</a:t>
            </a:r>
            <a:r>
              <a:rPr lang="en-US" i="1">
                <a:solidFill>
                  <a:schemeClr val="tx1"/>
                </a:solidFill>
              </a:rPr>
              <a:t>good</a:t>
            </a:r>
            <a:r>
              <a:rPr lang="en-US">
                <a:solidFill>
                  <a:schemeClr val="tx1"/>
                </a:solidFill>
              </a:rPr>
              <a:t> or </a:t>
            </a:r>
            <a:r>
              <a:rPr lang="en-US" i="1">
                <a:solidFill>
                  <a:schemeClr val="tx1"/>
                </a:solidFill>
              </a:rPr>
              <a:t>neutral news</a:t>
            </a:r>
            <a:r>
              <a:rPr lang="en-US">
                <a:solidFill>
                  <a:schemeClr val="tx1"/>
                </a:solidFill>
              </a:rPr>
              <a:t>). </a:t>
            </a:r>
          </a:p>
          <a:p>
            <a:pPr marL="342900" indent="-342900" eaLnBrk="1" hangingPunct="1">
              <a:spcBef>
                <a:spcPts val="750"/>
              </a:spcBef>
              <a:buFont typeface="Times New Roman" charset="0"/>
              <a:buChar char="•"/>
              <a:defRPr/>
            </a:pPr>
            <a:r>
              <a:rPr lang="en-US">
                <a:solidFill>
                  <a:schemeClr val="tx1"/>
                </a:solidFill>
              </a:rPr>
              <a:t>Be </a:t>
            </a:r>
            <a:r>
              <a:rPr lang="en-US" b="1">
                <a:solidFill>
                  <a:schemeClr val="tx1"/>
                </a:solidFill>
              </a:rPr>
              <a:t>indirect</a:t>
            </a:r>
            <a:r>
              <a:rPr lang="en-US">
                <a:solidFill>
                  <a:schemeClr val="tx1"/>
                </a:solidFill>
              </a:rPr>
              <a:t> when the reader will be closed to your message (</a:t>
            </a:r>
            <a:r>
              <a:rPr lang="en-US" i="1">
                <a:solidFill>
                  <a:schemeClr val="tx1"/>
                </a:solidFill>
              </a:rPr>
              <a:t>bad news</a:t>
            </a:r>
            <a:r>
              <a:rPr lang="en-US">
                <a:solidFill>
                  <a:schemeClr val="tx1"/>
                </a:solidFill>
              </a:rPr>
              <a:t> or </a:t>
            </a:r>
            <a:r>
              <a:rPr lang="en-US" i="1">
                <a:solidFill>
                  <a:schemeClr val="tx1"/>
                </a:solidFill>
              </a:rPr>
              <a:t>persuasive pitch</a:t>
            </a:r>
            <a:r>
              <a:rPr lang="en-US">
                <a:solidFill>
                  <a:schemeClr val="tx1"/>
                </a:solidFill>
              </a:rPr>
              <a:t>). Build up to the point with an explanation or argument.</a:t>
            </a:r>
            <a:r>
              <a:rPr lang="en-US" b="1">
                <a:solidFill>
                  <a:srgbClr val="0F3277"/>
                </a:solidFill>
              </a:rPr>
              <a:t> </a:t>
            </a:r>
            <a:endParaRPr lang="en-US">
              <a:solidFill>
                <a:srgbClr val="0F3277"/>
              </a:solidFill>
            </a:endParaRPr>
          </a:p>
          <a:p>
            <a:pPr marL="342900" indent="-342900" eaLnBrk="1" hangingPunct="1">
              <a:spcBef>
                <a:spcPts val="750"/>
              </a:spcBef>
              <a:defRPr/>
            </a:pPr>
            <a:endParaRPr lang="en-US" b="1">
              <a:solidFill>
                <a:srgbClr val="0F3277"/>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en-US">
                <a:cs typeface="+mj-cs"/>
              </a:rPr>
              <a:t>Organizing Your Message</a:t>
            </a:r>
          </a:p>
        </p:txBody>
      </p:sp>
      <p:sp>
        <p:nvSpPr>
          <p:cNvPr id="437253" name="Rectangle 5"/>
          <p:cNvSpPr>
            <a:spLocks noGrp="1" noChangeArrowheads="1"/>
          </p:cNvSpPr>
          <p:nvPr>
            <p:ph type="body" idx="1"/>
          </p:nvPr>
        </p:nvSpPr>
        <p:spPr>
          <a:xfrm>
            <a:off x="1676400" y="1524000"/>
            <a:ext cx="6934200" cy="16764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can I predict my reader’s response?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a:solidFill>
                  <a:schemeClr val="tx1"/>
                </a:solidFill>
                <a:cs typeface="+mn-cs"/>
              </a:rPr>
              <a:t>Ask yourself the following questions:</a:t>
            </a:r>
            <a:r>
              <a:rPr lang="en-US" sz="2400">
                <a:solidFill>
                  <a:schemeClr val="tx1"/>
                </a:solidFill>
                <a:cs typeface="+mn-cs"/>
              </a:rPr>
              <a:t> </a:t>
            </a:r>
          </a:p>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a:solidFill>
                <a:schemeClr val="tx1"/>
              </a:solidFill>
              <a:cs typeface="+mn-cs"/>
            </a:endParaRPr>
          </a:p>
        </p:txBody>
      </p:sp>
      <p:sp>
        <p:nvSpPr>
          <p:cNvPr id="437254" name="Rectangle 6"/>
          <p:cNvSpPr>
            <a:spLocks noChangeArrowheads="1"/>
          </p:cNvSpPr>
          <p:nvPr/>
        </p:nvSpPr>
        <p:spPr bwMode="auto">
          <a:xfrm>
            <a:off x="1676400" y="3048000"/>
            <a:ext cx="6934200" cy="2209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571500" indent="-571500"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What is my relationship with the reader? </a:t>
            </a:r>
          </a:p>
          <a:p>
            <a:pPr marL="571500" indent="-571500"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What does the reader know and need to know? </a:t>
            </a:r>
          </a:p>
          <a:p>
            <a:pPr marL="571500" indent="-571500" eaLnBrk="1" hangingPunct="1">
              <a:spcBef>
                <a:spcPts val="750"/>
              </a:spcBef>
              <a:buFont typeface="Times New Roman"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chemeClr val="tx1"/>
                </a:solidFill>
              </a:rPr>
              <a:t>How might the reader feel about and react to the message? </a:t>
            </a:r>
          </a:p>
          <a:p>
            <a:pPr marL="571500" indent="-571500" eaLnBrk="1" hangingPunct="1">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1676400" y="1333500"/>
            <a:ext cx="6934200" cy="15621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11:</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Organize Your Message</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3250"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1" name="Rectangle 3"/>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learn specific strategies for writing different types of emails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Using Organizational Structures</a:t>
            </a:r>
          </a:p>
        </p:txBody>
      </p:sp>
      <p:sp>
        <p:nvSpPr>
          <p:cNvPr id="54274" name="Rectangle 2"/>
          <p:cNvSpPr>
            <a:spLocks noGrp="1" noChangeArrowheads="1"/>
          </p:cNvSpPr>
          <p:nvPr>
            <p:ph type="body" idx="1"/>
          </p:nvPr>
        </p:nvSpPr>
        <p:spPr>
          <a:xfrm>
            <a:off x="1676400" y="1828800"/>
            <a:ext cx="6934200" cy="2514600"/>
          </a:xfrm>
        </p:spPr>
        <p:txBody>
          <a:bodyPr/>
          <a:lstStyle/>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chemeClr val="tx1"/>
                </a:solidFill>
                <a:cs typeface="+mn-cs"/>
              </a:rPr>
              <a:t>You just learned about the difference between direct and indirect organization. Now you’ll learn about specific structures you can use to organize different types of messages.</a:t>
            </a:r>
            <a:r>
              <a:rPr lang="en-US">
                <a:cs typeface="+mn-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1295400"/>
            <a:ext cx="4611687" cy="5943600"/>
          </a:xfrm>
          <a:prstGeom prst="rect">
            <a:avLst/>
          </a:prstGeom>
          <a:noFill/>
          <a:ln w="9360">
            <a:solidFill>
              <a:srgbClr val="808080"/>
            </a:solidFill>
            <a:miter lim="800000"/>
            <a:headEnd/>
            <a:tailEnd/>
          </a:ln>
          <a:effectLst>
            <a:outerShdw blurRad="63500" dist="17819" dir="2700000" algn="ctr" rotWithShape="0">
              <a:srgbClr val="000000">
                <a:alpha val="74998"/>
              </a:srgbClr>
            </a:outerShdw>
          </a:effectLst>
          <a:extLst>
            <a:ext uri="{909E8E84-426E-40dd-AFC4-6F175D3DCCD1}">
              <a14:hiddenFill xmlns:a14="http://schemas.microsoft.com/office/drawing/2010/main" xmlns="">
                <a:blipFill dpi="0" rotWithShape="0">
                  <a:blip/>
                  <a:srcRect/>
                  <a:stretch>
                    <a:fillRect/>
                  </a:stretch>
                </a:blipFill>
              </a14:hiddenFill>
            </a:ext>
          </a:extLst>
        </p:spPr>
      </p:pic>
      <p:sp>
        <p:nvSpPr>
          <p:cNvPr id="11266" name="Rectangle 2"/>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Resources</a:t>
            </a:r>
          </a:p>
        </p:txBody>
      </p:sp>
      <p:sp>
        <p:nvSpPr>
          <p:cNvPr id="11267" name="Line 3"/>
          <p:cNvSpPr>
            <a:spLocks noChangeShapeType="1"/>
          </p:cNvSpPr>
          <p:nvPr/>
        </p:nvSpPr>
        <p:spPr bwMode="auto">
          <a:xfrm>
            <a:off x="3084513" y="2438400"/>
            <a:ext cx="685800" cy="1588"/>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8" name="Text Box 4"/>
          <p:cNvSpPr txBox="1">
            <a:spLocks noChangeArrowheads="1"/>
          </p:cNvSpPr>
          <p:nvPr/>
        </p:nvSpPr>
        <p:spPr bwMode="auto">
          <a:xfrm>
            <a:off x="1636713" y="2209800"/>
            <a:ext cx="1600200" cy="2533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defRPr>
            </a:lvl9pPr>
          </a:lstStyle>
          <a:p>
            <a:pPr>
              <a:spcBef>
                <a:spcPts val="1250"/>
              </a:spcBef>
              <a:buClrTx/>
              <a:buFontTx/>
              <a:buNone/>
              <a:defRPr/>
            </a:pPr>
            <a:r>
              <a:rPr lang="en-US" sz="2000" b="1"/>
              <a:t>Find key rules</a:t>
            </a:r>
            <a:r>
              <a:rPr lang="en-US" sz="2000"/>
              <a:t> in </a:t>
            </a:r>
            <a:r>
              <a:rPr lang="en-US" sz="2000" i="1"/>
              <a:t>Grammar at a Glance </a:t>
            </a:r>
            <a:r>
              <a:rPr lang="en-US" sz="2000"/>
              <a:t>and mark them with a dry-erase pen.</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Organizational Structures</a:t>
            </a:r>
          </a:p>
        </p:txBody>
      </p:sp>
      <p:sp>
        <p:nvSpPr>
          <p:cNvPr id="55298" name="Rectangle 2"/>
          <p:cNvSpPr>
            <a:spLocks noGrp="1" noChangeArrowheads="1"/>
          </p:cNvSpPr>
          <p:nvPr>
            <p:ph type="body" idx="1"/>
          </p:nvPr>
        </p:nvSpPr>
        <p:spPr>
          <a:xfrm>
            <a:off x="1676400" y="1828800"/>
            <a:ext cx="6934200" cy="4724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should I organize good- or neutral-news messages? </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If your reader is likely to respond to your message as good or neutral news, be direct. Use the </a:t>
            </a:r>
            <a:r>
              <a:rPr lang="en-US" sz="2600">
                <a:solidFill>
                  <a:srgbClr val="72002B"/>
                </a:solidFill>
                <a:cs typeface="+mn-cs"/>
              </a:rPr>
              <a:t>SEA</a:t>
            </a:r>
            <a:r>
              <a:rPr lang="en-US" sz="2600" b="0">
                <a:solidFill>
                  <a:schemeClr val="tx1"/>
                </a:solidFill>
                <a:cs typeface="+mn-cs"/>
              </a:rPr>
              <a:t> organization formula: </a:t>
            </a:r>
            <a:r>
              <a:rPr lang="en-US" sz="2600">
                <a:solidFill>
                  <a:srgbClr val="72002B"/>
                </a:solidFill>
                <a:cs typeface="+mn-cs"/>
              </a:rPr>
              <a:t>S</a:t>
            </a:r>
            <a:r>
              <a:rPr lang="en-US" sz="2600" b="0">
                <a:solidFill>
                  <a:schemeClr val="tx1"/>
                </a:solidFill>
                <a:cs typeface="+mn-cs"/>
              </a:rPr>
              <a:t>ituation + </a:t>
            </a:r>
            <a:r>
              <a:rPr lang="en-US" sz="2600">
                <a:solidFill>
                  <a:srgbClr val="72002B"/>
                </a:solidFill>
                <a:cs typeface="+mn-cs"/>
              </a:rPr>
              <a:t>E</a:t>
            </a:r>
            <a:r>
              <a:rPr lang="en-US" sz="2600" b="0">
                <a:solidFill>
                  <a:schemeClr val="tx1"/>
                </a:solidFill>
                <a:cs typeface="+mn-cs"/>
              </a:rPr>
              <a:t>xplanation + </a:t>
            </a:r>
            <a:r>
              <a:rPr lang="en-US" sz="2600">
                <a:solidFill>
                  <a:srgbClr val="72002B"/>
                </a:solidFill>
                <a:cs typeface="+mn-cs"/>
              </a:rPr>
              <a:t>A</a:t>
            </a:r>
            <a:r>
              <a:rPr lang="en-US" sz="2600" b="0">
                <a:solidFill>
                  <a:schemeClr val="tx1"/>
                </a:solidFill>
                <a:cs typeface="+mn-cs"/>
              </a:rPr>
              <a:t>ction.</a:t>
            </a:r>
            <a:r>
              <a:rPr lang="en-US" sz="2600">
                <a:cs typeface="+mn-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Rectangle 4"/>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Organizational Structures</a:t>
            </a:r>
          </a:p>
        </p:txBody>
      </p:sp>
      <p:sp>
        <p:nvSpPr>
          <p:cNvPr id="438277" name="AutoShape 5"/>
          <p:cNvSpPr>
            <a:spLocks noChangeArrowheads="1"/>
          </p:cNvSpPr>
          <p:nvPr/>
        </p:nvSpPr>
        <p:spPr bwMode="auto">
          <a:xfrm rot="10800000">
            <a:off x="4343400" y="2133600"/>
            <a:ext cx="4343400" cy="2438400"/>
          </a:xfrm>
          <a:prstGeom prst="triangle">
            <a:avLst>
              <a:gd name="adj" fmla="val 50000"/>
            </a:avLst>
          </a:prstGeom>
          <a:solidFill>
            <a:srgbClr val="C7BA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lnSpc>
                <a:spcPct val="50000"/>
              </a:lnSpc>
              <a:defRPr/>
            </a:pPr>
            <a:endParaRPr lang="en-US" b="1" dirty="0">
              <a:solidFill>
                <a:srgbClr val="72002B"/>
              </a:solidFill>
            </a:endParaRPr>
          </a:p>
          <a:p>
            <a:pPr algn="ctr">
              <a:defRPr/>
            </a:pPr>
            <a:endParaRPr lang="en-US" dirty="0"/>
          </a:p>
          <a:p>
            <a:pPr algn="ctr">
              <a:defRPr/>
            </a:pPr>
            <a:endParaRPr lang="en-US" dirty="0"/>
          </a:p>
          <a:p>
            <a:pPr algn="ctr">
              <a:lnSpc>
                <a:spcPct val="50000"/>
              </a:lnSpc>
              <a:defRPr/>
            </a:pPr>
            <a:endParaRPr lang="en-US" dirty="0"/>
          </a:p>
        </p:txBody>
      </p:sp>
      <p:sp>
        <p:nvSpPr>
          <p:cNvPr id="438283" name="AutoShape 11"/>
          <p:cNvSpPr>
            <a:spLocks noChangeArrowheads="1"/>
          </p:cNvSpPr>
          <p:nvPr/>
        </p:nvSpPr>
        <p:spPr bwMode="auto">
          <a:xfrm rot="10800000">
            <a:off x="5486400" y="3429000"/>
            <a:ext cx="2057400" cy="1143000"/>
          </a:xfrm>
          <a:prstGeom prst="triangle">
            <a:avLst>
              <a:gd name="adj" fmla="val 50074"/>
            </a:avLst>
          </a:prstGeom>
          <a:solidFill>
            <a:srgbClr val="EAE5D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r>
              <a:rPr lang="en-US" b="1">
                <a:solidFill>
                  <a:srgbClr val="72002B"/>
                </a:solidFill>
              </a:rPr>
              <a:t>A</a:t>
            </a:r>
            <a:r>
              <a:rPr lang="en-US">
                <a:solidFill>
                  <a:schemeClr val="tx1"/>
                </a:solidFill>
              </a:rPr>
              <a:t>ction</a:t>
            </a:r>
          </a:p>
        </p:txBody>
      </p:sp>
      <p:sp>
        <p:nvSpPr>
          <p:cNvPr id="438284" name="AutoShape 12"/>
          <p:cNvSpPr>
            <a:spLocks noChangeArrowheads="1"/>
          </p:cNvSpPr>
          <p:nvPr/>
        </p:nvSpPr>
        <p:spPr bwMode="auto">
          <a:xfrm>
            <a:off x="4876800" y="2743200"/>
            <a:ext cx="3276600" cy="685800"/>
          </a:xfrm>
          <a:custGeom>
            <a:avLst/>
            <a:gdLst>
              <a:gd name="G0" fmla="+- 4008 0 0"/>
              <a:gd name="G1" fmla="+- 21600 0 4008"/>
              <a:gd name="G2" fmla="*/ 4008 1 2"/>
              <a:gd name="G3" fmla="+- 21600 0 G2"/>
              <a:gd name="G4" fmla="+/ 4008 21600 2"/>
              <a:gd name="G5" fmla="+/ G1 0 2"/>
              <a:gd name="G6" fmla="*/ 21600 21600 4008"/>
              <a:gd name="G7" fmla="*/ G6 1 2"/>
              <a:gd name="G8" fmla="+- 21600 0 G7"/>
              <a:gd name="G9" fmla="*/ 21600 1 2"/>
              <a:gd name="G10" fmla="+- 4008 0 G9"/>
              <a:gd name="G11" fmla="?: G10 G8 0"/>
              <a:gd name="G12" fmla="?: G10 G7 21600"/>
              <a:gd name="T0" fmla="*/ 19596 w 21600"/>
              <a:gd name="T1" fmla="*/ 10800 h 21600"/>
              <a:gd name="T2" fmla="*/ 10800 w 21600"/>
              <a:gd name="T3" fmla="*/ 21600 h 21600"/>
              <a:gd name="T4" fmla="*/ 2004 w 21600"/>
              <a:gd name="T5" fmla="*/ 10800 h 21600"/>
              <a:gd name="T6" fmla="*/ 10800 w 21600"/>
              <a:gd name="T7" fmla="*/ 0 h 21600"/>
              <a:gd name="T8" fmla="*/ 3804 w 21600"/>
              <a:gd name="T9" fmla="*/ 3804 h 21600"/>
              <a:gd name="T10" fmla="*/ 17796 w 21600"/>
              <a:gd name="T11" fmla="*/ 17796 h 21600"/>
            </a:gdLst>
            <a:ahLst/>
            <a:cxnLst>
              <a:cxn ang="0">
                <a:pos x="T0" y="T1"/>
              </a:cxn>
              <a:cxn ang="0">
                <a:pos x="T2" y="T3"/>
              </a:cxn>
              <a:cxn ang="0">
                <a:pos x="T4" y="T5"/>
              </a:cxn>
              <a:cxn ang="0">
                <a:pos x="T6" y="T7"/>
              </a:cxn>
            </a:cxnLst>
            <a:rect l="T8" t="T9" r="T10" b="T11"/>
            <a:pathLst>
              <a:path w="21600" h="21600">
                <a:moveTo>
                  <a:pt x="0" y="0"/>
                </a:moveTo>
                <a:lnTo>
                  <a:pt x="4008" y="21600"/>
                </a:lnTo>
                <a:lnTo>
                  <a:pt x="17592" y="21600"/>
                </a:lnTo>
                <a:lnTo>
                  <a:pt x="21600" y="0"/>
                </a:lnTo>
                <a:close/>
              </a:path>
            </a:pathLst>
          </a:custGeom>
          <a:solidFill>
            <a:srgbClr val="D6CD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solidFill>
                  <a:srgbClr val="72002B"/>
                </a:solidFill>
              </a:rPr>
              <a:t>E</a:t>
            </a:r>
            <a:r>
              <a:rPr lang="en-US" dirty="0">
                <a:solidFill>
                  <a:schemeClr val="tx1"/>
                </a:solidFill>
              </a:rPr>
              <a:t>xplanation</a:t>
            </a:r>
          </a:p>
        </p:txBody>
      </p:sp>
      <p:sp>
        <p:nvSpPr>
          <p:cNvPr id="438286" name="Rectangle 14"/>
          <p:cNvSpPr>
            <a:spLocks noGrp="1" noChangeArrowheads="1"/>
          </p:cNvSpPr>
          <p:nvPr>
            <p:ph type="body" idx="1"/>
          </p:nvPr>
        </p:nvSpPr>
        <p:spPr>
          <a:xfrm>
            <a:off x="1524000" y="2209800"/>
            <a:ext cx="2743200" cy="2209800"/>
          </a:xfrm>
          <a:solidFill>
            <a:schemeClr val="bg1"/>
          </a:solidFill>
        </p:spPr>
        <p:txBody>
          <a:bodyPr/>
          <a:lstStyle/>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S</a:t>
            </a:r>
            <a:r>
              <a:rPr lang="en-US" sz="1800">
                <a:solidFill>
                  <a:schemeClr val="tx1"/>
                </a:solidFill>
                <a:cs typeface="+mn-cs"/>
              </a:rPr>
              <a:t>ituation: </a:t>
            </a:r>
            <a:r>
              <a:rPr lang="en-US" sz="1800" b="0">
                <a:solidFill>
                  <a:schemeClr val="tx1"/>
                </a:solidFill>
                <a:cs typeface="+mn-cs"/>
              </a:rPr>
              <a:t>Lead with your focus statement </a:t>
            </a:r>
          </a:p>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E</a:t>
            </a:r>
            <a:r>
              <a:rPr lang="en-US" sz="1800">
                <a:solidFill>
                  <a:schemeClr val="tx1"/>
                </a:solidFill>
                <a:cs typeface="+mn-cs"/>
              </a:rPr>
              <a:t>xplanation:</a:t>
            </a:r>
            <a:r>
              <a:rPr lang="en-US" sz="1800" b="0">
                <a:solidFill>
                  <a:schemeClr val="tx1"/>
                </a:solidFill>
                <a:cs typeface="+mn-cs"/>
              </a:rPr>
              <a:t> Provide specific details relating to the statement. </a:t>
            </a:r>
          </a:p>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A</a:t>
            </a:r>
            <a:r>
              <a:rPr lang="en-US" sz="1800">
                <a:solidFill>
                  <a:schemeClr val="tx1"/>
                </a:solidFill>
                <a:cs typeface="+mn-cs"/>
              </a:rPr>
              <a:t>ction:</a:t>
            </a:r>
            <a:r>
              <a:rPr lang="en-US" sz="1800" b="0">
                <a:solidFill>
                  <a:schemeClr val="tx1"/>
                </a:solidFill>
                <a:cs typeface="+mn-cs"/>
              </a:rPr>
              <a:t> Focus on future steps and actions the reader should take.</a:t>
            </a:r>
          </a:p>
        </p:txBody>
      </p:sp>
      <p:sp>
        <p:nvSpPr>
          <p:cNvPr id="2" name="TextBox 1"/>
          <p:cNvSpPr txBox="1"/>
          <p:nvPr/>
        </p:nvSpPr>
        <p:spPr>
          <a:xfrm>
            <a:off x="5867400" y="2209800"/>
            <a:ext cx="1524000" cy="457200"/>
          </a:xfrm>
          <a:prstGeom prst="rect">
            <a:avLst/>
          </a:prstGeom>
          <a:noFill/>
        </p:spPr>
        <p:txBody>
          <a:bodyPr wrap="square" rtlCol="0">
            <a:spAutoFit/>
          </a:bodyPr>
          <a:lstStyle/>
          <a:p>
            <a:r>
              <a:rPr lang="en-US" b="1" dirty="0">
                <a:solidFill>
                  <a:srgbClr val="72002B"/>
                </a:solidFill>
              </a:rPr>
              <a:t>S</a:t>
            </a:r>
            <a:r>
              <a:rPr lang="en-US" dirty="0">
                <a:solidFill>
                  <a:schemeClr val="tx1"/>
                </a:solidFill>
              </a:rPr>
              <a:t>ituation</a:t>
            </a:r>
            <a:r>
              <a:rPr lang="en-US"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Organizational Structures</a:t>
            </a:r>
          </a:p>
        </p:txBody>
      </p:sp>
      <p:sp>
        <p:nvSpPr>
          <p:cNvPr id="56322" name="Rectangle 2"/>
          <p:cNvSpPr>
            <a:spLocks noGrp="1" noChangeArrowheads="1"/>
          </p:cNvSpPr>
          <p:nvPr>
            <p:ph type="body" idx="1"/>
          </p:nvPr>
        </p:nvSpPr>
        <p:spPr>
          <a:xfrm>
            <a:off x="1676400" y="1828800"/>
            <a:ext cx="7086600" cy="3200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should I organize bad-news message? </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If your reader may be unhappy or angry with your message, be indirect. Use the </a:t>
            </a:r>
            <a:r>
              <a:rPr lang="en-US" sz="2600">
                <a:solidFill>
                  <a:srgbClr val="72002B"/>
                </a:solidFill>
                <a:cs typeface="+mn-cs"/>
              </a:rPr>
              <a:t>BEBE</a:t>
            </a:r>
            <a:r>
              <a:rPr lang="en-US" sz="2600" b="0">
                <a:solidFill>
                  <a:schemeClr val="tx1"/>
                </a:solidFill>
                <a:cs typeface="+mn-cs"/>
              </a:rPr>
              <a:t> formula: </a:t>
            </a:r>
            <a:r>
              <a:rPr lang="en-US" sz="2600">
                <a:solidFill>
                  <a:srgbClr val="72002B"/>
                </a:solidFill>
                <a:cs typeface="+mn-cs"/>
              </a:rPr>
              <a:t>B</a:t>
            </a:r>
            <a:r>
              <a:rPr lang="en-US" sz="2600" b="0">
                <a:solidFill>
                  <a:schemeClr val="tx1"/>
                </a:solidFill>
                <a:cs typeface="+mn-cs"/>
              </a:rPr>
              <a:t>uffer + </a:t>
            </a:r>
            <a:r>
              <a:rPr lang="en-US" sz="2600">
                <a:solidFill>
                  <a:srgbClr val="72002B"/>
                </a:solidFill>
                <a:cs typeface="+mn-cs"/>
              </a:rPr>
              <a:t>E</a:t>
            </a:r>
            <a:r>
              <a:rPr lang="en-US" sz="2600" b="0">
                <a:solidFill>
                  <a:schemeClr val="tx1"/>
                </a:solidFill>
                <a:cs typeface="+mn-cs"/>
              </a:rPr>
              <a:t>xplanation + </a:t>
            </a:r>
            <a:r>
              <a:rPr lang="en-US" sz="2600">
                <a:solidFill>
                  <a:srgbClr val="72002B"/>
                </a:solidFill>
                <a:cs typeface="+mn-cs"/>
              </a:rPr>
              <a:t>B</a:t>
            </a:r>
            <a:r>
              <a:rPr lang="en-US" sz="2600" b="0">
                <a:solidFill>
                  <a:schemeClr val="tx1"/>
                </a:solidFill>
                <a:cs typeface="+mn-cs"/>
              </a:rPr>
              <a:t>ad News + </a:t>
            </a:r>
            <a:r>
              <a:rPr lang="en-US" sz="2600">
                <a:solidFill>
                  <a:srgbClr val="72002B"/>
                </a:solidFill>
                <a:cs typeface="+mn-cs"/>
              </a:rPr>
              <a:t>E</a:t>
            </a:r>
            <a:r>
              <a:rPr lang="en-US" sz="2600" b="0">
                <a:solidFill>
                  <a:schemeClr val="tx1"/>
                </a:solidFill>
                <a:cs typeface="+mn-cs"/>
              </a:rPr>
              <a:t>xit.</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chemeClr val="tx1"/>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0" name="Rectangle 4"/>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Organizational Structures</a:t>
            </a:r>
          </a:p>
        </p:txBody>
      </p:sp>
      <p:sp>
        <p:nvSpPr>
          <p:cNvPr id="439302" name="Rectangle 6"/>
          <p:cNvSpPr>
            <a:spLocks noGrp="1" noChangeArrowheads="1"/>
          </p:cNvSpPr>
          <p:nvPr>
            <p:ph type="body" idx="1"/>
          </p:nvPr>
        </p:nvSpPr>
        <p:spPr>
          <a:xfrm>
            <a:off x="1524000" y="2209800"/>
            <a:ext cx="2743200" cy="3352800"/>
          </a:xfrm>
          <a:solidFill>
            <a:schemeClr val="bg1"/>
          </a:solidFill>
        </p:spPr>
        <p:txBody>
          <a:bodyPr/>
          <a:lstStyle/>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B</a:t>
            </a:r>
            <a:r>
              <a:rPr lang="en-US" sz="1800">
                <a:solidFill>
                  <a:schemeClr val="tx1"/>
                </a:solidFill>
                <a:cs typeface="+mn-cs"/>
              </a:rPr>
              <a:t>uffer: </a:t>
            </a:r>
            <a:r>
              <a:rPr lang="en-US" sz="1800" b="0">
                <a:solidFill>
                  <a:schemeClr val="tx1"/>
                </a:solidFill>
                <a:cs typeface="+mn-cs"/>
              </a:rPr>
              <a:t>Start with a statement that offers agreement, understanding, or appreciation. </a:t>
            </a:r>
          </a:p>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E</a:t>
            </a:r>
            <a:r>
              <a:rPr lang="en-US" sz="1800">
                <a:solidFill>
                  <a:schemeClr val="tx1"/>
                </a:solidFill>
                <a:cs typeface="+mn-cs"/>
              </a:rPr>
              <a:t>xplanation:</a:t>
            </a:r>
            <a:r>
              <a:rPr lang="en-US" sz="1800" b="0">
                <a:solidFill>
                  <a:schemeClr val="tx1"/>
                </a:solidFill>
                <a:cs typeface="+mn-cs"/>
              </a:rPr>
              <a:t> Explain the circumstances. </a:t>
            </a:r>
          </a:p>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B</a:t>
            </a:r>
            <a:r>
              <a:rPr lang="en-US" sz="1800">
                <a:solidFill>
                  <a:schemeClr val="tx1"/>
                </a:solidFill>
                <a:cs typeface="+mn-cs"/>
              </a:rPr>
              <a:t>ad</a:t>
            </a:r>
            <a:r>
              <a:rPr lang="en-US" sz="1800">
                <a:solidFill>
                  <a:srgbClr val="72002B"/>
                </a:solidFill>
                <a:cs typeface="+mn-cs"/>
              </a:rPr>
              <a:t> </a:t>
            </a:r>
            <a:r>
              <a:rPr lang="en-US" sz="1800">
                <a:solidFill>
                  <a:schemeClr val="tx1"/>
                </a:solidFill>
                <a:cs typeface="+mn-cs"/>
              </a:rPr>
              <a:t>News:</a:t>
            </a:r>
            <a:r>
              <a:rPr lang="en-US" sz="1800" b="0">
                <a:solidFill>
                  <a:schemeClr val="tx1"/>
                </a:solidFill>
                <a:cs typeface="+mn-cs"/>
              </a:rPr>
              <a:t> State the bad news (focus statement) factually and calmly.</a:t>
            </a:r>
          </a:p>
          <a:p>
            <a:pPr marL="0" indent="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E</a:t>
            </a:r>
            <a:r>
              <a:rPr lang="en-US" sz="1800">
                <a:solidFill>
                  <a:schemeClr val="tx1"/>
                </a:solidFill>
                <a:cs typeface="+mn-cs"/>
              </a:rPr>
              <a:t>xit:</a:t>
            </a:r>
            <a:r>
              <a:rPr lang="en-US" sz="1800" b="0">
                <a:solidFill>
                  <a:schemeClr val="tx1"/>
                </a:solidFill>
                <a:cs typeface="+mn-cs"/>
              </a:rPr>
              <a:t> Conclude with a statement that is positive but also realistic. </a:t>
            </a:r>
          </a:p>
        </p:txBody>
      </p:sp>
      <p:sp>
        <p:nvSpPr>
          <p:cNvPr id="439307" name="AutoShape 11"/>
          <p:cNvSpPr>
            <a:spLocks noChangeArrowheads="1"/>
          </p:cNvSpPr>
          <p:nvPr/>
        </p:nvSpPr>
        <p:spPr bwMode="auto">
          <a:xfrm>
            <a:off x="5410200" y="1981200"/>
            <a:ext cx="2209800" cy="990600"/>
          </a:xfrm>
          <a:prstGeom prst="triangle">
            <a:avLst>
              <a:gd name="adj" fmla="val 50389"/>
            </a:avLst>
          </a:prstGeom>
          <a:solidFill>
            <a:srgbClr val="C7BA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200" b="1">
                <a:solidFill>
                  <a:srgbClr val="72002B"/>
                </a:solidFill>
              </a:rPr>
              <a:t>B</a:t>
            </a:r>
            <a:r>
              <a:rPr lang="en-US" sz="2200">
                <a:solidFill>
                  <a:schemeClr val="tx1"/>
                </a:solidFill>
              </a:rPr>
              <a:t>uffer</a:t>
            </a:r>
          </a:p>
        </p:txBody>
      </p:sp>
      <p:sp>
        <p:nvSpPr>
          <p:cNvPr id="439308" name="AutoShape 12"/>
          <p:cNvSpPr>
            <a:spLocks noChangeArrowheads="1"/>
          </p:cNvSpPr>
          <p:nvPr/>
        </p:nvSpPr>
        <p:spPr bwMode="auto">
          <a:xfrm>
            <a:off x="4572000" y="3048000"/>
            <a:ext cx="3886200" cy="1219200"/>
          </a:xfrm>
          <a:prstGeom prst="flowChartPreparation">
            <a:avLst/>
          </a:prstGeom>
          <a:solidFill>
            <a:srgbClr val="D6CD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200" b="1">
                <a:solidFill>
                  <a:srgbClr val="72002B"/>
                </a:solidFill>
              </a:rPr>
              <a:t>E</a:t>
            </a:r>
            <a:r>
              <a:rPr lang="en-US" sz="2200">
                <a:solidFill>
                  <a:schemeClr val="tx1"/>
                </a:solidFill>
              </a:rPr>
              <a:t>xplanation and</a:t>
            </a:r>
            <a:r>
              <a:rPr lang="en-US" sz="2200" b="1">
                <a:solidFill>
                  <a:schemeClr val="tx1"/>
                </a:solidFill>
              </a:rPr>
              <a:t> </a:t>
            </a:r>
            <a:r>
              <a:rPr lang="en-US" sz="2200" b="1">
                <a:solidFill>
                  <a:srgbClr val="72002B"/>
                </a:solidFill>
              </a:rPr>
              <a:t>B</a:t>
            </a:r>
            <a:r>
              <a:rPr lang="en-US" sz="2200">
                <a:solidFill>
                  <a:schemeClr val="tx1"/>
                </a:solidFill>
              </a:rPr>
              <a:t>ad News</a:t>
            </a:r>
          </a:p>
        </p:txBody>
      </p:sp>
      <p:sp>
        <p:nvSpPr>
          <p:cNvPr id="439309" name="AutoShape 13"/>
          <p:cNvSpPr>
            <a:spLocks noChangeArrowheads="1"/>
          </p:cNvSpPr>
          <p:nvPr/>
        </p:nvSpPr>
        <p:spPr bwMode="auto">
          <a:xfrm rot="10800000">
            <a:off x="5410200" y="4343400"/>
            <a:ext cx="2209800" cy="990600"/>
          </a:xfrm>
          <a:prstGeom prst="triangle">
            <a:avLst>
              <a:gd name="adj" fmla="val 50389"/>
            </a:avLst>
          </a:prstGeom>
          <a:solidFill>
            <a:srgbClr val="EAE5D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r>
              <a:rPr lang="en-US" b="1">
                <a:solidFill>
                  <a:srgbClr val="72002B"/>
                </a:solidFill>
              </a:rPr>
              <a:t>E</a:t>
            </a:r>
            <a:r>
              <a:rPr lang="en-US">
                <a:solidFill>
                  <a:schemeClr val="tx1"/>
                </a:solidFill>
              </a:rPr>
              <a:t>xit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Using Organizational Structures</a:t>
            </a:r>
          </a:p>
        </p:txBody>
      </p:sp>
      <p:sp>
        <p:nvSpPr>
          <p:cNvPr id="440326" name="Rectangle 6"/>
          <p:cNvSpPr>
            <a:spLocks noGrp="1" noChangeArrowheads="1"/>
          </p:cNvSpPr>
          <p:nvPr>
            <p:ph type="body" idx="1"/>
          </p:nvPr>
        </p:nvSpPr>
        <p:spPr>
          <a:xfrm>
            <a:off x="1676400" y="1828800"/>
            <a:ext cx="6932613" cy="3124200"/>
          </a:xfrm>
        </p:spPr>
        <p:txBody>
          <a:bodyPr/>
          <a:lstStyle/>
          <a:p>
            <a:pPr marL="0" indent="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should I organize persuasive messages? </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If your reader may be indifferent or even resistant to your message, be indirect. Use the </a:t>
            </a:r>
            <a:r>
              <a:rPr lang="en-US" sz="2600">
                <a:solidFill>
                  <a:srgbClr val="72002B"/>
                </a:solidFill>
                <a:cs typeface="+mn-cs"/>
              </a:rPr>
              <a:t>AIDA</a:t>
            </a:r>
            <a:r>
              <a:rPr lang="en-US" sz="2600" b="0">
                <a:solidFill>
                  <a:schemeClr val="tx1"/>
                </a:solidFill>
                <a:cs typeface="+mn-cs"/>
              </a:rPr>
              <a:t> formula: </a:t>
            </a:r>
            <a:r>
              <a:rPr lang="en-US" sz="2600">
                <a:solidFill>
                  <a:srgbClr val="72002B"/>
                </a:solidFill>
                <a:cs typeface="+mn-cs"/>
              </a:rPr>
              <a:t>A</a:t>
            </a:r>
            <a:r>
              <a:rPr lang="en-US" sz="2600" b="0">
                <a:solidFill>
                  <a:schemeClr val="tx1"/>
                </a:solidFill>
                <a:cs typeface="+mn-cs"/>
              </a:rPr>
              <a:t>ttention + </a:t>
            </a:r>
            <a:r>
              <a:rPr lang="en-US" sz="2600">
                <a:solidFill>
                  <a:srgbClr val="72002B"/>
                </a:solidFill>
                <a:cs typeface="+mn-cs"/>
              </a:rPr>
              <a:t>I</a:t>
            </a:r>
            <a:r>
              <a:rPr lang="en-US" sz="2600" b="0">
                <a:solidFill>
                  <a:schemeClr val="tx1"/>
                </a:solidFill>
                <a:cs typeface="+mn-cs"/>
              </a:rPr>
              <a:t>nterest and </a:t>
            </a:r>
            <a:r>
              <a:rPr lang="en-US" sz="2600">
                <a:solidFill>
                  <a:srgbClr val="72002B"/>
                </a:solidFill>
                <a:cs typeface="+mn-cs"/>
              </a:rPr>
              <a:t>D</a:t>
            </a:r>
            <a:r>
              <a:rPr lang="en-US" sz="2600" b="0">
                <a:solidFill>
                  <a:schemeClr val="tx1"/>
                </a:solidFill>
                <a:cs typeface="+mn-cs"/>
              </a:rPr>
              <a:t>esire + </a:t>
            </a:r>
            <a:r>
              <a:rPr lang="en-US" sz="2600">
                <a:solidFill>
                  <a:srgbClr val="72002B"/>
                </a:solidFill>
                <a:cs typeface="+mn-cs"/>
              </a:rPr>
              <a:t>A</a:t>
            </a:r>
            <a:r>
              <a:rPr lang="en-US" sz="2600" b="0">
                <a:solidFill>
                  <a:schemeClr val="tx1"/>
                </a:solidFill>
                <a:cs typeface="+mn-cs"/>
              </a:rPr>
              <a:t>ction.</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b="0">
              <a:solidFill>
                <a:schemeClr val="tx1"/>
              </a:solidFill>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1828800" y="762000"/>
            <a:ext cx="69342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A4A7A6"/>
                </a:solidFill>
              </a:rPr>
              <a:t>Using Organizational Structures</a:t>
            </a:r>
          </a:p>
        </p:txBody>
      </p:sp>
      <p:sp>
        <p:nvSpPr>
          <p:cNvPr id="57352" name="AutoShape 8"/>
          <p:cNvSpPr>
            <a:spLocks noChangeArrowheads="1"/>
          </p:cNvSpPr>
          <p:nvPr/>
        </p:nvSpPr>
        <p:spPr bwMode="auto">
          <a:xfrm rot="21600000">
            <a:off x="4343400" y="2133600"/>
            <a:ext cx="4343400" cy="2438400"/>
          </a:xfrm>
          <a:prstGeom prst="triangle">
            <a:avLst>
              <a:gd name="adj" fmla="val 50000"/>
            </a:avLst>
          </a:prstGeom>
          <a:solidFill>
            <a:srgbClr val="C7BA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r>
              <a:rPr lang="en-US"/>
              <a:t> </a:t>
            </a:r>
          </a:p>
          <a:p>
            <a:pPr algn="ctr">
              <a:lnSpc>
                <a:spcPct val="50000"/>
              </a:lnSpc>
              <a:defRPr/>
            </a:pPr>
            <a:endParaRPr lang="en-US" b="1">
              <a:solidFill>
                <a:srgbClr val="72002B"/>
              </a:solidFill>
            </a:endParaRPr>
          </a:p>
          <a:p>
            <a:pPr algn="ctr">
              <a:defRPr/>
            </a:pPr>
            <a:endParaRPr lang="en-US"/>
          </a:p>
          <a:p>
            <a:pPr algn="ctr">
              <a:defRPr/>
            </a:pPr>
            <a:endParaRPr lang="en-US"/>
          </a:p>
          <a:p>
            <a:pPr algn="ctr">
              <a:lnSpc>
                <a:spcPct val="50000"/>
              </a:lnSpc>
              <a:defRPr/>
            </a:pPr>
            <a:endParaRPr lang="en-US"/>
          </a:p>
        </p:txBody>
      </p:sp>
      <p:sp>
        <p:nvSpPr>
          <p:cNvPr id="57353" name="AutoShape 9"/>
          <p:cNvSpPr>
            <a:spLocks noChangeArrowheads="1"/>
          </p:cNvSpPr>
          <p:nvPr/>
        </p:nvSpPr>
        <p:spPr bwMode="auto">
          <a:xfrm rot="21600000">
            <a:off x="5486400" y="2133600"/>
            <a:ext cx="2057400" cy="1143000"/>
          </a:xfrm>
          <a:prstGeom prst="triangle">
            <a:avLst>
              <a:gd name="adj" fmla="val 50074"/>
            </a:avLst>
          </a:prstGeom>
          <a:solidFill>
            <a:srgbClr val="EAE5D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n-US">
              <a:solidFill>
                <a:schemeClr val="tx1"/>
              </a:solidFill>
            </a:endParaRPr>
          </a:p>
        </p:txBody>
      </p:sp>
      <p:sp>
        <p:nvSpPr>
          <p:cNvPr id="57354" name="AutoShape 10"/>
          <p:cNvSpPr>
            <a:spLocks noChangeArrowheads="1"/>
          </p:cNvSpPr>
          <p:nvPr/>
        </p:nvSpPr>
        <p:spPr bwMode="auto">
          <a:xfrm rot="10800000">
            <a:off x="4876800" y="3276600"/>
            <a:ext cx="3276600" cy="685800"/>
          </a:xfrm>
          <a:custGeom>
            <a:avLst/>
            <a:gdLst>
              <a:gd name="G0" fmla="+- 4008 0 0"/>
              <a:gd name="G1" fmla="+- 21600 0 4008"/>
              <a:gd name="G2" fmla="*/ 4008 1 2"/>
              <a:gd name="G3" fmla="+- 21600 0 G2"/>
              <a:gd name="G4" fmla="+/ 4008 21600 2"/>
              <a:gd name="G5" fmla="+/ G1 0 2"/>
              <a:gd name="G6" fmla="*/ 21600 21600 4008"/>
              <a:gd name="G7" fmla="*/ G6 1 2"/>
              <a:gd name="G8" fmla="+- 21600 0 G7"/>
              <a:gd name="G9" fmla="*/ 21600 1 2"/>
              <a:gd name="G10" fmla="+- 4008 0 G9"/>
              <a:gd name="G11" fmla="?: G10 G8 0"/>
              <a:gd name="G12" fmla="?: G10 G7 21600"/>
              <a:gd name="T0" fmla="*/ 19596 w 21600"/>
              <a:gd name="T1" fmla="*/ 10800 h 21600"/>
              <a:gd name="T2" fmla="*/ 10800 w 21600"/>
              <a:gd name="T3" fmla="*/ 21600 h 21600"/>
              <a:gd name="T4" fmla="*/ 2004 w 21600"/>
              <a:gd name="T5" fmla="*/ 10800 h 21600"/>
              <a:gd name="T6" fmla="*/ 10800 w 21600"/>
              <a:gd name="T7" fmla="*/ 0 h 21600"/>
              <a:gd name="T8" fmla="*/ 3804 w 21600"/>
              <a:gd name="T9" fmla="*/ 3804 h 21600"/>
              <a:gd name="T10" fmla="*/ 17796 w 21600"/>
              <a:gd name="T11" fmla="*/ 17796 h 21600"/>
            </a:gdLst>
            <a:ahLst/>
            <a:cxnLst>
              <a:cxn ang="0">
                <a:pos x="T0" y="T1"/>
              </a:cxn>
              <a:cxn ang="0">
                <a:pos x="T2" y="T3"/>
              </a:cxn>
              <a:cxn ang="0">
                <a:pos x="T4" y="T5"/>
              </a:cxn>
              <a:cxn ang="0">
                <a:pos x="T6" y="T7"/>
              </a:cxn>
            </a:cxnLst>
            <a:rect l="T8" t="T9" r="T10" b="T11"/>
            <a:pathLst>
              <a:path w="21600" h="21600">
                <a:moveTo>
                  <a:pt x="0" y="0"/>
                </a:moveTo>
                <a:lnTo>
                  <a:pt x="4008" y="21600"/>
                </a:lnTo>
                <a:lnTo>
                  <a:pt x="17592" y="21600"/>
                </a:lnTo>
                <a:lnTo>
                  <a:pt x="21600" y="0"/>
                </a:lnTo>
                <a:close/>
              </a:path>
            </a:pathLst>
          </a:custGeom>
          <a:solidFill>
            <a:srgbClr val="D6CD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chemeClr val="tx1"/>
              </a:solidFill>
            </a:endParaRPr>
          </a:p>
        </p:txBody>
      </p:sp>
      <p:sp>
        <p:nvSpPr>
          <p:cNvPr id="57356" name="Text Box 12"/>
          <p:cNvSpPr txBox="1">
            <a:spLocks noChangeArrowheads="1"/>
          </p:cNvSpPr>
          <p:nvPr/>
        </p:nvSpPr>
        <p:spPr bwMode="auto">
          <a:xfrm>
            <a:off x="5867400" y="2743200"/>
            <a:ext cx="1676400" cy="42703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200" b="1">
                <a:solidFill>
                  <a:srgbClr val="72002B"/>
                </a:solidFill>
              </a:rPr>
              <a:t>A</a:t>
            </a:r>
            <a:r>
              <a:rPr lang="en-US" sz="2200">
                <a:solidFill>
                  <a:schemeClr val="tx1"/>
                </a:solidFill>
              </a:rPr>
              <a:t>ttention</a:t>
            </a:r>
          </a:p>
        </p:txBody>
      </p:sp>
      <p:sp>
        <p:nvSpPr>
          <p:cNvPr id="57357" name="Text Box 13"/>
          <p:cNvSpPr txBox="1">
            <a:spLocks noChangeArrowheads="1"/>
          </p:cNvSpPr>
          <p:nvPr/>
        </p:nvSpPr>
        <p:spPr bwMode="auto">
          <a:xfrm>
            <a:off x="5715000" y="3352800"/>
            <a:ext cx="1676400"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p>
        </p:txBody>
      </p:sp>
      <p:sp>
        <p:nvSpPr>
          <p:cNvPr id="57358" name="Text Box 14"/>
          <p:cNvSpPr txBox="1">
            <a:spLocks noChangeArrowheads="1"/>
          </p:cNvSpPr>
          <p:nvPr/>
        </p:nvSpPr>
        <p:spPr bwMode="auto">
          <a:xfrm>
            <a:off x="5257800" y="3429000"/>
            <a:ext cx="2667000" cy="42703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200" b="1">
                <a:solidFill>
                  <a:srgbClr val="72002B"/>
                </a:solidFill>
              </a:rPr>
              <a:t>I</a:t>
            </a:r>
            <a:r>
              <a:rPr lang="en-US" sz="2200">
                <a:solidFill>
                  <a:schemeClr val="tx1"/>
                </a:solidFill>
              </a:rPr>
              <a:t>nterest and </a:t>
            </a:r>
            <a:r>
              <a:rPr lang="en-US" sz="2200" b="1">
                <a:solidFill>
                  <a:srgbClr val="72002B"/>
                </a:solidFill>
              </a:rPr>
              <a:t>D</a:t>
            </a:r>
            <a:r>
              <a:rPr lang="en-US" sz="2200">
                <a:solidFill>
                  <a:schemeClr val="tx1"/>
                </a:solidFill>
              </a:rPr>
              <a:t>esire</a:t>
            </a:r>
          </a:p>
        </p:txBody>
      </p:sp>
      <p:sp>
        <p:nvSpPr>
          <p:cNvPr id="57359" name="Text Box 15"/>
          <p:cNvSpPr txBox="1">
            <a:spLocks noChangeArrowheads="1"/>
          </p:cNvSpPr>
          <p:nvPr/>
        </p:nvSpPr>
        <p:spPr bwMode="auto">
          <a:xfrm>
            <a:off x="6019800" y="4038600"/>
            <a:ext cx="1676400" cy="42703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200" b="1">
                <a:solidFill>
                  <a:srgbClr val="72002B"/>
                </a:solidFill>
              </a:rPr>
              <a:t>A</a:t>
            </a:r>
            <a:r>
              <a:rPr lang="en-US" sz="2200">
                <a:solidFill>
                  <a:schemeClr val="tx1"/>
                </a:solidFill>
              </a:rPr>
              <a:t>ction</a:t>
            </a:r>
          </a:p>
        </p:txBody>
      </p:sp>
      <p:sp>
        <p:nvSpPr>
          <p:cNvPr id="57361" name="Rectangle 17"/>
          <p:cNvSpPr>
            <a:spLocks noGrp="1" noChangeArrowheads="1"/>
          </p:cNvSpPr>
          <p:nvPr>
            <p:ph type="body" idx="1"/>
          </p:nvPr>
        </p:nvSpPr>
        <p:spPr>
          <a:xfrm>
            <a:off x="1524000" y="2286000"/>
            <a:ext cx="2743200" cy="2667000"/>
          </a:xfrm>
          <a:solidFill>
            <a:schemeClr val="bg1"/>
          </a:solidFill>
        </p:spPr>
        <p:txBody>
          <a:bodyPr/>
          <a:lstStyle/>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A</a:t>
            </a:r>
            <a:r>
              <a:rPr lang="en-US" sz="1800">
                <a:solidFill>
                  <a:schemeClr val="tx1"/>
                </a:solidFill>
                <a:cs typeface="+mn-cs"/>
              </a:rPr>
              <a:t>ttention: </a:t>
            </a:r>
            <a:r>
              <a:rPr lang="en-US" sz="1800" b="0">
                <a:solidFill>
                  <a:schemeClr val="tx1"/>
                </a:solidFill>
                <a:cs typeface="+mn-cs"/>
              </a:rPr>
              <a:t>Start with a statement that captures the reader’s attention. </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I</a:t>
            </a:r>
            <a:r>
              <a:rPr lang="en-US" sz="1800">
                <a:solidFill>
                  <a:schemeClr val="tx1"/>
                </a:solidFill>
                <a:cs typeface="+mn-cs"/>
              </a:rPr>
              <a:t>nterest</a:t>
            </a:r>
            <a:r>
              <a:rPr lang="en-US" sz="1800" b="0">
                <a:solidFill>
                  <a:schemeClr val="tx1"/>
                </a:solidFill>
                <a:cs typeface="+mn-cs"/>
              </a:rPr>
              <a:t> and </a:t>
            </a:r>
            <a:r>
              <a:rPr lang="en-US" sz="1800">
                <a:solidFill>
                  <a:srgbClr val="72002B"/>
                </a:solidFill>
                <a:cs typeface="+mn-cs"/>
              </a:rPr>
              <a:t>D</a:t>
            </a:r>
            <a:r>
              <a:rPr lang="en-US" sz="1800">
                <a:solidFill>
                  <a:schemeClr val="tx1"/>
                </a:solidFill>
                <a:cs typeface="+mn-cs"/>
              </a:rPr>
              <a:t>esire:</a:t>
            </a:r>
            <a:r>
              <a:rPr lang="en-US" sz="1800" b="0">
                <a:solidFill>
                  <a:schemeClr val="tx1"/>
                </a:solidFill>
                <a:cs typeface="+mn-cs"/>
              </a:rPr>
              <a:t> Build interest and desire by focusing on the benefits of your idea. </a:t>
            </a:r>
          </a:p>
          <a:p>
            <a:pPr marL="0" indent="0" eaLnBrk="1" hangingPunct="1">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a:solidFill>
                  <a:srgbClr val="72002B"/>
                </a:solidFill>
                <a:cs typeface="+mn-cs"/>
              </a:rPr>
              <a:t>E</a:t>
            </a:r>
            <a:r>
              <a:rPr lang="en-US" sz="1800">
                <a:solidFill>
                  <a:schemeClr val="tx1"/>
                </a:solidFill>
                <a:cs typeface="+mn-cs"/>
              </a:rPr>
              <a:t>xit:</a:t>
            </a:r>
            <a:r>
              <a:rPr lang="en-US" sz="1800" b="0">
                <a:solidFill>
                  <a:schemeClr val="tx1"/>
                </a:solidFill>
                <a:cs typeface="+mn-cs"/>
              </a:rPr>
              <a:t> Call the reader to action with your focus statement.</a:t>
            </a:r>
            <a:r>
              <a:rPr lang="en-US" sz="1800">
                <a:solidFill>
                  <a:schemeClr val="tx1"/>
                </a:solidFill>
                <a:cs typeface="+mn-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12:</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Use SEA, BEBE, and AIDA</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322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42"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443" name="Rectangle 3"/>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write effective subject lines in all my email messages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Writing Strong Subject Lines</a:t>
            </a:r>
          </a:p>
        </p:txBody>
      </p:sp>
      <p:sp>
        <p:nvSpPr>
          <p:cNvPr id="62466" name="Rectangle 2"/>
          <p:cNvSpPr>
            <a:spLocks noGrp="1" noChangeArrowheads="1"/>
          </p:cNvSpPr>
          <p:nvPr>
            <p:ph type="body" idx="1"/>
          </p:nvPr>
        </p:nvSpPr>
        <p:spPr>
          <a:xfrm>
            <a:off x="1676400" y="1828800"/>
            <a:ext cx="6934200" cy="4724400"/>
          </a:xfrm>
        </p:spPr>
        <p:txBody>
          <a:bodyPr/>
          <a:lstStyle/>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dirty="0">
                <a:solidFill>
                  <a:schemeClr val="tx1"/>
                </a:solidFill>
                <a:cs typeface="+mn-cs"/>
              </a:rPr>
              <a:t>The subject line acts as gateway to your message. It is the first thing your readers will see and often determines whether or not they read your message. Strong subject lines convey urgency, indicate action, and summarize the message’s main point. </a:t>
            </a:r>
          </a:p>
          <a:p>
            <a:pPr marL="0" indent="0" eaLnBrk="1" hangingPunct="1">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0" dirty="0">
              <a:solidFill>
                <a:schemeClr val="tx1"/>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Writing Strong Subject Lines</a:t>
            </a:r>
          </a:p>
        </p:txBody>
      </p:sp>
      <p:sp>
        <p:nvSpPr>
          <p:cNvPr id="63491" name="Rectangle 3"/>
          <p:cNvSpPr>
            <a:spLocks noGrp="1" noChangeArrowheads="1"/>
          </p:cNvSpPr>
          <p:nvPr>
            <p:ph type="body" idx="1"/>
          </p:nvPr>
        </p:nvSpPr>
        <p:spPr>
          <a:xfrm>
            <a:off x="1676400" y="1905000"/>
            <a:ext cx="6934200" cy="12192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What makes an effective subject line? </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rgbClr val="000000"/>
                </a:solidFill>
                <a:cs typeface="+mn-cs"/>
              </a:rPr>
              <a:t>An effective subject line is . . .</a:t>
            </a:r>
            <a:r>
              <a:rPr lang="en-US" b="0">
                <a:solidFill>
                  <a:srgbClr val="000000"/>
                </a:solidFill>
                <a:cs typeface="+mn-cs"/>
              </a:rPr>
              <a:t> </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0">
              <a:solidFill>
                <a:srgbClr val="000000"/>
              </a:solidFill>
              <a:cs typeface="+mn-cs"/>
            </a:endParaRPr>
          </a:p>
        </p:txBody>
      </p:sp>
      <p:sp>
        <p:nvSpPr>
          <p:cNvPr id="63499" name="Rectangle 11"/>
          <p:cNvSpPr>
            <a:spLocks noChangeArrowheads="1"/>
          </p:cNvSpPr>
          <p:nvPr/>
        </p:nvSpPr>
        <p:spPr bwMode="auto">
          <a:xfrm>
            <a:off x="1676400" y="3124200"/>
            <a:ext cx="6932613" cy="320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sz="2200" b="1">
                <a:solidFill>
                  <a:schemeClr val="tx1"/>
                </a:solidFill>
              </a:rPr>
              <a:t>Informative:</a:t>
            </a:r>
            <a:r>
              <a:rPr lang="en-US" sz="2200">
                <a:solidFill>
                  <a:schemeClr val="tx1"/>
                </a:solidFill>
              </a:rPr>
              <a:t> Make the subject line specific, clear, and precise.</a:t>
            </a:r>
            <a:r>
              <a:rPr lang="en-US">
                <a:solidFill>
                  <a:schemeClr val="tx1"/>
                </a:solidFill>
              </a:rPr>
              <a:t>  </a:t>
            </a:r>
          </a:p>
          <a:p>
            <a:pPr marL="342900" indent="-342900" eaLnBrk="1" hangingPunct="1">
              <a:lnSpc>
                <a:spcPct val="50000"/>
              </a:lnSpc>
              <a:spcBef>
                <a:spcPts val="800"/>
              </a:spcBef>
              <a:defRPr/>
            </a:pPr>
            <a:r>
              <a:rPr lang="en-US">
                <a:solidFill>
                  <a:schemeClr val="tx1"/>
                </a:solidFill>
              </a:rPr>
              <a:t>			</a:t>
            </a:r>
          </a:p>
          <a:p>
            <a:pPr marL="342900" indent="-342900" eaLnBrk="1" hangingPunct="1">
              <a:spcBef>
                <a:spcPts val="750"/>
              </a:spcBef>
              <a:defRPr/>
            </a:pPr>
            <a:r>
              <a:rPr lang="en-US">
                <a:solidFill>
                  <a:schemeClr val="tx1"/>
                </a:solidFill>
              </a:rPr>
              <a:t>			</a:t>
            </a:r>
            <a:r>
              <a:rPr lang="en-US" b="1">
                <a:solidFill>
                  <a:srgbClr val="72002B"/>
                </a:solidFill>
              </a:rPr>
              <a:t>Write:</a:t>
            </a:r>
            <a:r>
              <a:rPr lang="en-US">
                <a:solidFill>
                  <a:schemeClr val="tx1"/>
                </a:solidFill>
              </a:rPr>
              <a:t> </a:t>
            </a:r>
            <a:r>
              <a:rPr lang="en-US" sz="2000">
                <a:solidFill>
                  <a:schemeClr val="tx1"/>
                </a:solidFill>
              </a:rPr>
              <a:t>All Divisions’ Quarterly Reports Due April 15</a:t>
            </a:r>
          </a:p>
          <a:p>
            <a:pPr marL="342900" indent="-342900" eaLnBrk="1" hangingPunct="1">
              <a:spcBef>
                <a:spcPts val="750"/>
              </a:spcBef>
              <a:defRPr/>
            </a:pPr>
            <a:r>
              <a:rPr lang="en-US">
                <a:solidFill>
                  <a:schemeClr val="tx1"/>
                </a:solidFill>
              </a:rPr>
              <a:t>			   </a:t>
            </a:r>
            <a:r>
              <a:rPr lang="en-US" b="1">
                <a:solidFill>
                  <a:schemeClr val="tx1"/>
                </a:solidFill>
              </a:rPr>
              <a:t>Not:</a:t>
            </a:r>
            <a:r>
              <a:rPr lang="en-US">
                <a:solidFill>
                  <a:schemeClr val="tx1"/>
                </a:solidFill>
              </a:rPr>
              <a:t> </a:t>
            </a:r>
            <a:r>
              <a:rPr lang="en-US" sz="2000">
                <a:solidFill>
                  <a:schemeClr val="tx1"/>
                </a:solidFill>
              </a:rPr>
              <a:t>Reports Due</a:t>
            </a:r>
          </a:p>
          <a:p>
            <a:pPr marL="342900" indent="-342900" eaLnBrk="1" hangingPunct="1">
              <a:lnSpc>
                <a:spcPct val="50000"/>
              </a:lnSpc>
              <a:spcBef>
                <a:spcPts val="800"/>
              </a:spcBef>
              <a:defRPr/>
            </a:pPr>
            <a:r>
              <a:rPr lang="en-US" b="1">
                <a:solidFill>
                  <a:srgbClr val="0F3277"/>
                </a:solidFill>
              </a:rPr>
              <a:t>	</a:t>
            </a:r>
          </a:p>
          <a:p>
            <a:pPr marL="342900" indent="-342900" eaLnBrk="1" hangingPunct="1">
              <a:spcBef>
                <a:spcPts val="750"/>
              </a:spcBef>
              <a:defRPr/>
            </a:pPr>
            <a:r>
              <a:rPr lang="en-US" b="1">
                <a:solidFill>
                  <a:srgbClr val="0F3277"/>
                </a:solidFill>
              </a:rPr>
              <a:t>	</a:t>
            </a:r>
            <a:r>
              <a:rPr lang="en-US" sz="2200" b="1" i="1">
                <a:solidFill>
                  <a:schemeClr val="tx1"/>
                </a:solidFill>
              </a:rPr>
              <a:t>Tip:</a:t>
            </a:r>
            <a:r>
              <a:rPr lang="en-US" sz="2200" b="1">
                <a:solidFill>
                  <a:schemeClr val="tx1"/>
                </a:solidFill>
              </a:rPr>
              <a:t> </a:t>
            </a:r>
            <a:r>
              <a:rPr lang="en-US" sz="2200">
                <a:solidFill>
                  <a:schemeClr val="tx1"/>
                </a:solidFill>
              </a:rPr>
              <a:t>Make the subject line a mini-summary—or forecast—of your main idea or focus statement.</a:t>
            </a:r>
          </a:p>
          <a:p>
            <a:pPr marL="342900" indent="-342900" eaLnBrk="1" hangingPunct="1">
              <a:spcBef>
                <a:spcPts val="750"/>
              </a:spcBef>
              <a:defRPr/>
            </a:pPr>
            <a:endParaRPr lang="en-US" sz="2200" b="1">
              <a:solidFill>
                <a:schemeClr val="tx1"/>
              </a:solidFill>
            </a:endParaRPr>
          </a:p>
        </p:txBody>
      </p:sp>
      <p:sp>
        <p:nvSpPr>
          <p:cNvPr id="63500" name="Rectangle 12"/>
          <p:cNvSpPr>
            <a:spLocks noChangeArrowheads="1"/>
          </p:cNvSpPr>
          <p:nvPr/>
        </p:nvSpPr>
        <p:spPr bwMode="auto">
          <a:xfrm>
            <a:off x="2057400" y="4038600"/>
            <a:ext cx="6705600" cy="1219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B8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Take a Pre-Assessment</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a:cs typeface="+mj-cs"/>
              </a:rPr>
              <a:t>Writing Strong Subject Lines</a:t>
            </a:r>
          </a:p>
        </p:txBody>
      </p:sp>
      <p:sp>
        <p:nvSpPr>
          <p:cNvPr id="441348" name="Rectangle 4"/>
          <p:cNvSpPr>
            <a:spLocks noChangeArrowheads="1"/>
          </p:cNvSpPr>
          <p:nvPr/>
        </p:nvSpPr>
        <p:spPr bwMode="auto">
          <a:xfrm>
            <a:off x="1676400" y="1905000"/>
            <a:ext cx="6932613" cy="320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sz="2200" b="1" dirty="0">
                <a:solidFill>
                  <a:schemeClr val="tx1"/>
                </a:solidFill>
              </a:rPr>
              <a:t>Purposeful:</a:t>
            </a:r>
            <a:r>
              <a:rPr lang="en-US" sz="2200" dirty="0">
                <a:solidFill>
                  <a:schemeClr val="tx1"/>
                </a:solidFill>
              </a:rPr>
              <a:t> Make the subject line signal a specific purpose: </a:t>
            </a:r>
            <a:r>
              <a:rPr lang="en-US" sz="2200" i="1" dirty="0">
                <a:solidFill>
                  <a:schemeClr val="tx1"/>
                </a:solidFill>
              </a:rPr>
              <a:t>to inform, to remind, to call to action, to praise, to request</a:t>
            </a:r>
            <a:r>
              <a:rPr lang="en-US" sz="2200" dirty="0">
                <a:solidFill>
                  <a:schemeClr val="tx1"/>
                </a:solidFill>
              </a:rPr>
              <a:t>.</a:t>
            </a:r>
            <a:r>
              <a:rPr lang="en-US" dirty="0">
                <a:solidFill>
                  <a:schemeClr val="tx1"/>
                </a:solidFill>
              </a:rPr>
              <a:t>  </a:t>
            </a:r>
          </a:p>
          <a:p>
            <a:pPr marL="342900" indent="-342900" eaLnBrk="1" hangingPunct="1">
              <a:lnSpc>
                <a:spcPct val="50000"/>
              </a:lnSpc>
              <a:spcBef>
                <a:spcPts val="800"/>
              </a:spcBef>
              <a:defRPr/>
            </a:pPr>
            <a:r>
              <a:rPr lang="en-US" dirty="0">
                <a:solidFill>
                  <a:schemeClr val="tx1"/>
                </a:solidFill>
              </a:rPr>
              <a:t>			</a:t>
            </a:r>
          </a:p>
          <a:p>
            <a:pPr marL="342900" indent="-342900" eaLnBrk="1" hangingPunct="1">
              <a:spcBef>
                <a:spcPts val="750"/>
              </a:spcBef>
              <a:defRPr/>
            </a:pPr>
            <a:r>
              <a:rPr lang="en-US" dirty="0">
                <a:solidFill>
                  <a:schemeClr val="tx1"/>
                </a:solidFill>
              </a:rPr>
              <a:t>			</a:t>
            </a:r>
            <a:r>
              <a:rPr lang="en-US" b="1" dirty="0">
                <a:solidFill>
                  <a:srgbClr val="72002B"/>
                </a:solidFill>
              </a:rPr>
              <a:t>Write:</a:t>
            </a:r>
            <a:r>
              <a:rPr lang="en-US" dirty="0">
                <a:solidFill>
                  <a:schemeClr val="tx1"/>
                </a:solidFill>
              </a:rPr>
              <a:t> </a:t>
            </a:r>
            <a:r>
              <a:rPr lang="en-US" sz="2000" dirty="0">
                <a:solidFill>
                  <a:schemeClr val="tx1"/>
                </a:solidFill>
              </a:rPr>
              <a:t>Agenda Topics Needed for May 1st Division 				Meetings</a:t>
            </a:r>
          </a:p>
          <a:p>
            <a:pPr marL="342900" indent="-342900" eaLnBrk="1" hangingPunct="1">
              <a:spcBef>
                <a:spcPts val="750"/>
              </a:spcBef>
              <a:defRPr/>
            </a:pPr>
            <a:r>
              <a:rPr lang="en-US" dirty="0">
                <a:solidFill>
                  <a:schemeClr val="tx1"/>
                </a:solidFill>
              </a:rPr>
              <a:t>			   </a:t>
            </a:r>
            <a:r>
              <a:rPr lang="en-US" b="1" dirty="0">
                <a:solidFill>
                  <a:schemeClr val="tx1"/>
                </a:solidFill>
              </a:rPr>
              <a:t>Not:</a:t>
            </a:r>
            <a:r>
              <a:rPr lang="en-US" dirty="0">
                <a:solidFill>
                  <a:schemeClr val="tx1"/>
                </a:solidFill>
              </a:rPr>
              <a:t> </a:t>
            </a:r>
            <a:r>
              <a:rPr lang="en-US" sz="2000" dirty="0">
                <a:solidFill>
                  <a:schemeClr val="tx1"/>
                </a:solidFill>
              </a:rPr>
              <a:t>Agenda Topics</a:t>
            </a:r>
          </a:p>
          <a:p>
            <a:pPr marL="342900" indent="-342900" eaLnBrk="1" hangingPunct="1">
              <a:lnSpc>
                <a:spcPct val="50000"/>
              </a:lnSpc>
              <a:spcBef>
                <a:spcPts val="800"/>
              </a:spcBef>
              <a:defRPr/>
            </a:pPr>
            <a:r>
              <a:rPr lang="en-US" b="1" dirty="0">
                <a:solidFill>
                  <a:srgbClr val="0F3277"/>
                </a:solidFill>
              </a:rPr>
              <a:t>	</a:t>
            </a:r>
          </a:p>
          <a:p>
            <a:pPr marL="342900" indent="-342900" eaLnBrk="1" hangingPunct="1">
              <a:spcBef>
                <a:spcPts val="750"/>
              </a:spcBef>
              <a:defRPr/>
            </a:pPr>
            <a:r>
              <a:rPr lang="en-US" b="1" dirty="0">
                <a:solidFill>
                  <a:srgbClr val="0F3277"/>
                </a:solidFill>
              </a:rPr>
              <a:t>	</a:t>
            </a:r>
            <a:r>
              <a:rPr lang="en-US" sz="2200" b="1" i="1" dirty="0">
                <a:solidFill>
                  <a:schemeClr val="tx1"/>
                </a:solidFill>
              </a:rPr>
              <a:t>Tip:</a:t>
            </a:r>
            <a:r>
              <a:rPr lang="en-US" sz="2200" b="1" dirty="0">
                <a:solidFill>
                  <a:schemeClr val="tx1"/>
                </a:solidFill>
              </a:rPr>
              <a:t> </a:t>
            </a:r>
            <a:r>
              <a:rPr lang="en-US" sz="2200" dirty="0">
                <a:solidFill>
                  <a:schemeClr val="tx1"/>
                </a:solidFill>
              </a:rPr>
              <a:t>Avoid generalities. Note how the first subject line calls for a specific action from a specific audience, while the second subject line indicates neither a purpose nor a specific audience.</a:t>
            </a:r>
          </a:p>
          <a:p>
            <a:pPr marL="342900" indent="-342900" eaLnBrk="1" hangingPunct="1">
              <a:spcBef>
                <a:spcPts val="750"/>
              </a:spcBef>
              <a:defRPr/>
            </a:pPr>
            <a:endParaRPr lang="en-US" sz="2200" dirty="0">
              <a:solidFill>
                <a:schemeClr val="tx1"/>
              </a:solidFill>
            </a:endParaRPr>
          </a:p>
          <a:p>
            <a:pPr marL="342900" indent="-342900" eaLnBrk="1" hangingPunct="1">
              <a:spcBef>
                <a:spcPts val="750"/>
              </a:spcBef>
              <a:defRPr/>
            </a:pPr>
            <a:endParaRPr lang="en-US" sz="2200" b="1" dirty="0">
              <a:solidFill>
                <a:schemeClr val="tx1"/>
              </a:solidFill>
            </a:endParaRPr>
          </a:p>
        </p:txBody>
      </p:sp>
      <p:sp>
        <p:nvSpPr>
          <p:cNvPr id="441349" name="Rectangle 5"/>
          <p:cNvSpPr>
            <a:spLocks noChangeArrowheads="1"/>
          </p:cNvSpPr>
          <p:nvPr/>
        </p:nvSpPr>
        <p:spPr bwMode="auto">
          <a:xfrm>
            <a:off x="2057400" y="3276600"/>
            <a:ext cx="6629400" cy="1219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B8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3" name="Rectangle 5"/>
          <p:cNvSpPr>
            <a:spLocks noGrp="1" noChangeArrowheads="1"/>
          </p:cNvSpPr>
          <p:nvPr>
            <p:ph type="title"/>
          </p:nvPr>
        </p:nvSpPr>
        <p:spPr/>
        <p:txBody>
          <a:bodyPr/>
          <a:lstStyle/>
          <a:p>
            <a:pPr eaLnBrk="1" hangingPunct="1">
              <a:defRPr/>
            </a:pPr>
            <a:r>
              <a:rPr lang="en-US">
                <a:cs typeface="+mj-cs"/>
              </a:rPr>
              <a:t>Writing Strong Subject Lines</a:t>
            </a:r>
          </a:p>
        </p:txBody>
      </p:sp>
      <p:sp>
        <p:nvSpPr>
          <p:cNvPr id="442374" name="Rectangle 6"/>
          <p:cNvSpPr>
            <a:spLocks noChangeArrowheads="1"/>
          </p:cNvSpPr>
          <p:nvPr/>
        </p:nvSpPr>
        <p:spPr bwMode="auto">
          <a:xfrm>
            <a:off x="1676400" y="1905000"/>
            <a:ext cx="6932613" cy="76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sz="2200" b="1" dirty="0">
                <a:solidFill>
                  <a:schemeClr val="tx1"/>
                </a:solidFill>
              </a:rPr>
              <a:t>Positive:</a:t>
            </a:r>
            <a:r>
              <a:rPr lang="en-US" sz="2200" dirty="0">
                <a:solidFill>
                  <a:schemeClr val="tx1"/>
                </a:solidFill>
              </a:rPr>
              <a:t> State the message’s main point in positive or neutral terms.</a:t>
            </a:r>
            <a:endParaRPr lang="en-US" sz="2200" b="1" dirty="0">
              <a:solidFill>
                <a:schemeClr val="tx1"/>
              </a:solidFill>
            </a:endParaRPr>
          </a:p>
        </p:txBody>
      </p:sp>
      <p:sp>
        <p:nvSpPr>
          <p:cNvPr id="442375" name="Rectangle 7"/>
          <p:cNvSpPr>
            <a:spLocks noChangeArrowheads="1"/>
          </p:cNvSpPr>
          <p:nvPr/>
        </p:nvSpPr>
        <p:spPr bwMode="auto">
          <a:xfrm>
            <a:off x="2057400" y="2743200"/>
            <a:ext cx="6629400" cy="1371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B8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 name="Rectangle 6"/>
          <p:cNvSpPr>
            <a:spLocks noChangeArrowheads="1"/>
          </p:cNvSpPr>
          <p:nvPr/>
        </p:nvSpPr>
        <p:spPr bwMode="auto">
          <a:xfrm>
            <a:off x="2224087" y="2895600"/>
            <a:ext cx="623411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defRPr/>
            </a:pPr>
            <a:r>
              <a:rPr lang="en-US" b="1" dirty="0">
                <a:solidFill>
                  <a:srgbClr val="72002B"/>
                </a:solidFill>
              </a:rPr>
              <a:t>Write:</a:t>
            </a:r>
            <a:r>
              <a:rPr lang="en-US" dirty="0">
                <a:solidFill>
                  <a:schemeClr val="tx1"/>
                </a:solidFill>
              </a:rPr>
              <a:t> </a:t>
            </a:r>
            <a:r>
              <a:rPr lang="en-US" sz="2000" dirty="0">
                <a:solidFill>
                  <a:schemeClr val="tx1"/>
                </a:solidFill>
              </a:rPr>
              <a:t>2013 Budget Appropriation Requires Adjustments to 2013 Work Schedules</a:t>
            </a:r>
          </a:p>
          <a:p>
            <a:pPr marL="342900" indent="-342900" eaLnBrk="1" hangingPunct="1">
              <a:spcBef>
                <a:spcPts val="750"/>
              </a:spcBef>
              <a:defRPr/>
            </a:pPr>
            <a:r>
              <a:rPr lang="en-US" b="1" dirty="0">
                <a:solidFill>
                  <a:schemeClr val="tx1"/>
                </a:solidFill>
              </a:rPr>
              <a:t>Not:</a:t>
            </a:r>
            <a:r>
              <a:rPr lang="en-US" dirty="0">
                <a:solidFill>
                  <a:schemeClr val="tx1"/>
                </a:solidFill>
              </a:rPr>
              <a:t> </a:t>
            </a:r>
            <a:r>
              <a:rPr lang="en-US" sz="2000" dirty="0">
                <a:solidFill>
                  <a:schemeClr val="tx1"/>
                </a:solidFill>
              </a:rPr>
              <a:t>Prepare for Less Work and Less Pay in 2013</a:t>
            </a:r>
            <a:endParaRPr lang="en-US" sz="2200" dirty="0">
              <a:solidFill>
                <a:schemeClr val="tx1"/>
              </a:solidFill>
            </a:endParaRPr>
          </a:p>
          <a:p>
            <a:pPr marL="342900" indent="-342900" eaLnBrk="1" hangingPunct="1">
              <a:spcBef>
                <a:spcPts val="750"/>
              </a:spcBef>
              <a:defRPr/>
            </a:pPr>
            <a:endParaRPr lang="en-US" sz="2200" b="1" dirty="0">
              <a:solidFill>
                <a:schemeClr val="tx1"/>
              </a:solidFill>
            </a:endParaRPr>
          </a:p>
        </p:txBody>
      </p:sp>
      <p:sp>
        <p:nvSpPr>
          <p:cNvPr id="6" name="Rectangle 6"/>
          <p:cNvSpPr>
            <a:spLocks noChangeArrowheads="1"/>
          </p:cNvSpPr>
          <p:nvPr/>
        </p:nvSpPr>
        <p:spPr bwMode="auto">
          <a:xfrm>
            <a:off x="1676400" y="4419600"/>
            <a:ext cx="693261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defRPr/>
            </a:pPr>
            <a:r>
              <a:rPr lang="en-US" sz="2200" b="1" i="1" dirty="0">
                <a:solidFill>
                  <a:schemeClr val="tx1"/>
                </a:solidFill>
              </a:rPr>
              <a:t>Tip:</a:t>
            </a:r>
            <a:r>
              <a:rPr lang="en-US" sz="2200" b="1" dirty="0">
                <a:solidFill>
                  <a:schemeClr val="tx1"/>
                </a:solidFill>
              </a:rPr>
              <a:t> </a:t>
            </a:r>
            <a:r>
              <a:rPr lang="en-US" sz="2200" dirty="0">
                <a:solidFill>
                  <a:schemeClr val="tx1"/>
                </a:solidFill>
              </a:rPr>
              <a:t>For serious bad-news messages, use neutral terms in the subject line, open the message with a buffer, and then state the main point—or bad news.</a:t>
            </a:r>
          </a:p>
          <a:p>
            <a:pPr marL="342900" indent="-342900" eaLnBrk="1" hangingPunct="1">
              <a:spcBef>
                <a:spcPts val="750"/>
              </a:spcBef>
              <a:defRPr/>
            </a:pPr>
            <a:endParaRPr lang="en-US" sz="2200" dirty="0">
              <a:solidFill>
                <a:schemeClr val="tx1"/>
              </a:solidFill>
            </a:endParaRPr>
          </a:p>
          <a:p>
            <a:pPr marL="342900" indent="-342900" eaLnBrk="1" hangingPunct="1">
              <a:spcBef>
                <a:spcPts val="750"/>
              </a:spcBef>
              <a:defRPr/>
            </a:pPr>
            <a:endParaRPr lang="en-US" sz="2200" b="1" dirty="0">
              <a:solidFill>
                <a:schemeClr val="tx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4"/>
          <p:cNvSpPr>
            <a:spLocks noGrp="1" noChangeArrowheads="1"/>
          </p:cNvSpPr>
          <p:nvPr>
            <p:ph type="title"/>
          </p:nvPr>
        </p:nvSpPr>
        <p:spPr/>
        <p:txBody>
          <a:bodyPr/>
          <a:lstStyle/>
          <a:p>
            <a:pPr eaLnBrk="1" hangingPunct="1">
              <a:defRPr/>
            </a:pPr>
            <a:r>
              <a:rPr lang="en-US">
                <a:cs typeface="+mj-cs"/>
              </a:rPr>
              <a:t>Writing Strong Subject Lines</a:t>
            </a:r>
          </a:p>
        </p:txBody>
      </p:sp>
      <p:sp>
        <p:nvSpPr>
          <p:cNvPr id="443397" name="Rectangle 5"/>
          <p:cNvSpPr>
            <a:spLocks noChangeArrowheads="1"/>
          </p:cNvSpPr>
          <p:nvPr/>
        </p:nvSpPr>
        <p:spPr bwMode="auto">
          <a:xfrm>
            <a:off x="1676400" y="1905000"/>
            <a:ext cx="6932613"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sz="2200" b="1" dirty="0">
                <a:solidFill>
                  <a:schemeClr val="tx1"/>
                </a:solidFill>
              </a:rPr>
              <a:t>Relevant:</a:t>
            </a:r>
            <a:r>
              <a:rPr lang="en-US" sz="2200" dirty="0">
                <a:solidFill>
                  <a:schemeClr val="tx1"/>
                </a:solidFill>
              </a:rPr>
              <a:t> Show readers why the subject is important and how it relates to them.</a:t>
            </a:r>
            <a:endParaRPr lang="en-US" sz="2200" b="1" dirty="0">
              <a:solidFill>
                <a:schemeClr val="tx1"/>
              </a:solidFill>
            </a:endParaRPr>
          </a:p>
        </p:txBody>
      </p:sp>
      <p:sp>
        <p:nvSpPr>
          <p:cNvPr id="443398" name="Rectangle 6"/>
          <p:cNvSpPr>
            <a:spLocks noChangeArrowheads="1"/>
          </p:cNvSpPr>
          <p:nvPr/>
        </p:nvSpPr>
        <p:spPr bwMode="auto">
          <a:xfrm>
            <a:off x="2057400" y="2667000"/>
            <a:ext cx="6629400" cy="152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B8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 name="Rectangle 5"/>
          <p:cNvSpPr>
            <a:spLocks noChangeArrowheads="1"/>
          </p:cNvSpPr>
          <p:nvPr/>
        </p:nvSpPr>
        <p:spPr bwMode="auto">
          <a:xfrm>
            <a:off x="2286001" y="2819400"/>
            <a:ext cx="6096000"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defRPr/>
            </a:pPr>
            <a:r>
              <a:rPr lang="en-US" b="1" dirty="0">
                <a:solidFill>
                  <a:srgbClr val="72002B"/>
                </a:solidFill>
              </a:rPr>
              <a:t>Write:</a:t>
            </a:r>
            <a:r>
              <a:rPr lang="en-US" dirty="0">
                <a:solidFill>
                  <a:schemeClr val="tx1"/>
                </a:solidFill>
              </a:rPr>
              <a:t> </a:t>
            </a:r>
            <a:r>
              <a:rPr lang="en-US" sz="2000" dirty="0">
                <a:solidFill>
                  <a:schemeClr val="tx1"/>
                </a:solidFill>
              </a:rPr>
              <a:t>New Benefit Options Extended to All Employees</a:t>
            </a:r>
          </a:p>
          <a:p>
            <a:pPr marL="342900" indent="-342900" eaLnBrk="1" hangingPunct="1">
              <a:spcBef>
                <a:spcPts val="750"/>
              </a:spcBef>
              <a:defRPr/>
            </a:pPr>
            <a:r>
              <a:rPr lang="en-US" b="1" dirty="0">
                <a:solidFill>
                  <a:schemeClr val="tx1"/>
                </a:solidFill>
              </a:rPr>
              <a:t>Not:</a:t>
            </a:r>
            <a:r>
              <a:rPr lang="en-US" dirty="0">
                <a:solidFill>
                  <a:schemeClr val="tx1"/>
                </a:solidFill>
              </a:rPr>
              <a:t> </a:t>
            </a:r>
            <a:r>
              <a:rPr lang="en-US" sz="2000" dirty="0">
                <a:solidFill>
                  <a:schemeClr val="tx1"/>
                </a:solidFill>
              </a:rPr>
              <a:t>Benefit Options</a:t>
            </a:r>
            <a:endParaRPr lang="en-US" sz="2200" b="1" dirty="0">
              <a:solidFill>
                <a:schemeClr val="tx1"/>
              </a:solidFill>
            </a:endParaRPr>
          </a:p>
        </p:txBody>
      </p:sp>
      <p:sp>
        <p:nvSpPr>
          <p:cNvPr id="6" name="Rectangle 5"/>
          <p:cNvSpPr>
            <a:spLocks noChangeArrowheads="1"/>
          </p:cNvSpPr>
          <p:nvPr/>
        </p:nvSpPr>
        <p:spPr bwMode="auto">
          <a:xfrm>
            <a:off x="1828800" y="4572000"/>
            <a:ext cx="66294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eaLnBrk="1" hangingPunct="1">
              <a:spcBef>
                <a:spcPts val="750"/>
              </a:spcBef>
              <a:defRPr/>
            </a:pPr>
            <a:r>
              <a:rPr lang="en-US" sz="2200" b="1" i="1" dirty="0">
                <a:solidFill>
                  <a:schemeClr val="tx1"/>
                </a:solidFill>
              </a:rPr>
              <a:t>Tip:</a:t>
            </a:r>
            <a:r>
              <a:rPr lang="en-US" sz="2200" b="1" dirty="0">
                <a:solidFill>
                  <a:schemeClr val="tx1"/>
                </a:solidFill>
              </a:rPr>
              <a:t> </a:t>
            </a:r>
            <a:r>
              <a:rPr lang="en-US" sz="2200" dirty="0">
                <a:solidFill>
                  <a:schemeClr val="tx1"/>
                </a:solidFill>
              </a:rPr>
              <a:t>Readers commonly ignore or delete messages with “say-nothing” subject lines.</a:t>
            </a:r>
          </a:p>
          <a:p>
            <a:pPr marL="342900" indent="-342900" eaLnBrk="1" hangingPunct="1">
              <a:spcBef>
                <a:spcPts val="750"/>
              </a:spcBef>
              <a:defRPr/>
            </a:pPr>
            <a:endParaRPr lang="en-US" sz="2200" b="1" dirty="0">
              <a:solidFill>
                <a:schemeClr val="tx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0" name="Rectangle 4"/>
          <p:cNvSpPr>
            <a:spLocks noGrp="1" noChangeArrowheads="1"/>
          </p:cNvSpPr>
          <p:nvPr>
            <p:ph type="title"/>
          </p:nvPr>
        </p:nvSpPr>
        <p:spPr/>
        <p:txBody>
          <a:bodyPr/>
          <a:lstStyle/>
          <a:p>
            <a:pPr eaLnBrk="1" hangingPunct="1">
              <a:defRPr/>
            </a:pPr>
            <a:r>
              <a:rPr lang="en-US">
                <a:cs typeface="+mj-cs"/>
              </a:rPr>
              <a:t>Writing Strong Subject Lines</a:t>
            </a:r>
          </a:p>
        </p:txBody>
      </p:sp>
      <p:sp>
        <p:nvSpPr>
          <p:cNvPr id="444421" name="Rectangle 5"/>
          <p:cNvSpPr>
            <a:spLocks noChangeArrowheads="1"/>
          </p:cNvSpPr>
          <p:nvPr/>
        </p:nvSpPr>
        <p:spPr bwMode="auto">
          <a:xfrm>
            <a:off x="1676400" y="1905000"/>
            <a:ext cx="6932613" cy="213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buFont typeface="Times New Roman" charset="0"/>
              <a:buChar char="•"/>
              <a:defRPr/>
            </a:pPr>
            <a:r>
              <a:rPr lang="en-US" sz="2200" b="1" dirty="0">
                <a:solidFill>
                  <a:schemeClr val="tx1"/>
                </a:solidFill>
              </a:rPr>
              <a:t>Professional: </a:t>
            </a:r>
            <a:r>
              <a:rPr lang="en-US" sz="2200" dirty="0">
                <a:solidFill>
                  <a:schemeClr val="tx1"/>
                </a:solidFill>
              </a:rPr>
              <a:t>Use professional, correct language that reflects well on you and your agency. Capitalize the first word, the last word, and all the words in between except articles (e.g., </a:t>
            </a:r>
            <a:r>
              <a:rPr lang="en-US" sz="2200" i="1" dirty="0">
                <a:solidFill>
                  <a:schemeClr val="tx1"/>
                </a:solidFill>
              </a:rPr>
              <a:t>a, an, the)</a:t>
            </a:r>
            <a:r>
              <a:rPr lang="en-US" sz="2200" dirty="0">
                <a:solidFill>
                  <a:schemeClr val="tx1"/>
                </a:solidFill>
              </a:rPr>
              <a:t>, short prepositions (e.g., </a:t>
            </a:r>
            <a:r>
              <a:rPr lang="en-US" sz="2200" i="1" dirty="0">
                <a:solidFill>
                  <a:schemeClr val="tx1"/>
                </a:solidFill>
              </a:rPr>
              <a:t>of</a:t>
            </a:r>
            <a:r>
              <a:rPr lang="en-US" sz="2200" dirty="0">
                <a:solidFill>
                  <a:schemeClr val="tx1"/>
                </a:solidFill>
              </a:rPr>
              <a:t>, </a:t>
            </a:r>
            <a:r>
              <a:rPr lang="en-US" sz="2200" i="1" dirty="0">
                <a:solidFill>
                  <a:schemeClr val="tx1"/>
                </a:solidFill>
              </a:rPr>
              <a:t>for</a:t>
            </a:r>
            <a:r>
              <a:rPr lang="en-US" sz="2200" dirty="0">
                <a:solidFill>
                  <a:schemeClr val="tx1"/>
                </a:solidFill>
              </a:rPr>
              <a:t>, </a:t>
            </a:r>
            <a:r>
              <a:rPr lang="en-US" sz="2200" i="1" dirty="0">
                <a:solidFill>
                  <a:schemeClr val="tx1"/>
                </a:solidFill>
              </a:rPr>
              <a:t>over</a:t>
            </a:r>
            <a:r>
              <a:rPr lang="en-US" sz="2200" dirty="0">
                <a:solidFill>
                  <a:schemeClr val="tx1"/>
                </a:solidFill>
              </a:rPr>
              <a:t>) and short conjunctions (e.g., </a:t>
            </a:r>
            <a:r>
              <a:rPr lang="en-US" sz="2200" i="1" dirty="0">
                <a:solidFill>
                  <a:schemeClr val="tx1"/>
                </a:solidFill>
              </a:rPr>
              <a:t>or, but, and)</a:t>
            </a:r>
            <a:r>
              <a:rPr lang="en-US" sz="2200" dirty="0">
                <a:solidFill>
                  <a:schemeClr val="tx1"/>
                </a:solidFill>
              </a:rPr>
              <a:t>.</a:t>
            </a:r>
            <a:r>
              <a:rPr lang="en-US" dirty="0">
                <a:solidFill>
                  <a:schemeClr val="tx1"/>
                </a:solidFill>
              </a:rPr>
              <a:t> </a:t>
            </a:r>
            <a:endParaRPr lang="en-US" sz="2200" b="1" dirty="0">
              <a:solidFill>
                <a:schemeClr val="tx1"/>
              </a:solidFill>
            </a:endParaRPr>
          </a:p>
        </p:txBody>
      </p:sp>
      <p:sp>
        <p:nvSpPr>
          <p:cNvPr id="444422" name="Rectangle 6"/>
          <p:cNvSpPr>
            <a:spLocks noChangeArrowheads="1"/>
          </p:cNvSpPr>
          <p:nvPr/>
        </p:nvSpPr>
        <p:spPr bwMode="auto">
          <a:xfrm>
            <a:off x="2057400" y="4267200"/>
            <a:ext cx="6858000" cy="1143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B8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 name="Rectangle 5"/>
          <p:cNvSpPr>
            <a:spLocks noChangeArrowheads="1"/>
          </p:cNvSpPr>
          <p:nvPr/>
        </p:nvSpPr>
        <p:spPr bwMode="auto">
          <a:xfrm>
            <a:off x="2287587" y="4572000"/>
            <a:ext cx="6475413"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lnSpc>
                <a:spcPct val="50000"/>
              </a:lnSpc>
              <a:spcBef>
                <a:spcPts val="800"/>
              </a:spcBef>
              <a:defRPr/>
            </a:pPr>
            <a:r>
              <a:rPr lang="en-US" b="1" dirty="0">
                <a:solidFill>
                  <a:srgbClr val="72002B"/>
                </a:solidFill>
              </a:rPr>
              <a:t>Write:</a:t>
            </a:r>
            <a:r>
              <a:rPr lang="en-US" dirty="0">
                <a:solidFill>
                  <a:schemeClr val="tx1"/>
                </a:solidFill>
              </a:rPr>
              <a:t> </a:t>
            </a:r>
            <a:r>
              <a:rPr lang="en-US" sz="2000" dirty="0">
                <a:solidFill>
                  <a:schemeClr val="tx1"/>
                </a:solidFill>
              </a:rPr>
              <a:t>Agenda for Committee Meeting on November 10</a:t>
            </a:r>
          </a:p>
          <a:p>
            <a:pPr marL="342900" indent="-342900" eaLnBrk="1" hangingPunct="1">
              <a:spcBef>
                <a:spcPts val="750"/>
              </a:spcBef>
              <a:defRPr/>
            </a:pPr>
            <a:r>
              <a:rPr lang="en-US" b="1" dirty="0">
                <a:solidFill>
                  <a:schemeClr val="tx1"/>
                </a:solidFill>
              </a:rPr>
              <a:t>Not:</a:t>
            </a:r>
            <a:r>
              <a:rPr lang="en-US" dirty="0">
                <a:solidFill>
                  <a:schemeClr val="tx1"/>
                </a:solidFill>
              </a:rPr>
              <a:t> </a:t>
            </a:r>
            <a:r>
              <a:rPr lang="en-US" sz="2000" dirty="0">
                <a:solidFill>
                  <a:schemeClr val="tx1"/>
                </a:solidFill>
              </a:rPr>
              <a:t>It’s agenda time!!</a:t>
            </a:r>
          </a:p>
          <a:p>
            <a:pPr marL="342900" indent="-342900" eaLnBrk="1" hangingPunct="1">
              <a:lnSpc>
                <a:spcPct val="50000"/>
              </a:lnSpc>
              <a:spcBef>
                <a:spcPts val="800"/>
              </a:spcBef>
              <a:defRPr/>
            </a:pPr>
            <a:r>
              <a:rPr lang="en-US" b="1" dirty="0">
                <a:solidFill>
                  <a:srgbClr val="0F3277"/>
                </a:solidFill>
              </a:rPr>
              <a:t>	</a:t>
            </a:r>
          </a:p>
          <a:p>
            <a:pPr marL="342900" indent="-342900" eaLnBrk="1" hangingPunct="1">
              <a:spcBef>
                <a:spcPts val="750"/>
              </a:spcBef>
              <a:defRPr/>
            </a:pPr>
            <a:r>
              <a:rPr lang="en-US" b="1" dirty="0">
                <a:solidFill>
                  <a:srgbClr val="0F3277"/>
                </a:solidFill>
              </a:rPr>
              <a:t>	</a:t>
            </a:r>
            <a:endParaRPr lang="en-US" sz="2200" b="1" dirty="0">
              <a:solidFill>
                <a:schemeClr val="tx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676400" y="1333500"/>
            <a:ext cx="6934200" cy="1143000"/>
          </a:xfrm>
        </p:spPr>
        <p:txBody>
          <a:bodyPr/>
          <a:lstStyle/>
          <a:p>
            <a:pPr eaLnBrk="1" hangingPunct="1">
              <a:spcBef>
                <a:spcPts val="3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u="sng">
                <a:solidFill>
                  <a:srgbClr val="72002B"/>
                </a:solidFill>
                <a:cs typeface="+mj-cs"/>
              </a:rPr>
              <a:t>Activity 13:</a:t>
            </a:r>
            <a:br>
              <a:rPr lang="en-US" sz="2000" b="1" u="sng">
                <a:solidFill>
                  <a:srgbClr val="72002B"/>
                </a:solidFill>
                <a:cs typeface="+mj-cs"/>
              </a:rPr>
            </a:br>
            <a:br>
              <a:rPr lang="en-US" sz="2000" b="1" u="sng">
                <a:solidFill>
                  <a:srgbClr val="72002B"/>
                </a:solidFill>
                <a:cs typeface="+mj-cs"/>
              </a:rPr>
            </a:br>
            <a:r>
              <a:rPr lang="en-US">
                <a:solidFill>
                  <a:srgbClr val="000000"/>
                </a:solidFill>
                <a:cs typeface="+mj-cs"/>
              </a:rPr>
              <a:t>Write Strong Subject Lines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E9E4D5"/>
        </a:solidFill>
        <a:effectLst/>
      </p:bgPr>
    </p:bg>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419600" cy="29384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9634" name="Rectangle 2"/>
          <p:cNvSpPr>
            <a:spLocks noChangeArrowheads="1"/>
          </p:cNvSpPr>
          <p:nvPr/>
        </p:nvSpPr>
        <p:spPr bwMode="auto">
          <a:xfrm>
            <a:off x="1600200" y="1203325"/>
            <a:ext cx="6705600" cy="533400"/>
          </a:xfrm>
          <a:prstGeom prst="rect">
            <a:avLst/>
          </a:prstGeom>
          <a:solidFill>
            <a:srgbClr val="72002B"/>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635" name="Rectangle 3"/>
          <p:cNvSpPr>
            <a:spLocks noChangeArrowheads="1"/>
          </p:cNvSpPr>
          <p:nvPr/>
        </p:nvSpPr>
        <p:spPr bwMode="auto">
          <a:xfrm>
            <a:off x="1676400" y="1050925"/>
            <a:ext cx="6705600" cy="190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2040" tIns="122040" rIns="122040" bIns="1220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b="1">
                <a:solidFill>
                  <a:srgbClr val="FFFFFF"/>
                </a:solidFill>
              </a:rPr>
              <a:t>My Goal</a:t>
            </a:r>
          </a:p>
          <a:p>
            <a:pPr>
              <a:lnSpc>
                <a:spcPct val="90000"/>
              </a:lnSpc>
              <a:spcBef>
                <a:spcPts val="13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a:solidFill>
                  <a:srgbClr val="000000"/>
                </a:solidFill>
              </a:rPr>
              <a:t>To establish a positive, professional email writing voice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cs typeface="+mj-cs"/>
              </a:rPr>
              <a:t>Creating a Positive, Professional Voice</a:t>
            </a:r>
          </a:p>
        </p:txBody>
      </p:sp>
      <p:sp>
        <p:nvSpPr>
          <p:cNvPr id="70658" name="Rectangle 2"/>
          <p:cNvSpPr>
            <a:spLocks noGrp="1" noChangeArrowheads="1"/>
          </p:cNvSpPr>
          <p:nvPr>
            <p:ph type="body" idx="1"/>
          </p:nvPr>
        </p:nvSpPr>
        <p:spPr>
          <a:xfrm>
            <a:off x="1676400" y="1981200"/>
            <a:ext cx="6934200" cy="38862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a:solidFill>
                  <a:srgbClr val="000000"/>
                </a:solidFill>
                <a:cs typeface="+mn-cs"/>
              </a:rPr>
              <a:t>The best federal email writing sounds positive and professional.</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Creating a Positive, Professional Voice</a:t>
            </a:r>
          </a:p>
        </p:txBody>
      </p:sp>
      <p:sp>
        <p:nvSpPr>
          <p:cNvPr id="71682" name="Rectangle 2"/>
          <p:cNvSpPr>
            <a:spLocks noGrp="1" noChangeArrowheads="1"/>
          </p:cNvSpPr>
          <p:nvPr>
            <p:ph type="body" idx="1"/>
          </p:nvPr>
        </p:nvSpPr>
        <p:spPr>
          <a:xfrm>
            <a:off x="1676400" y="1828800"/>
            <a:ext cx="6934200" cy="16764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can I sound more positive?</a:t>
            </a:r>
          </a:p>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0">
                <a:solidFill>
                  <a:schemeClr val="tx1"/>
                </a:solidFill>
                <a:cs typeface="+mn-cs"/>
              </a:rPr>
              <a:t>A positive voice is not only encouraging but also motivating. To establish a positive voice, focus on what can be done, not what can’t.</a:t>
            </a:r>
            <a:r>
              <a:rPr lang="en-US" sz="2200">
                <a:solidFill>
                  <a:schemeClr val="tx1"/>
                </a:solidFill>
                <a:cs typeface="+mn-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ChangeArrowheads="1"/>
          </p:cNvSpPr>
          <p:nvPr/>
        </p:nvSpPr>
        <p:spPr bwMode="auto">
          <a:xfrm>
            <a:off x="1752600" y="1905000"/>
            <a:ext cx="6932613"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342900" indent="-342900" eaLnBrk="1" hangingPunct="1">
              <a:spcBef>
                <a:spcPts val="750"/>
              </a:spcBef>
              <a:defRPr/>
            </a:pPr>
            <a:r>
              <a:rPr lang="en-US" b="1">
                <a:solidFill>
                  <a:schemeClr val="tx1"/>
                </a:solidFill>
              </a:rPr>
              <a:t>Focus on . . . </a:t>
            </a:r>
          </a:p>
          <a:p>
            <a:pPr marL="342900" indent="-342900" eaLnBrk="1" hangingPunct="1">
              <a:spcBef>
                <a:spcPts val="750"/>
              </a:spcBef>
              <a:buFont typeface="Times New Roman" charset="0"/>
              <a:buChar char="•"/>
              <a:defRPr/>
            </a:pPr>
            <a:r>
              <a:rPr lang="en-US" sz="2000" b="1">
                <a:solidFill>
                  <a:schemeClr val="tx1"/>
                </a:solidFill>
              </a:rPr>
              <a:t>the</a:t>
            </a:r>
            <a:r>
              <a:rPr lang="en-US" sz="2000">
                <a:solidFill>
                  <a:schemeClr val="tx1"/>
                </a:solidFill>
              </a:rPr>
              <a:t> </a:t>
            </a:r>
            <a:r>
              <a:rPr lang="en-US" sz="2000" b="1">
                <a:solidFill>
                  <a:schemeClr val="tx1"/>
                </a:solidFill>
              </a:rPr>
              <a:t>subject</a:t>
            </a:r>
            <a:r>
              <a:rPr lang="en-US" sz="2000">
                <a:solidFill>
                  <a:schemeClr val="tx1"/>
                </a:solidFill>
              </a:rPr>
              <a:t>—not on the personalities. Avoid a judgmental tone. </a:t>
            </a:r>
          </a:p>
          <a:p>
            <a:pPr marL="342900" indent="-342900" eaLnBrk="1" hangingPunct="1">
              <a:spcBef>
                <a:spcPts val="750"/>
              </a:spcBef>
              <a:buFont typeface="Times New Roman" charset="0"/>
              <a:buChar char="•"/>
              <a:defRPr/>
            </a:pPr>
            <a:r>
              <a:rPr lang="en-US" sz="2000" b="1">
                <a:solidFill>
                  <a:schemeClr val="tx1"/>
                </a:solidFill>
              </a:rPr>
              <a:t>solutions</a:t>
            </a:r>
            <a:r>
              <a:rPr lang="en-US" sz="2000">
                <a:solidFill>
                  <a:schemeClr val="tx1"/>
                </a:solidFill>
              </a:rPr>
              <a:t>—not on problems. </a:t>
            </a:r>
          </a:p>
          <a:p>
            <a:pPr marL="342900" indent="-342900" eaLnBrk="1" hangingPunct="1">
              <a:spcBef>
                <a:spcPts val="750"/>
              </a:spcBef>
              <a:buFont typeface="Times New Roman" charset="0"/>
              <a:buChar char="•"/>
              <a:defRPr/>
            </a:pPr>
            <a:r>
              <a:rPr lang="en-US" sz="2000" b="1">
                <a:solidFill>
                  <a:schemeClr val="tx1"/>
                </a:solidFill>
              </a:rPr>
              <a:t>the</a:t>
            </a:r>
            <a:r>
              <a:rPr lang="en-US" sz="2000">
                <a:solidFill>
                  <a:schemeClr val="tx1"/>
                </a:solidFill>
              </a:rPr>
              <a:t> </a:t>
            </a:r>
            <a:r>
              <a:rPr lang="en-US" sz="2000" b="1">
                <a:solidFill>
                  <a:schemeClr val="tx1"/>
                </a:solidFill>
              </a:rPr>
              <a:t>future</a:t>
            </a:r>
            <a:r>
              <a:rPr lang="en-US" sz="2000">
                <a:solidFill>
                  <a:schemeClr val="tx1"/>
                </a:solidFill>
              </a:rPr>
              <a:t>—not on the past. Use the past merely to provide a context for moving forward. </a:t>
            </a:r>
          </a:p>
          <a:p>
            <a:pPr marL="342900" indent="-342900" eaLnBrk="1" hangingPunct="1">
              <a:spcBef>
                <a:spcPts val="750"/>
              </a:spcBef>
              <a:buFont typeface="Times New Roman" charset="0"/>
              <a:buChar char="•"/>
              <a:defRPr/>
            </a:pPr>
            <a:r>
              <a:rPr lang="en-US" sz="2000" b="1">
                <a:solidFill>
                  <a:schemeClr val="tx1"/>
                </a:solidFill>
              </a:rPr>
              <a:t>strengths</a:t>
            </a:r>
            <a:r>
              <a:rPr lang="en-US" sz="2000">
                <a:solidFill>
                  <a:schemeClr val="tx1"/>
                </a:solidFill>
              </a:rPr>
              <a:t>—not on weaknesses. </a:t>
            </a:r>
          </a:p>
          <a:p>
            <a:pPr marL="342900" indent="-342900" eaLnBrk="1" hangingPunct="1">
              <a:spcBef>
                <a:spcPts val="750"/>
              </a:spcBef>
              <a:buFont typeface="Times New Roman" charset="0"/>
              <a:buChar char="•"/>
              <a:defRPr/>
            </a:pPr>
            <a:r>
              <a:rPr lang="en-US" sz="2000" b="1">
                <a:solidFill>
                  <a:schemeClr val="tx1"/>
                </a:solidFill>
              </a:rPr>
              <a:t>cooperation</a:t>
            </a:r>
            <a:r>
              <a:rPr lang="en-US" sz="2000">
                <a:solidFill>
                  <a:schemeClr val="tx1"/>
                </a:solidFill>
              </a:rPr>
              <a:t>—not on antagonism. Move beyond personal attacks. </a:t>
            </a:r>
          </a:p>
          <a:p>
            <a:pPr marL="342900" indent="-342900" eaLnBrk="1" hangingPunct="1">
              <a:spcBef>
                <a:spcPts val="750"/>
              </a:spcBef>
              <a:buFont typeface="Times New Roman" charset="0"/>
              <a:buChar char="•"/>
              <a:defRPr/>
            </a:pPr>
            <a:r>
              <a:rPr lang="en-US" sz="2000" b="1">
                <a:solidFill>
                  <a:schemeClr val="tx1"/>
                </a:solidFill>
              </a:rPr>
              <a:t>suggestions</a:t>
            </a:r>
            <a:r>
              <a:rPr lang="en-US" sz="2000">
                <a:solidFill>
                  <a:schemeClr val="tx1"/>
                </a:solidFill>
              </a:rPr>
              <a:t>—not on threats. Suggestions cultivate new ideas. </a:t>
            </a:r>
          </a:p>
          <a:p>
            <a:pPr marL="342900" indent="-342900" eaLnBrk="1" hangingPunct="1">
              <a:spcBef>
                <a:spcPts val="750"/>
              </a:spcBef>
              <a:buFont typeface="Times New Roman" charset="0"/>
              <a:buChar char="•"/>
              <a:defRPr/>
            </a:pPr>
            <a:r>
              <a:rPr lang="en-US" sz="2000" b="1">
                <a:solidFill>
                  <a:schemeClr val="tx1"/>
                </a:solidFill>
              </a:rPr>
              <a:t>positive</a:t>
            </a:r>
            <a:r>
              <a:rPr lang="en-US" sz="2000">
                <a:solidFill>
                  <a:schemeClr val="tx1"/>
                </a:solidFill>
              </a:rPr>
              <a:t> </a:t>
            </a:r>
            <a:r>
              <a:rPr lang="en-US" sz="2000" b="1">
                <a:solidFill>
                  <a:schemeClr val="tx1"/>
                </a:solidFill>
              </a:rPr>
              <a:t>words</a:t>
            </a:r>
            <a:r>
              <a:rPr lang="en-US" sz="2000">
                <a:solidFill>
                  <a:schemeClr val="tx1"/>
                </a:solidFill>
              </a:rPr>
              <a:t>—not on negative words.</a:t>
            </a:r>
          </a:p>
        </p:txBody>
      </p:sp>
      <p:sp>
        <p:nvSpPr>
          <p:cNvPr id="445445" name="Rectangle 5"/>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Creating a Positive, Professional Voice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p:cNvSpPr>
            <a:spLocks noGrp="1" noChangeArrowheads="1"/>
          </p:cNvSpPr>
          <p:nvPr>
            <p:ph type="title"/>
          </p:nvPr>
        </p:nvSpPr>
        <p:spPr>
          <a:xfrm>
            <a:off x="1676400" y="609600"/>
            <a:ext cx="6934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j-cs"/>
              </a:rPr>
              <a:t>Creating a Positive, Professional Voice</a:t>
            </a:r>
          </a:p>
        </p:txBody>
      </p:sp>
      <p:sp>
        <p:nvSpPr>
          <p:cNvPr id="446471" name="Rectangle 7"/>
          <p:cNvSpPr>
            <a:spLocks noGrp="1" noChangeArrowheads="1"/>
          </p:cNvSpPr>
          <p:nvPr>
            <p:ph type="body" idx="1"/>
          </p:nvPr>
        </p:nvSpPr>
        <p:spPr>
          <a:xfrm>
            <a:off x="1676400" y="1981200"/>
            <a:ext cx="6934200" cy="2667000"/>
          </a:xfrm>
        </p:spPr>
        <p:txBody>
          <a:bodyPr/>
          <a:lstStyle/>
          <a:p>
            <a:pPr marL="0" indent="0" eaLnBrk="1" hangingPunct="1">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cs typeface="+mn-cs"/>
              </a:rPr>
              <a:t>How can I sound more professional?</a:t>
            </a:r>
          </a:p>
          <a:p>
            <a:pPr marL="0" indent="0" eaLnBrk="1" hangingPunct="1">
              <a:lnSpc>
                <a:spcPct val="90000"/>
              </a:lnSpc>
              <a:spcBef>
                <a:spcPts val="3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0">
                <a:solidFill>
                  <a:schemeClr val="tx1"/>
                </a:solidFill>
                <a:cs typeface="+mn-cs"/>
              </a:rPr>
              <a:t>A professional writing voice communicates in a straightforward manner. It is not too informal or slangy. At the same time, it is not too  formal or stuffy. Strike the right balance by using a conversational writing voice. </a:t>
            </a:r>
          </a:p>
          <a:p>
            <a:pPr marL="0" indent="0" eaLnBrk="1" hangingPunct="1">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600">
              <a:solidFill>
                <a:schemeClr val="tx1"/>
              </a:solidFill>
              <a:cs typeface="+mn-cs"/>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7590</TotalTime>
  <Words>5343</Words>
  <Application>Microsoft Macintosh PowerPoint</Application>
  <PresentationFormat>On-screen Show (4:3)</PresentationFormat>
  <Paragraphs>660</Paragraphs>
  <Slides>130</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130</vt:i4>
      </vt:variant>
    </vt:vector>
  </HeadingPairs>
  <TitlesOfParts>
    <vt:vector size="136" baseType="lpstr">
      <vt:lpstr>Arial</vt:lpstr>
      <vt:lpstr>Georgia</vt:lpstr>
      <vt:lpstr>Minion Pro</vt:lpstr>
      <vt:lpstr>Times New Roman</vt:lpstr>
      <vt:lpstr>Wingdings</vt:lpstr>
      <vt:lpstr>Default Design</vt:lpstr>
      <vt:lpstr>PowerPoint Presentation</vt:lpstr>
      <vt:lpstr>Table of Contents</vt:lpstr>
      <vt:lpstr>PowerPoint Presentation</vt:lpstr>
      <vt:lpstr>PowerPoint Presentation</vt:lpstr>
      <vt:lpstr>Using Resources</vt:lpstr>
      <vt:lpstr>Using Resources</vt:lpstr>
      <vt:lpstr>Using Resources</vt:lpstr>
      <vt:lpstr>Using Resources</vt:lpstr>
      <vt:lpstr>Activity 1:  Take a Pre-Assessment</vt:lpstr>
      <vt:lpstr>PowerPoint Presentation</vt:lpstr>
      <vt:lpstr>Using the Traits and Process</vt:lpstr>
      <vt:lpstr>Using the Traits and Process</vt:lpstr>
      <vt:lpstr>Using the Traits and Process</vt:lpstr>
      <vt:lpstr>PowerPoint Presentation</vt:lpstr>
      <vt:lpstr>Activity 2:  Reflect on the Traits and the Process</vt:lpstr>
      <vt:lpstr>PowerPoint Presentation</vt:lpstr>
      <vt:lpstr>Following Effective Email Policy</vt:lpstr>
      <vt:lpstr>Following Effective Email Policy</vt:lpstr>
      <vt:lpstr>Following Effective Email Policy</vt:lpstr>
      <vt:lpstr>Following Effective Email Policy</vt:lpstr>
      <vt:lpstr>Following Effective Email Policy</vt:lpstr>
      <vt:lpstr>Following Effective Email Policy</vt:lpstr>
      <vt:lpstr>Activity 3:  Follow Effective Email Policy</vt:lpstr>
      <vt:lpstr>PowerPoint Presentation</vt:lpstr>
      <vt:lpstr>Managing Email Communication</vt:lpstr>
      <vt:lpstr>Managing Email Communication</vt:lpstr>
      <vt:lpstr>Managing Email Communication</vt:lpstr>
      <vt:lpstr>Managing Email Communication</vt:lpstr>
      <vt:lpstr>Managing Email Communication</vt:lpstr>
      <vt:lpstr>Managing Email Communication</vt:lpstr>
      <vt:lpstr>Activity 4:  Manage Email Communication</vt:lpstr>
      <vt:lpstr>PowerPoint Presentation</vt:lpstr>
      <vt:lpstr>Avoiding Email Pitfalls</vt:lpstr>
      <vt:lpstr>Avoiding Email Pitfalls</vt:lpstr>
      <vt:lpstr>Avoiding Email Pitfalls</vt:lpstr>
      <vt:lpstr>PowerPoint Presentation</vt:lpstr>
      <vt:lpstr>Activity 5:  Avoid Email Pitfalls</vt:lpstr>
      <vt:lpstr>PowerPoint Presentation</vt:lpstr>
      <vt:lpstr>Using Plain Language</vt:lpstr>
      <vt:lpstr>Using Plain Language</vt:lpstr>
      <vt:lpstr>Using Plain Language</vt:lpstr>
      <vt:lpstr>Using Plain Language</vt:lpstr>
      <vt:lpstr>Using Plain Language</vt:lpstr>
      <vt:lpstr>Using Plain Language</vt:lpstr>
      <vt:lpstr>Using Plain Language</vt:lpstr>
      <vt:lpstr>Using Plain Language</vt:lpstr>
      <vt:lpstr>Activity 6:  Use Plain Language</vt:lpstr>
      <vt:lpstr>PowerPoint Presentation</vt:lpstr>
      <vt:lpstr>Writing Respectful Greetings and Closings</vt:lpstr>
      <vt:lpstr>Writing Respectful Greetings and Closings</vt:lpstr>
      <vt:lpstr>Writing Respectful Greetings and Closings</vt:lpstr>
      <vt:lpstr>Writing Respectful Greetings and Closings</vt:lpstr>
      <vt:lpstr>Writing Respectful Greetings and Closings</vt:lpstr>
      <vt:lpstr>Activity 7:  Use Respectful Greetings and Closings</vt:lpstr>
      <vt:lpstr>PowerPoint Presentation</vt:lpstr>
      <vt:lpstr>Analyzing Purpose, Reader, and Context</vt:lpstr>
      <vt:lpstr>Analyzing Purpose, Reader, and Context</vt:lpstr>
      <vt:lpstr>Analyzing Purpose, Reader, and Context</vt:lpstr>
      <vt:lpstr>Analyzing Purpose, Reader, and Context</vt:lpstr>
      <vt:lpstr>Analyzing Purpose, Reader, and Context</vt:lpstr>
      <vt:lpstr>Activity 8:  Analyze Purpose, Reader, and Context</vt:lpstr>
      <vt:lpstr>PowerPoint Presentation</vt:lpstr>
      <vt:lpstr>PowerPoint Presentation</vt:lpstr>
      <vt:lpstr>Writing Your Main Point</vt:lpstr>
      <vt:lpstr>Writing Your Main Point</vt:lpstr>
      <vt:lpstr>Writing Your Main Point</vt:lpstr>
      <vt:lpstr>Writing Your Main Point</vt:lpstr>
      <vt:lpstr>Writing Your Main Point</vt:lpstr>
      <vt:lpstr>Writing Your Main Point</vt:lpstr>
      <vt:lpstr>Activity 10:  Write Strong Main Points</vt:lpstr>
      <vt:lpstr>PowerPoint Presentation</vt:lpstr>
      <vt:lpstr>Organizing Your Message</vt:lpstr>
      <vt:lpstr>Organizing Your Message</vt:lpstr>
      <vt:lpstr>Organizing Your Message</vt:lpstr>
      <vt:lpstr>Organizing Your Message</vt:lpstr>
      <vt:lpstr>Organizing Your Message</vt:lpstr>
      <vt:lpstr>Activity 11:  Organize Your Message</vt:lpstr>
      <vt:lpstr>PowerPoint Presentation</vt:lpstr>
      <vt:lpstr>Using Organizational Structures</vt:lpstr>
      <vt:lpstr>Using Organizational Structures</vt:lpstr>
      <vt:lpstr>Using Organizational Structures</vt:lpstr>
      <vt:lpstr>Using Organizational Structures</vt:lpstr>
      <vt:lpstr>Using Organizational Structures</vt:lpstr>
      <vt:lpstr>Using Organizational Structures</vt:lpstr>
      <vt:lpstr>PowerPoint Presentation</vt:lpstr>
      <vt:lpstr>Activity 12:  Use SEA, BEBE, and AIDA</vt:lpstr>
      <vt:lpstr>PowerPoint Presentation</vt:lpstr>
      <vt:lpstr>Writing Strong Subject Lines</vt:lpstr>
      <vt:lpstr>Writing Strong Subject Lines</vt:lpstr>
      <vt:lpstr>Writing Strong Subject Lines</vt:lpstr>
      <vt:lpstr>Writing Strong Subject Lines</vt:lpstr>
      <vt:lpstr>Writing Strong Subject Lines</vt:lpstr>
      <vt:lpstr>Writing Strong Subject Lines</vt:lpstr>
      <vt:lpstr>Activity 13:  Write Strong Subject Lines</vt:lpstr>
      <vt:lpstr>PowerPoint Presentation</vt:lpstr>
      <vt:lpstr>Creating a Positive, Professional Voice</vt:lpstr>
      <vt:lpstr>Creating a Positive, Professional Voice</vt:lpstr>
      <vt:lpstr>Creating a Positive, Professional Voice</vt:lpstr>
      <vt:lpstr>Creating a Positive, Professional Voice</vt:lpstr>
      <vt:lpstr>Creating a Positive, Professional Voice</vt:lpstr>
      <vt:lpstr>Creating a Positive, Professional Voice</vt:lpstr>
      <vt:lpstr>Creating a Positive, Professional Voice</vt:lpstr>
      <vt:lpstr>Activity 14:  Create a Positive, Professional Voice</vt:lpstr>
      <vt:lpstr>PowerPoint Presentation</vt:lpstr>
      <vt:lpstr>Editing for Correctness</vt:lpstr>
      <vt:lpstr>Editing for Correctness</vt:lpstr>
      <vt:lpstr>Editing for Correctness</vt:lpstr>
      <vt:lpstr>Editing for Correctness</vt:lpstr>
      <vt:lpstr>Editing for Correctness</vt:lpstr>
      <vt:lpstr>Editing for Correctness</vt:lpstr>
      <vt:lpstr>Editing for Correctness</vt:lpstr>
      <vt:lpstr>Editing for Correctness</vt:lpstr>
      <vt:lpstr>Activity 15:  Edit for Correctness</vt:lpstr>
      <vt:lpstr>PowerPoint Presentation</vt:lpstr>
      <vt:lpstr>Designing for Clarity</vt:lpstr>
      <vt:lpstr>Designing for Clarity</vt:lpstr>
      <vt:lpstr>Designing for Clarity</vt:lpstr>
      <vt:lpstr>Designing for Clarity</vt:lpstr>
      <vt:lpstr>Designing for Clarity</vt:lpstr>
      <vt:lpstr>Designing for Clarity</vt:lpstr>
      <vt:lpstr>Designing for Clarity</vt:lpstr>
      <vt:lpstr>Designing for Clarity</vt:lpstr>
      <vt:lpstr>Designing for Clarity</vt:lpstr>
      <vt:lpstr>Designing for Clarity</vt:lpstr>
      <vt:lpstr>Activity 16:  Assess Email Design</vt:lpstr>
      <vt:lpstr>PowerPoint Presentation</vt:lpstr>
      <vt:lpstr>Applying Your Learning</vt:lpstr>
      <vt:lpstr>Applying Your Learning</vt:lpstr>
      <vt:lpstr>Activity 17:  Create a Contract</vt:lpstr>
      <vt:lpstr>Activity 18:  Take a Post-Assessment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Writing</dc:title>
  <dc:creator>Kathy Strom</dc:creator>
  <cp:lastModifiedBy>John King</cp:lastModifiedBy>
  <cp:revision>256</cp:revision>
  <cp:lastPrinted>2011-08-03T19:24:29Z</cp:lastPrinted>
  <dcterms:created xsi:type="dcterms:W3CDTF">2007-03-01T15:56:40Z</dcterms:created>
  <dcterms:modified xsi:type="dcterms:W3CDTF">2023-02-20T17:08:22Z</dcterms:modified>
</cp:coreProperties>
</file>