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20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8" r:id="rId113"/>
    <p:sldId id="379" r:id="rId114"/>
    <p:sldId id="380" r:id="rId115"/>
    <p:sldId id="381" r:id="rId116"/>
    <p:sldId id="462" r:id="rId117"/>
    <p:sldId id="382" r:id="rId118"/>
    <p:sldId id="383" r:id="rId119"/>
    <p:sldId id="384" r:id="rId120"/>
    <p:sldId id="386" r:id="rId121"/>
    <p:sldId id="387" r:id="rId122"/>
    <p:sldId id="388" r:id="rId123"/>
    <p:sldId id="389" r:id="rId124"/>
    <p:sldId id="390" r:id="rId125"/>
    <p:sldId id="391" r:id="rId126"/>
    <p:sldId id="392" r:id="rId127"/>
    <p:sldId id="393" r:id="rId128"/>
    <p:sldId id="394" r:id="rId129"/>
    <p:sldId id="395" r:id="rId130"/>
    <p:sldId id="396" r:id="rId131"/>
    <p:sldId id="397" r:id="rId132"/>
    <p:sldId id="398" r:id="rId133"/>
    <p:sldId id="399" r:id="rId134"/>
    <p:sldId id="400" r:id="rId135"/>
    <p:sldId id="401" r:id="rId136"/>
    <p:sldId id="402" r:id="rId137"/>
    <p:sldId id="403" r:id="rId138"/>
    <p:sldId id="404" r:id="rId139"/>
    <p:sldId id="405" r:id="rId140"/>
    <p:sldId id="406" r:id="rId141"/>
    <p:sldId id="407" r:id="rId142"/>
    <p:sldId id="408" r:id="rId143"/>
    <p:sldId id="409" r:id="rId144"/>
    <p:sldId id="410" r:id="rId145"/>
    <p:sldId id="411" r:id="rId146"/>
    <p:sldId id="412" r:id="rId147"/>
    <p:sldId id="413" r:id="rId148"/>
    <p:sldId id="414" r:id="rId149"/>
    <p:sldId id="415" r:id="rId150"/>
    <p:sldId id="416" r:id="rId151"/>
    <p:sldId id="417" r:id="rId152"/>
    <p:sldId id="418" r:id="rId153"/>
    <p:sldId id="419" r:id="rId154"/>
    <p:sldId id="420" r:id="rId155"/>
    <p:sldId id="421" r:id="rId156"/>
    <p:sldId id="320" r:id="rId157"/>
    <p:sldId id="321" r:id="rId158"/>
    <p:sldId id="322" r:id="rId159"/>
    <p:sldId id="323" r:id="rId160"/>
    <p:sldId id="324" r:id="rId161"/>
    <p:sldId id="325" r:id="rId162"/>
    <p:sldId id="326" r:id="rId163"/>
    <p:sldId id="327" r:id="rId164"/>
    <p:sldId id="328" r:id="rId165"/>
    <p:sldId id="329" r:id="rId166"/>
    <p:sldId id="330"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Lst>
  <p:sldSz cx="9144000" cy="6858000" type="screen4x3"/>
  <p:notesSz cx="9144000" cy="6858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0"/>
  </p:normalViewPr>
  <p:slideViewPr>
    <p:cSldViewPr snapToGrid="0">
      <p:cViewPr varScale="1">
        <p:scale>
          <a:sx n="102" d="100"/>
          <a:sy n="102" d="100"/>
        </p:scale>
        <p:origin x="19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presProps" Target="presProps.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tableStyles" Target="tableStyles.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 xmlns:a14="http://schemas.microsoft.com/office/drawing/2010/main" w="9360" cap="flat">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4" name="AutoShape 2"/>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5" name="Rectangle 3"/>
          <p:cNvSpPr>
            <a:spLocks noGrp="1" noChangeArrowheads="1"/>
          </p:cNvSpPr>
          <p:nvPr>
            <p:ph type="hdr"/>
          </p:nvPr>
        </p:nvSpPr>
        <p:spPr bwMode="auto">
          <a:xfrm>
            <a:off x="0" y="0"/>
            <a:ext cx="3959225" cy="339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1">
              <a:buClrTx/>
              <a:buSzPct val="45000"/>
              <a:buFontTx/>
              <a:buNone/>
              <a:tabLst>
                <a:tab pos="723900" algn="l"/>
                <a:tab pos="1447800" algn="l"/>
                <a:tab pos="2171700" algn="l"/>
                <a:tab pos="2895600" algn="l"/>
                <a:tab pos="3619500" algn="l"/>
              </a:tabLst>
              <a:defRPr sz="1200" smtClean="0">
                <a:solidFill>
                  <a:srgbClr val="000000"/>
                </a:solidFill>
                <a:effectLst>
                  <a:outerShdw blurRad="38100" dist="38100" dir="2700000" algn="tl">
                    <a:srgbClr val="DDDDDD"/>
                  </a:outerShdw>
                </a:effectLst>
                <a:latin typeface="Times New Roman" charset="0"/>
                <a:cs typeface="Arial Unicode MS" charset="0"/>
              </a:defRPr>
            </a:lvl1pPr>
          </a:lstStyle>
          <a:p>
            <a:pPr>
              <a:defRPr/>
            </a:pPr>
            <a:endParaRPr lang="en-US"/>
          </a:p>
        </p:txBody>
      </p:sp>
      <p:sp>
        <p:nvSpPr>
          <p:cNvPr id="3076" name="Rectangle 4"/>
          <p:cNvSpPr>
            <a:spLocks noGrp="1" noChangeArrowheads="1"/>
          </p:cNvSpPr>
          <p:nvPr>
            <p:ph type="dt"/>
          </p:nvPr>
        </p:nvSpPr>
        <p:spPr bwMode="auto">
          <a:xfrm>
            <a:off x="5181600" y="0"/>
            <a:ext cx="3959225" cy="339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a:buClrTx/>
              <a:buSzPct val="45000"/>
              <a:buFontTx/>
              <a:buNone/>
              <a:tabLst>
                <a:tab pos="723900" algn="l"/>
                <a:tab pos="1447800" algn="l"/>
                <a:tab pos="2171700" algn="l"/>
                <a:tab pos="2895600" algn="l"/>
                <a:tab pos="3619500" algn="l"/>
              </a:tabLst>
              <a:defRPr sz="1200" smtClean="0">
                <a:solidFill>
                  <a:srgbClr val="000000"/>
                </a:solidFill>
                <a:effectLst>
                  <a:outerShdw blurRad="38100" dist="38100" dir="2700000" algn="tl">
                    <a:srgbClr val="DDDDDD"/>
                  </a:outerShdw>
                </a:effectLst>
                <a:latin typeface="Times New Roman" charset="0"/>
                <a:cs typeface="Arial Unicode MS" charset="0"/>
              </a:defRPr>
            </a:lvl1pPr>
          </a:lstStyle>
          <a:p>
            <a:pPr>
              <a:defRPr/>
            </a:pPr>
            <a:endParaRPr lang="en-US"/>
          </a:p>
        </p:txBody>
      </p:sp>
      <p:sp>
        <p:nvSpPr>
          <p:cNvPr id="3077" name="Rectangle 5"/>
          <p:cNvSpPr>
            <a:spLocks noGrp="1" noRot="1" noChangeAspect="1" noChangeArrowheads="1"/>
          </p:cNvSpPr>
          <p:nvPr>
            <p:ph type="sldImg"/>
          </p:nvPr>
        </p:nvSpPr>
        <p:spPr bwMode="auto">
          <a:xfrm>
            <a:off x="2857500" y="514350"/>
            <a:ext cx="3425825" cy="2568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3078" name="Rectangle 6"/>
          <p:cNvSpPr>
            <a:spLocks noGrp="1" noChangeArrowheads="1"/>
          </p:cNvSpPr>
          <p:nvPr>
            <p:ph type="body"/>
          </p:nvPr>
        </p:nvSpPr>
        <p:spPr bwMode="auto">
          <a:xfrm>
            <a:off x="1219200" y="3257550"/>
            <a:ext cx="6702425" cy="3082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a:p>
        </p:txBody>
      </p:sp>
      <p:sp>
        <p:nvSpPr>
          <p:cNvPr id="3079" name="Rectangle 7"/>
          <p:cNvSpPr>
            <a:spLocks noGrp="1" noChangeArrowheads="1"/>
          </p:cNvSpPr>
          <p:nvPr>
            <p:ph type="ftr"/>
          </p:nvPr>
        </p:nvSpPr>
        <p:spPr bwMode="auto">
          <a:xfrm>
            <a:off x="0" y="6515100"/>
            <a:ext cx="3959225" cy="339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eaLnBrk="1">
              <a:buClrTx/>
              <a:buSzPct val="45000"/>
              <a:buFontTx/>
              <a:buNone/>
              <a:tabLst>
                <a:tab pos="723900" algn="l"/>
                <a:tab pos="1447800" algn="l"/>
                <a:tab pos="2171700" algn="l"/>
                <a:tab pos="2895600" algn="l"/>
                <a:tab pos="3619500" algn="l"/>
              </a:tabLst>
              <a:defRPr sz="1200" smtClean="0">
                <a:solidFill>
                  <a:srgbClr val="000000"/>
                </a:solidFill>
                <a:effectLst>
                  <a:outerShdw blurRad="38100" dist="38100" dir="2700000" algn="tl">
                    <a:srgbClr val="DDDDDD"/>
                  </a:outerShdw>
                </a:effectLst>
                <a:latin typeface="Times New Roman" charset="0"/>
                <a:cs typeface="Arial Unicode MS" charset="0"/>
              </a:defRPr>
            </a:lvl1pPr>
          </a:lstStyle>
          <a:p>
            <a:pPr>
              <a:defRPr/>
            </a:pPr>
            <a:endParaRPr lang="en-US"/>
          </a:p>
        </p:txBody>
      </p:sp>
      <p:sp>
        <p:nvSpPr>
          <p:cNvPr id="3080" name="Rectangle 8"/>
          <p:cNvSpPr>
            <a:spLocks noGrp="1" noChangeArrowheads="1"/>
          </p:cNvSpPr>
          <p:nvPr>
            <p:ph type="sldNum"/>
          </p:nvPr>
        </p:nvSpPr>
        <p:spPr bwMode="auto">
          <a:xfrm>
            <a:off x="5181600" y="6515100"/>
            <a:ext cx="3959225" cy="339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a:buClrTx/>
              <a:buSzPct val="45000"/>
              <a:buFontTx/>
              <a:buNone/>
              <a:tabLst>
                <a:tab pos="723900" algn="l"/>
                <a:tab pos="1447800" algn="l"/>
                <a:tab pos="2171700" algn="l"/>
                <a:tab pos="2895600" algn="l"/>
                <a:tab pos="3619500" algn="l"/>
              </a:tabLst>
              <a:defRPr sz="1200" smtClean="0">
                <a:solidFill>
                  <a:srgbClr val="000000"/>
                </a:solidFill>
                <a:effectLst>
                  <a:outerShdw blurRad="38100" dist="38100" dir="2700000" algn="tl">
                    <a:srgbClr val="DDDDDD"/>
                  </a:outerShdw>
                </a:effectLst>
                <a:latin typeface="Times New Roman" charset="0"/>
                <a:cs typeface="Arial Unicode MS" charset="0"/>
              </a:defRPr>
            </a:lvl1pPr>
          </a:lstStyle>
          <a:p>
            <a:pPr>
              <a:defRPr/>
            </a:pPr>
            <a:fld id="{36ECF400-251F-EB44-9A20-8B48680A94DC}" type="slidenum">
              <a:rPr lang="en-US"/>
              <a:pPr>
                <a:defRPr/>
              </a:pPr>
              <a:t>‹#›</a:t>
            </a:fld>
            <a:endParaRPr lang="en-US"/>
          </a:p>
        </p:txBody>
      </p:sp>
    </p:spTree>
    <p:extLst>
      <p:ext uri="{BB962C8B-B14F-4D97-AF65-F5344CB8AC3E}">
        <p14:creationId xmlns:p14="http://schemas.microsoft.com/office/powerpoint/2010/main" val="26592720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03F8EF3-0EC1-1B45-BA80-AF4BFC0177B0}" type="slidenum">
              <a:rPr lang="en-US"/>
              <a:pPr>
                <a:defRPr/>
              </a:pPr>
              <a:t>1</a:t>
            </a:fld>
            <a:endParaRPr lang="en-US"/>
          </a:p>
        </p:txBody>
      </p:sp>
      <p:sp>
        <p:nvSpPr>
          <p:cNvPr id="21504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42" name="Text Box 2"/>
          <p:cNvSpPr txBox="1">
            <a:spLocks noGrp="1" noChangeArrowheads="1"/>
          </p:cNvSpPr>
          <p:nvPr>
            <p:ph type="body" idx="1"/>
          </p:nvPr>
        </p:nvSpPr>
        <p:spPr>
          <a:xfrm>
            <a:off x="1219200" y="3257550"/>
            <a:ext cx="6705600" cy="30861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03EB775-6082-2C4C-B1BD-5FEEE76D3D20}" type="slidenum">
              <a:rPr lang="en-US"/>
              <a:pPr>
                <a:defRPr/>
              </a:pPr>
              <a:t>10</a:t>
            </a:fld>
            <a:endParaRPr lang="en-US"/>
          </a:p>
        </p:txBody>
      </p:sp>
      <p:sp>
        <p:nvSpPr>
          <p:cNvPr id="22425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425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5D6D4F9-D229-3E44-B10A-C79FE8D1970D}" type="slidenum">
              <a:rPr lang="en-US"/>
              <a:pPr>
                <a:defRPr/>
              </a:pPr>
              <a:t>100</a:t>
            </a:fld>
            <a:endParaRPr lang="en-US"/>
          </a:p>
        </p:txBody>
      </p:sp>
      <p:sp>
        <p:nvSpPr>
          <p:cNvPr id="32768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68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73AF0D7-09E1-D94E-94FD-0734CF1FF799}" type="slidenum">
              <a:rPr lang="en-US"/>
              <a:pPr>
                <a:defRPr/>
              </a:pPr>
              <a:t>101</a:t>
            </a:fld>
            <a:endParaRPr lang="en-US"/>
          </a:p>
        </p:txBody>
      </p:sp>
      <p:sp>
        <p:nvSpPr>
          <p:cNvPr id="32870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870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A615C1D-14E2-B64F-9BAA-0678AEC4BDCA}" type="slidenum">
              <a:rPr lang="en-US"/>
              <a:pPr>
                <a:defRPr/>
              </a:pPr>
              <a:t>102</a:t>
            </a:fld>
            <a:endParaRPr lang="en-US"/>
          </a:p>
        </p:txBody>
      </p:sp>
      <p:sp>
        <p:nvSpPr>
          <p:cNvPr id="32972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973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DA2C743-AD43-0A4B-AF42-1E7C8B0C23F2}" type="slidenum">
              <a:rPr lang="en-US"/>
              <a:pPr>
                <a:defRPr/>
              </a:pPr>
              <a:t>103</a:t>
            </a:fld>
            <a:endParaRPr lang="en-US"/>
          </a:p>
        </p:txBody>
      </p:sp>
      <p:sp>
        <p:nvSpPr>
          <p:cNvPr id="33075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075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EE9084F-6FA4-8F46-B2DD-2B36B374C0B5}" type="slidenum">
              <a:rPr lang="en-US"/>
              <a:pPr>
                <a:defRPr/>
              </a:pPr>
              <a:t>104</a:t>
            </a:fld>
            <a:endParaRPr lang="en-US"/>
          </a:p>
        </p:txBody>
      </p:sp>
      <p:sp>
        <p:nvSpPr>
          <p:cNvPr id="33177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177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37C016C-D155-EF4B-A901-CCCEDC8DED0D}" type="slidenum">
              <a:rPr lang="en-US"/>
              <a:pPr>
                <a:defRPr/>
              </a:pPr>
              <a:t>105</a:t>
            </a:fld>
            <a:endParaRPr lang="en-US"/>
          </a:p>
        </p:txBody>
      </p:sp>
      <p:sp>
        <p:nvSpPr>
          <p:cNvPr id="33280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280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CD5BA0D4-56EA-9D49-A1AB-36C83E48BE1E}" type="slidenum">
              <a:rPr lang="en-US"/>
              <a:pPr>
                <a:defRPr/>
              </a:pPr>
              <a:t>106</a:t>
            </a:fld>
            <a:endParaRPr lang="en-US"/>
          </a:p>
        </p:txBody>
      </p:sp>
      <p:sp>
        <p:nvSpPr>
          <p:cNvPr id="33382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382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06C1F7E-D6E8-0340-A72F-EA8363B54988}" type="slidenum">
              <a:rPr lang="en-US"/>
              <a:pPr>
                <a:defRPr/>
              </a:pPr>
              <a:t>107</a:t>
            </a:fld>
            <a:endParaRPr lang="en-US"/>
          </a:p>
        </p:txBody>
      </p:sp>
      <p:sp>
        <p:nvSpPr>
          <p:cNvPr id="33484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485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C7FED63-0783-4E40-AB75-398FA72BB1E8}" type="slidenum">
              <a:rPr lang="en-US"/>
              <a:pPr>
                <a:defRPr/>
              </a:pPr>
              <a:t>108</a:t>
            </a:fld>
            <a:endParaRPr lang="en-US"/>
          </a:p>
        </p:txBody>
      </p:sp>
      <p:sp>
        <p:nvSpPr>
          <p:cNvPr id="33587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587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E8BCAE5-AB76-C946-BE69-F44DEED41002}" type="slidenum">
              <a:rPr lang="en-US"/>
              <a:pPr>
                <a:defRPr/>
              </a:pPr>
              <a:t>109</a:t>
            </a:fld>
            <a:endParaRPr lang="en-US"/>
          </a:p>
        </p:txBody>
      </p:sp>
      <p:sp>
        <p:nvSpPr>
          <p:cNvPr id="33689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689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A4ADDAF-F895-A34E-B7EC-349F6F8A3B77}" type="slidenum">
              <a:rPr lang="en-US"/>
              <a:pPr>
                <a:defRPr/>
              </a:pPr>
              <a:t>11</a:t>
            </a:fld>
            <a:endParaRPr lang="en-US"/>
          </a:p>
        </p:txBody>
      </p:sp>
      <p:sp>
        <p:nvSpPr>
          <p:cNvPr id="22528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28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65CD08C-79B3-EE4A-802F-234B6435C5AD}" type="slidenum">
              <a:rPr lang="en-US"/>
              <a:pPr>
                <a:defRPr/>
              </a:pPr>
              <a:t>110</a:t>
            </a:fld>
            <a:endParaRPr lang="en-US"/>
          </a:p>
        </p:txBody>
      </p:sp>
      <p:sp>
        <p:nvSpPr>
          <p:cNvPr id="33792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2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ECADD7E-144D-DE45-82A6-A0CED6E85CED}" type="slidenum">
              <a:rPr lang="en-US"/>
              <a:pPr>
                <a:defRPr/>
              </a:pPr>
              <a:t>111</a:t>
            </a:fld>
            <a:endParaRPr lang="en-US"/>
          </a:p>
        </p:txBody>
      </p:sp>
      <p:sp>
        <p:nvSpPr>
          <p:cNvPr id="33996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997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247E4BA-0870-DE4E-AE8D-3F925A171BC8}" type="slidenum">
              <a:rPr lang="en-US"/>
              <a:pPr>
                <a:defRPr/>
              </a:pPr>
              <a:t>112</a:t>
            </a:fld>
            <a:endParaRPr lang="en-US"/>
          </a:p>
        </p:txBody>
      </p:sp>
      <p:sp>
        <p:nvSpPr>
          <p:cNvPr id="34099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099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67E8AC4-BDC0-6941-BDB6-042C021E0D32}" type="slidenum">
              <a:rPr lang="en-US"/>
              <a:pPr>
                <a:defRPr/>
              </a:pPr>
              <a:t>113</a:t>
            </a:fld>
            <a:endParaRPr lang="en-US"/>
          </a:p>
        </p:txBody>
      </p:sp>
      <p:sp>
        <p:nvSpPr>
          <p:cNvPr id="34201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201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9D1F3E7-CC1E-AB48-8F7B-8E19955FF484}" type="slidenum">
              <a:rPr lang="en-US"/>
              <a:pPr>
                <a:defRPr/>
              </a:pPr>
              <a:t>114</a:t>
            </a:fld>
            <a:endParaRPr lang="en-US"/>
          </a:p>
        </p:txBody>
      </p:sp>
      <p:sp>
        <p:nvSpPr>
          <p:cNvPr id="34304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304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FF58896-1948-574A-8C69-B8A15BA97FD1}" type="slidenum">
              <a:rPr lang="en-US"/>
              <a:pPr>
                <a:defRPr/>
              </a:pPr>
              <a:t>116</a:t>
            </a:fld>
            <a:endParaRPr lang="en-US"/>
          </a:p>
        </p:txBody>
      </p:sp>
      <p:sp>
        <p:nvSpPr>
          <p:cNvPr id="34406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406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4A2BF31-F112-E143-8295-BC209CAF8680}" type="slidenum">
              <a:rPr lang="en-US"/>
              <a:pPr>
                <a:defRPr/>
              </a:pPr>
              <a:t>117</a:t>
            </a:fld>
            <a:endParaRPr lang="en-US"/>
          </a:p>
        </p:txBody>
      </p:sp>
      <p:sp>
        <p:nvSpPr>
          <p:cNvPr id="34508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509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FC142AB-EF01-6F44-8431-2E6CFB026C98}" type="slidenum">
              <a:rPr lang="en-US"/>
              <a:pPr>
                <a:defRPr/>
              </a:pPr>
              <a:t>118</a:t>
            </a:fld>
            <a:endParaRPr lang="en-US"/>
          </a:p>
        </p:txBody>
      </p:sp>
      <p:sp>
        <p:nvSpPr>
          <p:cNvPr id="34611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611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EA183C7-A168-6749-B5D8-E748BD4185A7}" type="slidenum">
              <a:rPr lang="en-US"/>
              <a:pPr>
                <a:defRPr/>
              </a:pPr>
              <a:t>119</a:t>
            </a:fld>
            <a:endParaRPr lang="en-US"/>
          </a:p>
        </p:txBody>
      </p:sp>
      <p:sp>
        <p:nvSpPr>
          <p:cNvPr id="34816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6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4092154-1A45-2748-AB7F-2F34975594D2}" type="slidenum">
              <a:rPr lang="en-US"/>
              <a:pPr>
                <a:defRPr/>
              </a:pPr>
              <a:t>120</a:t>
            </a:fld>
            <a:endParaRPr lang="en-US"/>
          </a:p>
        </p:txBody>
      </p:sp>
      <p:sp>
        <p:nvSpPr>
          <p:cNvPr id="34918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918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90E0D6B-63B6-8647-A11F-23C837473028}" type="slidenum">
              <a:rPr lang="en-US"/>
              <a:pPr>
                <a:defRPr/>
              </a:pPr>
              <a:t>12</a:t>
            </a:fld>
            <a:endParaRPr lang="en-US"/>
          </a:p>
        </p:txBody>
      </p:sp>
      <p:sp>
        <p:nvSpPr>
          <p:cNvPr id="22630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630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3FF0D30-E645-284C-A51C-14C22B28CF5A}" type="slidenum">
              <a:rPr lang="en-US"/>
              <a:pPr>
                <a:defRPr/>
              </a:pPr>
              <a:t>121</a:t>
            </a:fld>
            <a:endParaRPr lang="en-US"/>
          </a:p>
        </p:txBody>
      </p:sp>
      <p:sp>
        <p:nvSpPr>
          <p:cNvPr id="35020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021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1843146-FFFF-D74F-A06E-7307D49E669C}" type="slidenum">
              <a:rPr lang="en-US"/>
              <a:pPr>
                <a:defRPr/>
              </a:pPr>
              <a:t>122</a:t>
            </a:fld>
            <a:endParaRPr lang="en-US"/>
          </a:p>
        </p:txBody>
      </p:sp>
      <p:sp>
        <p:nvSpPr>
          <p:cNvPr id="35123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123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1CDB49D-C8F3-584E-8D1B-B165409B05F0}" type="slidenum">
              <a:rPr lang="en-US"/>
              <a:pPr>
                <a:defRPr/>
              </a:pPr>
              <a:t>123</a:t>
            </a:fld>
            <a:endParaRPr lang="en-US"/>
          </a:p>
        </p:txBody>
      </p:sp>
      <p:sp>
        <p:nvSpPr>
          <p:cNvPr id="35225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225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6140366-936F-C04C-BF61-AE33F67D0024}" type="slidenum">
              <a:rPr lang="en-US"/>
              <a:pPr>
                <a:defRPr/>
              </a:pPr>
              <a:t>124</a:t>
            </a:fld>
            <a:endParaRPr lang="en-US"/>
          </a:p>
        </p:txBody>
      </p:sp>
      <p:sp>
        <p:nvSpPr>
          <p:cNvPr id="35328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328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179CCC1C-5DC0-6748-8E86-7474353E558D}" type="slidenum">
              <a:rPr lang="en-US"/>
              <a:pPr>
                <a:defRPr/>
              </a:pPr>
              <a:t>125</a:t>
            </a:fld>
            <a:endParaRPr lang="en-US"/>
          </a:p>
        </p:txBody>
      </p:sp>
      <p:sp>
        <p:nvSpPr>
          <p:cNvPr id="35430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430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13D5B809-D004-7445-B6D2-A24798D1D091}" type="slidenum">
              <a:rPr lang="en-US"/>
              <a:pPr>
                <a:defRPr/>
              </a:pPr>
              <a:t>126</a:t>
            </a:fld>
            <a:endParaRPr lang="en-US"/>
          </a:p>
        </p:txBody>
      </p:sp>
      <p:sp>
        <p:nvSpPr>
          <p:cNvPr id="35532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533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CE178D70-2940-AD4C-BC2D-84ADDDBA987E}" type="slidenum">
              <a:rPr lang="en-US"/>
              <a:pPr>
                <a:defRPr/>
              </a:pPr>
              <a:t>127</a:t>
            </a:fld>
            <a:endParaRPr lang="en-US"/>
          </a:p>
        </p:txBody>
      </p:sp>
      <p:sp>
        <p:nvSpPr>
          <p:cNvPr id="35635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635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8754E05-AF9C-794C-B9FC-263E0D88F3FB}" type="slidenum">
              <a:rPr lang="en-US"/>
              <a:pPr>
                <a:defRPr/>
              </a:pPr>
              <a:t>128</a:t>
            </a:fld>
            <a:endParaRPr lang="en-US"/>
          </a:p>
        </p:txBody>
      </p:sp>
      <p:sp>
        <p:nvSpPr>
          <p:cNvPr id="35737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737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01CCEA9-AB4C-E046-9358-5D2D2FBF1C27}" type="slidenum">
              <a:rPr lang="en-US"/>
              <a:pPr>
                <a:defRPr/>
              </a:pPr>
              <a:t>129</a:t>
            </a:fld>
            <a:endParaRPr lang="en-US"/>
          </a:p>
        </p:txBody>
      </p:sp>
      <p:sp>
        <p:nvSpPr>
          <p:cNvPr id="35840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0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1A696438-E665-D048-9219-DFBC580CC82B}" type="slidenum">
              <a:rPr lang="en-US"/>
              <a:pPr>
                <a:defRPr/>
              </a:pPr>
              <a:t>130</a:t>
            </a:fld>
            <a:endParaRPr lang="en-US"/>
          </a:p>
        </p:txBody>
      </p:sp>
      <p:sp>
        <p:nvSpPr>
          <p:cNvPr id="35942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942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44DA0A87-6417-F341-8B3B-5BFB6C2A4AA0}" type="slidenum">
              <a:rPr lang="en-US"/>
              <a:pPr>
                <a:defRPr/>
              </a:pPr>
              <a:t>13</a:t>
            </a:fld>
            <a:endParaRPr lang="en-US"/>
          </a:p>
        </p:txBody>
      </p:sp>
      <p:sp>
        <p:nvSpPr>
          <p:cNvPr id="22732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733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3E1E396-EAB5-AA41-ABEC-01B4D2AF7E89}" type="slidenum">
              <a:rPr lang="en-US"/>
              <a:pPr>
                <a:defRPr/>
              </a:pPr>
              <a:t>131</a:t>
            </a:fld>
            <a:endParaRPr lang="en-US"/>
          </a:p>
        </p:txBody>
      </p:sp>
      <p:sp>
        <p:nvSpPr>
          <p:cNvPr id="36044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045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A6AAFBA-596C-5749-A1E7-CDEEB5C558A1}" type="slidenum">
              <a:rPr lang="en-US"/>
              <a:pPr>
                <a:defRPr/>
              </a:pPr>
              <a:t>132</a:t>
            </a:fld>
            <a:endParaRPr lang="en-US"/>
          </a:p>
        </p:txBody>
      </p:sp>
      <p:sp>
        <p:nvSpPr>
          <p:cNvPr id="36147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147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C3F98CC-009A-2B45-8617-1F5BEB7995F3}" type="slidenum">
              <a:rPr lang="en-US"/>
              <a:pPr>
                <a:defRPr/>
              </a:pPr>
              <a:t>133</a:t>
            </a:fld>
            <a:endParaRPr lang="en-US"/>
          </a:p>
        </p:txBody>
      </p:sp>
      <p:sp>
        <p:nvSpPr>
          <p:cNvPr id="36249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249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2E4EBF3-8B82-164D-A369-78F5CC150804}" type="slidenum">
              <a:rPr lang="en-US"/>
              <a:pPr>
                <a:defRPr/>
              </a:pPr>
              <a:t>134</a:t>
            </a:fld>
            <a:endParaRPr lang="en-US"/>
          </a:p>
        </p:txBody>
      </p:sp>
      <p:sp>
        <p:nvSpPr>
          <p:cNvPr id="36352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352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CB18AC4-CB92-0B46-AC8B-6E5E895CA444}" type="slidenum">
              <a:rPr lang="en-US"/>
              <a:pPr>
                <a:defRPr/>
              </a:pPr>
              <a:t>135</a:t>
            </a:fld>
            <a:endParaRPr lang="en-US"/>
          </a:p>
        </p:txBody>
      </p:sp>
      <p:sp>
        <p:nvSpPr>
          <p:cNvPr id="36454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454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1054A70-50C8-EB4F-94B8-BA783EB3ECE6}" type="slidenum">
              <a:rPr lang="en-US"/>
              <a:pPr>
                <a:defRPr/>
              </a:pPr>
              <a:t>136</a:t>
            </a:fld>
            <a:endParaRPr lang="en-US"/>
          </a:p>
        </p:txBody>
      </p:sp>
      <p:sp>
        <p:nvSpPr>
          <p:cNvPr id="36556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557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C7A854B-815E-974A-B116-183904CD8B55}" type="slidenum">
              <a:rPr lang="en-US"/>
              <a:pPr>
                <a:defRPr/>
              </a:pPr>
              <a:t>137</a:t>
            </a:fld>
            <a:endParaRPr lang="en-US"/>
          </a:p>
        </p:txBody>
      </p:sp>
      <p:sp>
        <p:nvSpPr>
          <p:cNvPr id="36659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659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F5C37FE-1288-FB44-BC07-13597996B662}" type="slidenum">
              <a:rPr lang="en-US"/>
              <a:pPr>
                <a:defRPr/>
              </a:pPr>
              <a:t>138</a:t>
            </a:fld>
            <a:endParaRPr lang="en-US"/>
          </a:p>
        </p:txBody>
      </p:sp>
      <p:sp>
        <p:nvSpPr>
          <p:cNvPr id="36761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761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DD524AC-C36D-1646-A716-3F2E2DD9C610}" type="slidenum">
              <a:rPr lang="en-US"/>
              <a:pPr>
                <a:defRPr/>
              </a:pPr>
              <a:t>139</a:t>
            </a:fld>
            <a:endParaRPr lang="en-US"/>
          </a:p>
        </p:txBody>
      </p:sp>
      <p:sp>
        <p:nvSpPr>
          <p:cNvPr id="36864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4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D67EC15-E571-BF40-AC5C-1557379E1152}" type="slidenum">
              <a:rPr lang="en-US"/>
              <a:pPr>
                <a:defRPr/>
              </a:pPr>
              <a:t>140</a:t>
            </a:fld>
            <a:endParaRPr lang="en-US"/>
          </a:p>
        </p:txBody>
      </p:sp>
      <p:sp>
        <p:nvSpPr>
          <p:cNvPr id="36966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966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120C69C-89DA-D343-AC4D-BAC5D9FC3F5E}" type="slidenum">
              <a:rPr lang="en-US"/>
              <a:pPr>
                <a:defRPr/>
              </a:pPr>
              <a:t>14</a:t>
            </a:fld>
            <a:endParaRPr lang="en-US"/>
          </a:p>
        </p:txBody>
      </p:sp>
      <p:sp>
        <p:nvSpPr>
          <p:cNvPr id="22835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835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501B75A-5331-C546-AD3E-25F7F2914FCA}" type="slidenum">
              <a:rPr lang="en-US"/>
              <a:pPr>
                <a:defRPr/>
              </a:pPr>
              <a:t>141</a:t>
            </a:fld>
            <a:endParaRPr lang="en-US"/>
          </a:p>
        </p:txBody>
      </p:sp>
      <p:sp>
        <p:nvSpPr>
          <p:cNvPr id="37068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069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54D04ED-9B45-5E4F-AE87-827F485BB53A}" type="slidenum">
              <a:rPr lang="en-US"/>
              <a:pPr>
                <a:defRPr/>
              </a:pPr>
              <a:t>142</a:t>
            </a:fld>
            <a:endParaRPr lang="en-US"/>
          </a:p>
        </p:txBody>
      </p:sp>
      <p:sp>
        <p:nvSpPr>
          <p:cNvPr id="37171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171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FCB4E74-CE51-5A4B-BAA0-478322D018DC}" type="slidenum">
              <a:rPr lang="en-US"/>
              <a:pPr>
                <a:defRPr/>
              </a:pPr>
              <a:t>143</a:t>
            </a:fld>
            <a:endParaRPr lang="en-US"/>
          </a:p>
        </p:txBody>
      </p:sp>
      <p:sp>
        <p:nvSpPr>
          <p:cNvPr id="37273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273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47D30636-9FC5-D84E-B175-B6E4A36426F0}" type="slidenum">
              <a:rPr lang="en-US"/>
              <a:pPr>
                <a:defRPr/>
              </a:pPr>
              <a:t>144</a:t>
            </a:fld>
            <a:endParaRPr lang="en-US"/>
          </a:p>
        </p:txBody>
      </p:sp>
      <p:sp>
        <p:nvSpPr>
          <p:cNvPr id="37376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376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C3E622E-1C04-2A4D-BA50-B104FB1E231E}" type="slidenum">
              <a:rPr lang="en-US"/>
              <a:pPr>
                <a:defRPr/>
              </a:pPr>
              <a:t>145</a:t>
            </a:fld>
            <a:endParaRPr lang="en-US"/>
          </a:p>
        </p:txBody>
      </p:sp>
      <p:sp>
        <p:nvSpPr>
          <p:cNvPr id="37478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478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698A082-EF00-5C4A-B4C9-DD9FC9DAC803}" type="slidenum">
              <a:rPr lang="en-US"/>
              <a:pPr>
                <a:defRPr/>
              </a:pPr>
              <a:t>146</a:t>
            </a:fld>
            <a:endParaRPr lang="en-US"/>
          </a:p>
        </p:txBody>
      </p:sp>
      <p:sp>
        <p:nvSpPr>
          <p:cNvPr id="37580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581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31AA30C9-A154-374C-88F4-4387AC4A947A}" type="slidenum">
              <a:rPr lang="en-US"/>
              <a:pPr>
                <a:defRPr/>
              </a:pPr>
              <a:t>147</a:t>
            </a:fld>
            <a:endParaRPr lang="en-US"/>
          </a:p>
        </p:txBody>
      </p:sp>
      <p:sp>
        <p:nvSpPr>
          <p:cNvPr id="37683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683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FD13E34B-20BF-3D43-A2AB-EC1110F8479A}" type="slidenum">
              <a:rPr lang="en-US"/>
              <a:pPr>
                <a:defRPr/>
              </a:pPr>
              <a:t>148</a:t>
            </a:fld>
            <a:endParaRPr lang="en-US"/>
          </a:p>
        </p:txBody>
      </p:sp>
      <p:sp>
        <p:nvSpPr>
          <p:cNvPr id="37785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785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86C03E1-E0ED-5147-8882-6D858A8600B7}" type="slidenum">
              <a:rPr lang="en-US"/>
              <a:pPr>
                <a:defRPr/>
              </a:pPr>
              <a:t>149</a:t>
            </a:fld>
            <a:endParaRPr lang="en-US"/>
          </a:p>
        </p:txBody>
      </p:sp>
      <p:sp>
        <p:nvSpPr>
          <p:cNvPr id="37888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88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CC983AAB-A69D-C847-8552-0F9CB398A3C3}" type="slidenum">
              <a:rPr lang="en-US"/>
              <a:pPr>
                <a:defRPr/>
              </a:pPr>
              <a:t>150</a:t>
            </a:fld>
            <a:endParaRPr lang="en-US"/>
          </a:p>
        </p:txBody>
      </p:sp>
      <p:sp>
        <p:nvSpPr>
          <p:cNvPr id="37990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990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C0E1452-3088-AC46-89BF-D1F2675B7BCC}" type="slidenum">
              <a:rPr lang="en-US"/>
              <a:pPr>
                <a:defRPr/>
              </a:pPr>
              <a:t>15</a:t>
            </a:fld>
            <a:endParaRPr lang="en-US"/>
          </a:p>
        </p:txBody>
      </p:sp>
      <p:sp>
        <p:nvSpPr>
          <p:cNvPr id="22937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937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C69C9C6-F1E9-BD4E-A8EA-00224CE36528}" type="slidenum">
              <a:rPr lang="en-US"/>
              <a:pPr>
                <a:defRPr/>
              </a:pPr>
              <a:t>151</a:t>
            </a:fld>
            <a:endParaRPr lang="en-US"/>
          </a:p>
        </p:txBody>
      </p:sp>
      <p:sp>
        <p:nvSpPr>
          <p:cNvPr id="38092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093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7D5BEFF-B77C-F349-8001-B114BD1000AE}" type="slidenum">
              <a:rPr lang="en-US"/>
              <a:pPr>
                <a:defRPr/>
              </a:pPr>
              <a:t>152</a:t>
            </a:fld>
            <a:endParaRPr lang="en-US"/>
          </a:p>
        </p:txBody>
      </p:sp>
      <p:sp>
        <p:nvSpPr>
          <p:cNvPr id="38195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195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D4C0A93-6EE1-6D43-9BAA-9D45034BE7F2}" type="slidenum">
              <a:rPr lang="en-US"/>
              <a:pPr>
                <a:defRPr/>
              </a:pPr>
              <a:t>153</a:t>
            </a:fld>
            <a:endParaRPr lang="en-US"/>
          </a:p>
        </p:txBody>
      </p:sp>
      <p:sp>
        <p:nvSpPr>
          <p:cNvPr id="38297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297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C67D857-6EDD-6D49-A438-DE7F59499057}" type="slidenum">
              <a:rPr lang="en-US"/>
              <a:pPr>
                <a:defRPr/>
              </a:pPr>
              <a:t>154</a:t>
            </a:fld>
            <a:endParaRPr lang="en-US"/>
          </a:p>
        </p:txBody>
      </p:sp>
      <p:sp>
        <p:nvSpPr>
          <p:cNvPr id="38400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400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9BD052A-BCC3-184A-9280-23EE52609F49}" type="slidenum">
              <a:rPr lang="en-US"/>
              <a:pPr>
                <a:defRPr/>
              </a:pPr>
              <a:t>155</a:t>
            </a:fld>
            <a:endParaRPr lang="en-US"/>
          </a:p>
        </p:txBody>
      </p:sp>
      <p:sp>
        <p:nvSpPr>
          <p:cNvPr id="28057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057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669D25F-470B-6F42-9FB1-DCAB97A99987}" type="slidenum">
              <a:rPr lang="en-US"/>
              <a:pPr>
                <a:defRPr/>
              </a:pPr>
              <a:t>156</a:t>
            </a:fld>
            <a:endParaRPr lang="en-US"/>
          </a:p>
        </p:txBody>
      </p:sp>
      <p:sp>
        <p:nvSpPr>
          <p:cNvPr id="28160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160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A26E181-B734-784C-AECB-BF5DFEBE68CC}" type="slidenum">
              <a:rPr lang="en-US"/>
              <a:pPr>
                <a:defRPr/>
              </a:pPr>
              <a:t>157</a:t>
            </a:fld>
            <a:endParaRPr lang="en-US"/>
          </a:p>
        </p:txBody>
      </p:sp>
      <p:sp>
        <p:nvSpPr>
          <p:cNvPr id="28262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262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7E6597F-20B4-4A40-81A7-6EADC01CDC07}" type="slidenum">
              <a:rPr lang="en-US"/>
              <a:pPr>
                <a:defRPr/>
              </a:pPr>
              <a:t>158</a:t>
            </a:fld>
            <a:endParaRPr lang="en-US"/>
          </a:p>
        </p:txBody>
      </p:sp>
      <p:sp>
        <p:nvSpPr>
          <p:cNvPr id="28364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365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FB709C0B-B386-3045-8CA6-4D078687F7AA}" type="slidenum">
              <a:rPr lang="en-US"/>
              <a:pPr>
                <a:defRPr/>
              </a:pPr>
              <a:t>159</a:t>
            </a:fld>
            <a:endParaRPr lang="en-US"/>
          </a:p>
        </p:txBody>
      </p:sp>
      <p:sp>
        <p:nvSpPr>
          <p:cNvPr id="28467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467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13A3CF3-4B20-B344-8E74-E966EB0080A7}" type="slidenum">
              <a:rPr lang="en-US"/>
              <a:pPr>
                <a:defRPr/>
              </a:pPr>
              <a:t>160</a:t>
            </a:fld>
            <a:endParaRPr lang="en-US"/>
          </a:p>
        </p:txBody>
      </p:sp>
      <p:sp>
        <p:nvSpPr>
          <p:cNvPr id="28569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569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F295FB7B-7EA7-C14B-9099-C123B3CD584A}" type="slidenum">
              <a:rPr lang="en-US"/>
              <a:pPr>
                <a:defRPr/>
              </a:pPr>
              <a:t>16</a:t>
            </a:fld>
            <a:endParaRPr lang="en-US"/>
          </a:p>
        </p:txBody>
      </p:sp>
      <p:sp>
        <p:nvSpPr>
          <p:cNvPr id="23040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5D87121-0EED-FC4C-A962-0C0BFDA8535D}" type="slidenum">
              <a:rPr lang="en-US"/>
              <a:pPr>
                <a:defRPr/>
              </a:pPr>
              <a:t>161</a:t>
            </a:fld>
            <a:endParaRPr lang="en-US"/>
          </a:p>
        </p:txBody>
      </p:sp>
      <p:sp>
        <p:nvSpPr>
          <p:cNvPr id="28672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2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F70EBF3B-C7E6-6941-9EB2-AF4F17FA0F4E}" type="slidenum">
              <a:rPr lang="en-US"/>
              <a:pPr>
                <a:defRPr/>
              </a:pPr>
              <a:t>162</a:t>
            </a:fld>
            <a:endParaRPr lang="en-US"/>
          </a:p>
        </p:txBody>
      </p:sp>
      <p:sp>
        <p:nvSpPr>
          <p:cNvPr id="28774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774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97A501A-55AE-3A4C-B268-D9BFB9B79AD5}" type="slidenum">
              <a:rPr lang="en-US"/>
              <a:pPr>
                <a:defRPr/>
              </a:pPr>
              <a:t>163</a:t>
            </a:fld>
            <a:endParaRPr lang="en-US"/>
          </a:p>
        </p:txBody>
      </p:sp>
      <p:sp>
        <p:nvSpPr>
          <p:cNvPr id="28876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877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1A0A7508-294B-424E-B34F-1661258285F9}" type="slidenum">
              <a:rPr lang="en-US"/>
              <a:pPr>
                <a:defRPr/>
              </a:pPr>
              <a:t>164</a:t>
            </a:fld>
            <a:endParaRPr lang="en-US"/>
          </a:p>
        </p:txBody>
      </p:sp>
      <p:sp>
        <p:nvSpPr>
          <p:cNvPr id="28979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979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E69B293-503D-A34D-B653-78C613A3BB6B}" type="slidenum">
              <a:rPr lang="en-US"/>
              <a:pPr>
                <a:defRPr/>
              </a:pPr>
              <a:t>165</a:t>
            </a:fld>
            <a:endParaRPr lang="en-US"/>
          </a:p>
        </p:txBody>
      </p:sp>
      <p:sp>
        <p:nvSpPr>
          <p:cNvPr id="29081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081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2B09020-4654-A149-92C7-4D98C2B41C79}" type="slidenum">
              <a:rPr lang="en-US"/>
              <a:pPr>
                <a:defRPr/>
              </a:pPr>
              <a:t>166</a:t>
            </a:fld>
            <a:endParaRPr lang="en-US"/>
          </a:p>
        </p:txBody>
      </p:sp>
      <p:sp>
        <p:nvSpPr>
          <p:cNvPr id="38502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502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0186083-AA17-B243-8BB8-9BB0A575FF77}" type="slidenum">
              <a:rPr lang="en-US"/>
              <a:pPr>
                <a:defRPr/>
              </a:pPr>
              <a:t>167</a:t>
            </a:fld>
            <a:endParaRPr lang="en-US"/>
          </a:p>
        </p:txBody>
      </p:sp>
      <p:sp>
        <p:nvSpPr>
          <p:cNvPr id="38604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605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75AE012-E847-A243-A3FB-3FB02F267DED}" type="slidenum">
              <a:rPr lang="en-US"/>
              <a:pPr>
                <a:defRPr/>
              </a:pPr>
              <a:t>168</a:t>
            </a:fld>
            <a:endParaRPr lang="en-US"/>
          </a:p>
        </p:txBody>
      </p:sp>
      <p:sp>
        <p:nvSpPr>
          <p:cNvPr id="38707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707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DF5A14C-E14D-0D4A-B9FC-C5BC75AB7B89}" type="slidenum">
              <a:rPr lang="en-US"/>
              <a:pPr>
                <a:defRPr/>
              </a:pPr>
              <a:t>169</a:t>
            </a:fld>
            <a:endParaRPr lang="en-US"/>
          </a:p>
        </p:txBody>
      </p:sp>
      <p:sp>
        <p:nvSpPr>
          <p:cNvPr id="38809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809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34C301A3-28DD-264D-98FA-2DBB5866F061}" type="slidenum">
              <a:rPr lang="en-US"/>
              <a:pPr>
                <a:defRPr/>
              </a:pPr>
              <a:t>170</a:t>
            </a:fld>
            <a:endParaRPr lang="en-US"/>
          </a:p>
        </p:txBody>
      </p:sp>
      <p:sp>
        <p:nvSpPr>
          <p:cNvPr id="38912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2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FE8B55EB-5944-3042-B034-09BF5F8931D1}" type="slidenum">
              <a:rPr lang="en-US"/>
              <a:pPr>
                <a:defRPr/>
              </a:pPr>
              <a:t>17</a:t>
            </a:fld>
            <a:endParaRPr lang="en-US"/>
          </a:p>
        </p:txBody>
      </p:sp>
      <p:sp>
        <p:nvSpPr>
          <p:cNvPr id="23142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142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028FB0C-F2BD-634E-9266-978CC152187A}" type="slidenum">
              <a:rPr lang="en-US"/>
              <a:pPr>
                <a:defRPr/>
              </a:pPr>
              <a:t>171</a:t>
            </a:fld>
            <a:endParaRPr lang="en-US"/>
          </a:p>
        </p:txBody>
      </p:sp>
      <p:sp>
        <p:nvSpPr>
          <p:cNvPr id="39014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014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BEF27DE-1BCD-B84D-9970-C9C5F5189874}" type="slidenum">
              <a:rPr lang="en-US"/>
              <a:pPr>
                <a:defRPr/>
              </a:pPr>
              <a:t>172</a:t>
            </a:fld>
            <a:endParaRPr lang="en-US"/>
          </a:p>
        </p:txBody>
      </p:sp>
      <p:sp>
        <p:nvSpPr>
          <p:cNvPr id="39116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117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CBE1A09-3F25-B84D-BC3C-AA47A1F8EB1B}" type="slidenum">
              <a:rPr lang="en-US"/>
              <a:pPr>
                <a:defRPr/>
              </a:pPr>
              <a:t>173</a:t>
            </a:fld>
            <a:endParaRPr lang="en-US"/>
          </a:p>
        </p:txBody>
      </p:sp>
      <p:sp>
        <p:nvSpPr>
          <p:cNvPr id="39219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219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F9BF62CA-70ED-0245-BBDE-E5C18B5AE82F}" type="slidenum">
              <a:rPr lang="en-US"/>
              <a:pPr>
                <a:defRPr/>
              </a:pPr>
              <a:t>174</a:t>
            </a:fld>
            <a:endParaRPr lang="en-US"/>
          </a:p>
        </p:txBody>
      </p:sp>
      <p:sp>
        <p:nvSpPr>
          <p:cNvPr id="39321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321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C97CC7FE-E3A7-8A4A-B70D-1C123BFB5B01}" type="slidenum">
              <a:rPr lang="en-US"/>
              <a:pPr>
                <a:defRPr/>
              </a:pPr>
              <a:t>175</a:t>
            </a:fld>
            <a:endParaRPr lang="en-US"/>
          </a:p>
        </p:txBody>
      </p:sp>
      <p:sp>
        <p:nvSpPr>
          <p:cNvPr id="39424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424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5FBA666-7342-C147-95BE-3510B4CCCDCE}" type="slidenum">
              <a:rPr lang="en-US"/>
              <a:pPr>
                <a:defRPr/>
              </a:pPr>
              <a:t>176</a:t>
            </a:fld>
            <a:endParaRPr lang="en-US"/>
          </a:p>
        </p:txBody>
      </p:sp>
      <p:sp>
        <p:nvSpPr>
          <p:cNvPr id="39526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526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45817C59-853D-D547-9A2B-305BFB4A29D8}" type="slidenum">
              <a:rPr lang="en-US"/>
              <a:pPr>
                <a:defRPr/>
              </a:pPr>
              <a:t>177</a:t>
            </a:fld>
            <a:endParaRPr lang="en-US"/>
          </a:p>
        </p:txBody>
      </p:sp>
      <p:sp>
        <p:nvSpPr>
          <p:cNvPr id="39628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629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6EC8202-CB8B-5E43-8E4F-848811B60676}" type="slidenum">
              <a:rPr lang="en-US"/>
              <a:pPr>
                <a:defRPr/>
              </a:pPr>
              <a:t>178</a:t>
            </a:fld>
            <a:endParaRPr lang="en-US"/>
          </a:p>
        </p:txBody>
      </p:sp>
      <p:sp>
        <p:nvSpPr>
          <p:cNvPr id="39731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731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3D398C29-16B8-6045-B660-3CC5EDD5C5DC}" type="slidenum">
              <a:rPr lang="en-US"/>
              <a:pPr>
                <a:defRPr/>
              </a:pPr>
              <a:t>179</a:t>
            </a:fld>
            <a:endParaRPr lang="en-US"/>
          </a:p>
        </p:txBody>
      </p:sp>
      <p:sp>
        <p:nvSpPr>
          <p:cNvPr id="39833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833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8487524-3409-5243-A936-0DFD23FD3AEF}" type="slidenum">
              <a:rPr lang="en-US"/>
              <a:pPr>
                <a:defRPr/>
              </a:pPr>
              <a:t>180</a:t>
            </a:fld>
            <a:endParaRPr lang="en-US"/>
          </a:p>
        </p:txBody>
      </p:sp>
      <p:sp>
        <p:nvSpPr>
          <p:cNvPr id="39936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6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4D028407-A978-5540-A572-B29FD08D5574}" type="slidenum">
              <a:rPr lang="en-US"/>
              <a:pPr>
                <a:defRPr/>
              </a:pPr>
              <a:t>18</a:t>
            </a:fld>
            <a:endParaRPr lang="en-US"/>
          </a:p>
        </p:txBody>
      </p:sp>
      <p:sp>
        <p:nvSpPr>
          <p:cNvPr id="23244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245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C85DC89-B9B6-6C43-9351-033BBDC81BDD}" type="slidenum">
              <a:rPr lang="en-US"/>
              <a:pPr>
                <a:defRPr/>
              </a:pPr>
              <a:t>181</a:t>
            </a:fld>
            <a:endParaRPr lang="en-US"/>
          </a:p>
        </p:txBody>
      </p:sp>
      <p:sp>
        <p:nvSpPr>
          <p:cNvPr id="40038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038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448A0414-05E5-E747-A676-E510166E45E1}" type="slidenum">
              <a:rPr lang="en-US"/>
              <a:pPr>
                <a:defRPr/>
              </a:pPr>
              <a:t>182</a:t>
            </a:fld>
            <a:endParaRPr lang="en-US"/>
          </a:p>
        </p:txBody>
      </p:sp>
      <p:sp>
        <p:nvSpPr>
          <p:cNvPr id="40140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141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86050EC-C9E4-3546-A9A0-7883AB47806B}" type="slidenum">
              <a:rPr lang="en-US"/>
              <a:pPr>
                <a:defRPr/>
              </a:pPr>
              <a:t>183</a:t>
            </a:fld>
            <a:endParaRPr lang="en-US"/>
          </a:p>
        </p:txBody>
      </p:sp>
      <p:sp>
        <p:nvSpPr>
          <p:cNvPr id="40243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243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3268399D-4507-AD41-8B2C-1BFF0474A131}" type="slidenum">
              <a:rPr lang="en-US"/>
              <a:pPr>
                <a:defRPr/>
              </a:pPr>
              <a:t>184</a:t>
            </a:fld>
            <a:endParaRPr lang="en-US"/>
          </a:p>
        </p:txBody>
      </p:sp>
      <p:sp>
        <p:nvSpPr>
          <p:cNvPr id="40345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345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0F0675A-8786-A644-B967-D31873C87AD4}" type="slidenum">
              <a:rPr lang="en-US"/>
              <a:pPr>
                <a:defRPr/>
              </a:pPr>
              <a:t>185</a:t>
            </a:fld>
            <a:endParaRPr lang="en-US"/>
          </a:p>
        </p:txBody>
      </p:sp>
      <p:sp>
        <p:nvSpPr>
          <p:cNvPr id="40448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448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D3BDEE0-C029-514E-A036-E179BD2509A0}" type="slidenum">
              <a:rPr lang="en-US"/>
              <a:pPr>
                <a:defRPr/>
              </a:pPr>
              <a:t>186</a:t>
            </a:fld>
            <a:endParaRPr lang="en-US"/>
          </a:p>
        </p:txBody>
      </p:sp>
      <p:sp>
        <p:nvSpPr>
          <p:cNvPr id="40550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550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4EACC53C-209F-394C-A184-473E043CD209}" type="slidenum">
              <a:rPr lang="en-US"/>
              <a:pPr>
                <a:defRPr/>
              </a:pPr>
              <a:t>187</a:t>
            </a:fld>
            <a:endParaRPr lang="en-US"/>
          </a:p>
        </p:txBody>
      </p:sp>
      <p:sp>
        <p:nvSpPr>
          <p:cNvPr id="40652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653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2D581AA-CC1C-3943-85D9-704974218B51}" type="slidenum">
              <a:rPr lang="en-US"/>
              <a:pPr>
                <a:defRPr/>
              </a:pPr>
              <a:t>188</a:t>
            </a:fld>
            <a:endParaRPr lang="en-US"/>
          </a:p>
        </p:txBody>
      </p:sp>
      <p:sp>
        <p:nvSpPr>
          <p:cNvPr id="40755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755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F943DA6-8756-6746-85D2-0C6063843414}" type="slidenum">
              <a:rPr lang="en-US"/>
              <a:pPr>
                <a:defRPr/>
              </a:pPr>
              <a:t>189</a:t>
            </a:fld>
            <a:endParaRPr lang="en-US"/>
          </a:p>
        </p:txBody>
      </p:sp>
      <p:sp>
        <p:nvSpPr>
          <p:cNvPr id="40857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857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3EE8FA91-F5F3-F74D-9C25-78A9817DF563}" type="slidenum">
              <a:rPr lang="en-US"/>
              <a:pPr>
                <a:defRPr/>
              </a:pPr>
              <a:t>190</a:t>
            </a:fld>
            <a:endParaRPr lang="en-US"/>
          </a:p>
        </p:txBody>
      </p:sp>
      <p:sp>
        <p:nvSpPr>
          <p:cNvPr id="40960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0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68B2FAA-28D7-EF4E-AEFC-7FC6B4EB6E3E}" type="slidenum">
              <a:rPr lang="en-US"/>
              <a:pPr>
                <a:defRPr/>
              </a:pPr>
              <a:t>19</a:t>
            </a:fld>
            <a:endParaRPr lang="en-US"/>
          </a:p>
        </p:txBody>
      </p:sp>
      <p:sp>
        <p:nvSpPr>
          <p:cNvPr id="23347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347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1FC9F74-E128-9743-B0B5-F10C89B4F251}" type="slidenum">
              <a:rPr lang="en-US"/>
              <a:pPr>
                <a:defRPr/>
              </a:pPr>
              <a:t>191</a:t>
            </a:fld>
            <a:endParaRPr lang="en-US"/>
          </a:p>
        </p:txBody>
      </p:sp>
      <p:sp>
        <p:nvSpPr>
          <p:cNvPr id="41062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062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C124CB8-0D66-214F-93D5-FC1E4FEEEA9B}" type="slidenum">
              <a:rPr lang="en-US"/>
              <a:pPr>
                <a:defRPr/>
              </a:pPr>
              <a:t>192</a:t>
            </a:fld>
            <a:endParaRPr lang="en-US"/>
          </a:p>
        </p:txBody>
      </p:sp>
      <p:sp>
        <p:nvSpPr>
          <p:cNvPr id="41164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165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AA65FF2-893F-204B-A414-F2A8B0C86869}" type="slidenum">
              <a:rPr lang="en-US"/>
              <a:pPr>
                <a:defRPr/>
              </a:pPr>
              <a:t>193</a:t>
            </a:fld>
            <a:endParaRPr lang="en-US"/>
          </a:p>
        </p:txBody>
      </p:sp>
      <p:sp>
        <p:nvSpPr>
          <p:cNvPr id="41267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267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0664066-D608-4A40-9BF8-7C383100ABDD}" type="slidenum">
              <a:rPr lang="en-US"/>
              <a:pPr>
                <a:defRPr/>
              </a:pPr>
              <a:t>194</a:t>
            </a:fld>
            <a:endParaRPr lang="en-US"/>
          </a:p>
        </p:txBody>
      </p:sp>
      <p:sp>
        <p:nvSpPr>
          <p:cNvPr id="41369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369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6F441D4-02FF-6347-96DB-D290FC4F7A27}" type="slidenum">
              <a:rPr lang="en-US"/>
              <a:pPr>
                <a:defRPr/>
              </a:pPr>
              <a:t>195</a:t>
            </a:fld>
            <a:endParaRPr lang="en-US"/>
          </a:p>
        </p:txBody>
      </p:sp>
      <p:sp>
        <p:nvSpPr>
          <p:cNvPr id="41472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472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CA8CB09F-30EE-7F4E-889A-0F2957AA8943}" type="slidenum">
              <a:rPr lang="en-US"/>
              <a:pPr>
                <a:defRPr/>
              </a:pPr>
              <a:t>196</a:t>
            </a:fld>
            <a:endParaRPr lang="en-US"/>
          </a:p>
        </p:txBody>
      </p:sp>
      <p:sp>
        <p:nvSpPr>
          <p:cNvPr id="41574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574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A7A5546-AEB5-0942-9000-AD0B52EB093C}" type="slidenum">
              <a:rPr lang="en-US"/>
              <a:pPr>
                <a:defRPr/>
              </a:pPr>
              <a:t>197</a:t>
            </a:fld>
            <a:endParaRPr lang="en-US"/>
          </a:p>
        </p:txBody>
      </p:sp>
      <p:sp>
        <p:nvSpPr>
          <p:cNvPr id="41676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677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3204D05-35CC-0E42-B3B9-49F31343D95F}" type="slidenum">
              <a:rPr lang="en-US"/>
              <a:pPr>
                <a:defRPr/>
              </a:pPr>
              <a:t>198</a:t>
            </a:fld>
            <a:endParaRPr lang="en-US"/>
          </a:p>
        </p:txBody>
      </p:sp>
      <p:sp>
        <p:nvSpPr>
          <p:cNvPr id="41779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779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28968AB-72F6-024A-B37D-33F47F0E1D24}" type="slidenum">
              <a:rPr lang="en-US"/>
              <a:pPr>
                <a:defRPr/>
              </a:pPr>
              <a:t>199</a:t>
            </a:fld>
            <a:endParaRPr lang="en-US"/>
          </a:p>
        </p:txBody>
      </p:sp>
      <p:sp>
        <p:nvSpPr>
          <p:cNvPr id="41881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881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133B091-5399-C448-BB93-1A4A1853DDA7}" type="slidenum">
              <a:rPr lang="en-US"/>
              <a:pPr>
                <a:defRPr/>
              </a:pPr>
              <a:t>200</a:t>
            </a:fld>
            <a:endParaRPr lang="en-US"/>
          </a:p>
        </p:txBody>
      </p:sp>
      <p:sp>
        <p:nvSpPr>
          <p:cNvPr id="41984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4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260B5E0-6AD8-1847-97F4-AE7EF81281CE}" type="slidenum">
              <a:rPr lang="en-US"/>
              <a:pPr>
                <a:defRPr/>
              </a:pPr>
              <a:t>2</a:t>
            </a:fld>
            <a:endParaRPr lang="en-US"/>
          </a:p>
        </p:txBody>
      </p:sp>
      <p:sp>
        <p:nvSpPr>
          <p:cNvPr id="21606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606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1BA4F13-C652-D94E-9542-5F0D5133A3B1}" type="slidenum">
              <a:rPr lang="en-US"/>
              <a:pPr>
                <a:defRPr/>
              </a:pPr>
              <a:t>20</a:t>
            </a:fld>
            <a:endParaRPr lang="en-US"/>
          </a:p>
        </p:txBody>
      </p:sp>
      <p:sp>
        <p:nvSpPr>
          <p:cNvPr id="23449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449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1732026B-D5E8-794A-82CF-E3043C494013}" type="slidenum">
              <a:rPr lang="en-US"/>
              <a:pPr>
                <a:defRPr/>
              </a:pPr>
              <a:t>201</a:t>
            </a:fld>
            <a:endParaRPr lang="en-US"/>
          </a:p>
        </p:txBody>
      </p:sp>
      <p:sp>
        <p:nvSpPr>
          <p:cNvPr id="42086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2086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BBBF96D-C718-DA46-B6E7-0E0E7F1E719C}" type="slidenum">
              <a:rPr lang="en-US"/>
              <a:pPr>
                <a:defRPr/>
              </a:pPr>
              <a:t>202</a:t>
            </a:fld>
            <a:endParaRPr lang="en-US"/>
          </a:p>
        </p:txBody>
      </p:sp>
      <p:sp>
        <p:nvSpPr>
          <p:cNvPr id="42188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2189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9A321C9-E311-2D40-B67A-22C1FFA05F62}" type="slidenum">
              <a:rPr lang="en-US"/>
              <a:pPr>
                <a:defRPr/>
              </a:pPr>
              <a:t>203</a:t>
            </a:fld>
            <a:endParaRPr lang="en-US"/>
          </a:p>
        </p:txBody>
      </p:sp>
      <p:sp>
        <p:nvSpPr>
          <p:cNvPr id="42291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2291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A1ED702-5449-1843-9652-6A54F5E60F9D}" type="slidenum">
              <a:rPr lang="en-US"/>
              <a:pPr>
                <a:defRPr/>
              </a:pPr>
              <a:t>204</a:t>
            </a:fld>
            <a:endParaRPr lang="en-US"/>
          </a:p>
        </p:txBody>
      </p:sp>
      <p:sp>
        <p:nvSpPr>
          <p:cNvPr id="42393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2393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C4FDEA8-8F9A-0C44-970E-BAE2D03913A9}" type="slidenum">
              <a:rPr lang="en-US"/>
              <a:pPr>
                <a:defRPr/>
              </a:pPr>
              <a:t>205</a:t>
            </a:fld>
            <a:endParaRPr lang="en-US"/>
          </a:p>
        </p:txBody>
      </p:sp>
      <p:sp>
        <p:nvSpPr>
          <p:cNvPr id="42496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2496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843644D-27E6-F442-819A-6E04EB787D21}" type="slidenum">
              <a:rPr lang="en-US"/>
              <a:pPr>
                <a:defRPr/>
              </a:pPr>
              <a:t>21</a:t>
            </a:fld>
            <a:endParaRPr lang="en-US"/>
          </a:p>
        </p:txBody>
      </p:sp>
      <p:sp>
        <p:nvSpPr>
          <p:cNvPr id="23552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2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47844D2-4D34-9644-9A02-61969EFD74E0}" type="slidenum">
              <a:rPr lang="en-US"/>
              <a:pPr>
                <a:defRPr/>
              </a:pPr>
              <a:t>22</a:t>
            </a:fld>
            <a:endParaRPr lang="en-US"/>
          </a:p>
        </p:txBody>
      </p:sp>
      <p:sp>
        <p:nvSpPr>
          <p:cNvPr id="23654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654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0FC5E41-2A3C-6640-9FB2-287C70164A18}" type="slidenum">
              <a:rPr lang="en-US"/>
              <a:pPr>
                <a:defRPr/>
              </a:pPr>
              <a:t>23</a:t>
            </a:fld>
            <a:endParaRPr lang="en-US"/>
          </a:p>
        </p:txBody>
      </p:sp>
      <p:sp>
        <p:nvSpPr>
          <p:cNvPr id="23756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757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18F55CC-A2D4-0340-9207-2D6C50BD1A2D}" type="slidenum">
              <a:rPr lang="en-US"/>
              <a:pPr>
                <a:defRPr/>
              </a:pPr>
              <a:t>24</a:t>
            </a:fld>
            <a:endParaRPr lang="en-US"/>
          </a:p>
        </p:txBody>
      </p:sp>
      <p:sp>
        <p:nvSpPr>
          <p:cNvPr id="23859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859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5959750-582F-4541-8619-0BAA2AB55FF8}" type="slidenum">
              <a:rPr lang="en-US"/>
              <a:pPr>
                <a:defRPr/>
              </a:pPr>
              <a:t>25</a:t>
            </a:fld>
            <a:endParaRPr lang="en-US"/>
          </a:p>
        </p:txBody>
      </p:sp>
      <p:sp>
        <p:nvSpPr>
          <p:cNvPr id="23961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961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6BBD639-0A41-8C4C-8585-85CDCE6B4481}" type="slidenum">
              <a:rPr lang="en-US"/>
              <a:pPr>
                <a:defRPr/>
              </a:pPr>
              <a:t>26</a:t>
            </a:fld>
            <a:endParaRPr lang="en-US"/>
          </a:p>
        </p:txBody>
      </p:sp>
      <p:sp>
        <p:nvSpPr>
          <p:cNvPr id="24064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064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13CC1B7E-4FC4-924A-894F-1C318CCE9272}" type="slidenum">
              <a:rPr lang="en-US"/>
              <a:pPr>
                <a:defRPr/>
              </a:pPr>
              <a:t>27</a:t>
            </a:fld>
            <a:endParaRPr lang="en-US"/>
          </a:p>
        </p:txBody>
      </p:sp>
      <p:sp>
        <p:nvSpPr>
          <p:cNvPr id="24166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166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4C739C5-177B-D242-8BDA-5C7162554F02}" type="slidenum">
              <a:rPr lang="en-US"/>
              <a:pPr>
                <a:defRPr/>
              </a:pPr>
              <a:t>28</a:t>
            </a:fld>
            <a:endParaRPr lang="en-US"/>
          </a:p>
        </p:txBody>
      </p:sp>
      <p:sp>
        <p:nvSpPr>
          <p:cNvPr id="24268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269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B2775D3-FFB4-5943-BE23-D3DE145E6C9D}" type="slidenum">
              <a:rPr lang="en-US"/>
              <a:pPr>
                <a:defRPr/>
              </a:pPr>
              <a:t>29</a:t>
            </a:fld>
            <a:endParaRPr lang="en-US"/>
          </a:p>
        </p:txBody>
      </p:sp>
      <p:sp>
        <p:nvSpPr>
          <p:cNvPr id="24371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371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91F4419-E1A9-0D47-A553-4050CE8C6D49}" type="slidenum">
              <a:rPr lang="en-US"/>
              <a:pPr>
                <a:defRPr/>
              </a:pPr>
              <a:t>3</a:t>
            </a:fld>
            <a:endParaRPr lang="en-US"/>
          </a:p>
        </p:txBody>
      </p:sp>
      <p:sp>
        <p:nvSpPr>
          <p:cNvPr id="21708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709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8B94067-77DA-CC45-88F7-78C234DB61B0}" type="slidenum">
              <a:rPr lang="en-US"/>
              <a:pPr>
                <a:defRPr/>
              </a:pPr>
              <a:t>30</a:t>
            </a:fld>
            <a:endParaRPr lang="en-US"/>
          </a:p>
        </p:txBody>
      </p:sp>
      <p:sp>
        <p:nvSpPr>
          <p:cNvPr id="24473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473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D6B52DD-E735-7B40-9CAB-616C00FBA33D}" type="slidenum">
              <a:rPr lang="en-US"/>
              <a:pPr>
                <a:defRPr/>
              </a:pPr>
              <a:t>31</a:t>
            </a:fld>
            <a:endParaRPr lang="en-US"/>
          </a:p>
        </p:txBody>
      </p:sp>
      <p:sp>
        <p:nvSpPr>
          <p:cNvPr id="24576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6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3E6C3EE1-3EDA-1B4E-94AE-649FA46FD4C6}" type="slidenum">
              <a:rPr lang="en-US"/>
              <a:pPr>
                <a:defRPr/>
              </a:pPr>
              <a:t>32</a:t>
            </a:fld>
            <a:endParaRPr lang="en-US"/>
          </a:p>
        </p:txBody>
      </p:sp>
      <p:sp>
        <p:nvSpPr>
          <p:cNvPr id="24678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678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42B7FB7B-21DD-DB44-8CC5-66F23F13199D}" type="slidenum">
              <a:rPr lang="en-US"/>
              <a:pPr>
                <a:defRPr/>
              </a:pPr>
              <a:t>33</a:t>
            </a:fld>
            <a:endParaRPr lang="en-US"/>
          </a:p>
        </p:txBody>
      </p:sp>
      <p:sp>
        <p:nvSpPr>
          <p:cNvPr id="24780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781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36BED67B-CED4-554F-9069-26AB6E795270}" type="slidenum">
              <a:rPr lang="en-US"/>
              <a:pPr>
                <a:defRPr/>
              </a:pPr>
              <a:t>34</a:t>
            </a:fld>
            <a:endParaRPr lang="en-US"/>
          </a:p>
        </p:txBody>
      </p:sp>
      <p:sp>
        <p:nvSpPr>
          <p:cNvPr id="24883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883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3891BBFA-8CBF-1D46-8B17-D05285C951D3}" type="slidenum">
              <a:rPr lang="en-US"/>
              <a:pPr>
                <a:defRPr/>
              </a:pPr>
              <a:t>35</a:t>
            </a:fld>
            <a:endParaRPr lang="en-US"/>
          </a:p>
        </p:txBody>
      </p:sp>
      <p:sp>
        <p:nvSpPr>
          <p:cNvPr id="24985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985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36EEDA5-5AEB-D949-8926-4F304E37AF9D}" type="slidenum">
              <a:rPr lang="en-US"/>
              <a:pPr>
                <a:defRPr/>
              </a:pPr>
              <a:t>36</a:t>
            </a:fld>
            <a:endParaRPr lang="en-US"/>
          </a:p>
        </p:txBody>
      </p:sp>
      <p:sp>
        <p:nvSpPr>
          <p:cNvPr id="25088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088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2E04425-7601-8541-B24C-8B769BAAFC87}" type="slidenum">
              <a:rPr lang="en-US"/>
              <a:pPr>
                <a:defRPr/>
              </a:pPr>
              <a:t>37</a:t>
            </a:fld>
            <a:endParaRPr lang="en-US"/>
          </a:p>
        </p:txBody>
      </p:sp>
      <p:sp>
        <p:nvSpPr>
          <p:cNvPr id="25190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190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D463D70-DAF7-EA42-BA78-F144255FB4C4}" type="slidenum">
              <a:rPr lang="en-US"/>
              <a:pPr>
                <a:defRPr/>
              </a:pPr>
              <a:t>38</a:t>
            </a:fld>
            <a:endParaRPr lang="en-US"/>
          </a:p>
        </p:txBody>
      </p:sp>
      <p:sp>
        <p:nvSpPr>
          <p:cNvPr id="25292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293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A373F59-53E8-814B-A51B-3ED2A2B09C87}" type="slidenum">
              <a:rPr lang="en-US"/>
              <a:pPr>
                <a:defRPr/>
              </a:pPr>
              <a:t>39</a:t>
            </a:fld>
            <a:endParaRPr lang="en-US"/>
          </a:p>
        </p:txBody>
      </p:sp>
      <p:sp>
        <p:nvSpPr>
          <p:cNvPr id="25395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395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43BFE35-35D8-0945-A7BE-16BB49D3E216}" type="slidenum">
              <a:rPr lang="en-US"/>
              <a:pPr>
                <a:defRPr/>
              </a:pPr>
              <a:t>4</a:t>
            </a:fld>
            <a:endParaRPr lang="en-US"/>
          </a:p>
        </p:txBody>
      </p:sp>
      <p:sp>
        <p:nvSpPr>
          <p:cNvPr id="21811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811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A1C4AEA-E409-8544-AB66-B5A4E2E51609}" type="slidenum">
              <a:rPr lang="en-US"/>
              <a:pPr>
                <a:defRPr/>
              </a:pPr>
              <a:t>40</a:t>
            </a:fld>
            <a:endParaRPr lang="en-US"/>
          </a:p>
        </p:txBody>
      </p:sp>
      <p:sp>
        <p:nvSpPr>
          <p:cNvPr id="25497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497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DB88E50-C21E-2B48-975D-5D67A8CB327D}" type="slidenum">
              <a:rPr lang="en-US"/>
              <a:pPr>
                <a:defRPr/>
              </a:pPr>
              <a:t>41</a:t>
            </a:fld>
            <a:endParaRPr lang="en-US"/>
          </a:p>
        </p:txBody>
      </p:sp>
      <p:sp>
        <p:nvSpPr>
          <p:cNvPr id="25600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0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1C7A98B9-2E25-BB44-9907-CB8DBDF763E9}" type="slidenum">
              <a:rPr lang="en-US"/>
              <a:pPr>
                <a:defRPr/>
              </a:pPr>
              <a:t>42</a:t>
            </a:fld>
            <a:endParaRPr lang="en-US"/>
          </a:p>
        </p:txBody>
      </p:sp>
      <p:sp>
        <p:nvSpPr>
          <p:cNvPr id="25702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702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F84A8BD-47CF-FC49-90D1-20CFDB907C44}" type="slidenum">
              <a:rPr lang="en-US"/>
              <a:pPr>
                <a:defRPr/>
              </a:pPr>
              <a:t>43</a:t>
            </a:fld>
            <a:endParaRPr lang="en-US"/>
          </a:p>
        </p:txBody>
      </p:sp>
      <p:sp>
        <p:nvSpPr>
          <p:cNvPr id="25804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805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0682AD5-D9D8-344C-838E-68382813DF65}" type="slidenum">
              <a:rPr lang="en-US"/>
              <a:pPr>
                <a:defRPr/>
              </a:pPr>
              <a:t>44</a:t>
            </a:fld>
            <a:endParaRPr lang="en-US"/>
          </a:p>
        </p:txBody>
      </p:sp>
      <p:sp>
        <p:nvSpPr>
          <p:cNvPr id="25907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907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DB2836C-4C7D-964F-ABF9-7830D4213154}" type="slidenum">
              <a:rPr lang="en-US"/>
              <a:pPr>
                <a:defRPr/>
              </a:pPr>
              <a:t>45</a:t>
            </a:fld>
            <a:endParaRPr lang="en-US"/>
          </a:p>
        </p:txBody>
      </p:sp>
      <p:sp>
        <p:nvSpPr>
          <p:cNvPr id="26009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009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34E1BE2-CBA0-3142-92CD-F3AE9BB8E26E}" type="slidenum">
              <a:rPr lang="en-US"/>
              <a:pPr>
                <a:defRPr/>
              </a:pPr>
              <a:t>46</a:t>
            </a:fld>
            <a:endParaRPr lang="en-US"/>
          </a:p>
        </p:txBody>
      </p:sp>
      <p:sp>
        <p:nvSpPr>
          <p:cNvPr id="26112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112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151FE8F-40BE-AB42-8773-60DB64FBA9B2}" type="slidenum">
              <a:rPr lang="en-US"/>
              <a:pPr>
                <a:defRPr/>
              </a:pPr>
              <a:t>47</a:t>
            </a:fld>
            <a:endParaRPr lang="en-US"/>
          </a:p>
        </p:txBody>
      </p:sp>
      <p:sp>
        <p:nvSpPr>
          <p:cNvPr id="26214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214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1DCD5BD-16FB-4148-B5CF-A9ABE01DA197}" type="slidenum">
              <a:rPr lang="en-US"/>
              <a:pPr>
                <a:defRPr/>
              </a:pPr>
              <a:t>48</a:t>
            </a:fld>
            <a:endParaRPr lang="en-US"/>
          </a:p>
        </p:txBody>
      </p:sp>
      <p:sp>
        <p:nvSpPr>
          <p:cNvPr id="26316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317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1DC625C-760E-5041-9AE7-D08E6864FC60}" type="slidenum">
              <a:rPr lang="en-US"/>
              <a:pPr>
                <a:defRPr/>
              </a:pPr>
              <a:t>49</a:t>
            </a:fld>
            <a:endParaRPr lang="en-US"/>
          </a:p>
        </p:txBody>
      </p:sp>
      <p:sp>
        <p:nvSpPr>
          <p:cNvPr id="26419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419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0557EBF-9032-274C-89CF-679C4C3B0ACD}" type="slidenum">
              <a:rPr lang="en-US"/>
              <a:pPr>
                <a:defRPr/>
              </a:pPr>
              <a:t>5</a:t>
            </a:fld>
            <a:endParaRPr lang="en-US"/>
          </a:p>
        </p:txBody>
      </p:sp>
      <p:sp>
        <p:nvSpPr>
          <p:cNvPr id="21913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913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B2D3298-8021-6C41-A8F0-1556533375EE}" type="slidenum">
              <a:rPr lang="en-US"/>
              <a:pPr>
                <a:defRPr/>
              </a:pPr>
              <a:t>50</a:t>
            </a:fld>
            <a:endParaRPr lang="en-US"/>
          </a:p>
        </p:txBody>
      </p:sp>
      <p:sp>
        <p:nvSpPr>
          <p:cNvPr id="26521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521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A9A17EA-8F74-5B41-9391-52342EC9319A}" type="slidenum">
              <a:rPr lang="en-US"/>
              <a:pPr>
                <a:defRPr/>
              </a:pPr>
              <a:t>51</a:t>
            </a:fld>
            <a:endParaRPr lang="en-US"/>
          </a:p>
        </p:txBody>
      </p:sp>
      <p:sp>
        <p:nvSpPr>
          <p:cNvPr id="26624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4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137E8A6-C6CD-A74E-BEA5-1A6EFA46718B}" type="slidenum">
              <a:rPr lang="en-US"/>
              <a:pPr>
                <a:defRPr/>
              </a:pPr>
              <a:t>52</a:t>
            </a:fld>
            <a:endParaRPr lang="en-US"/>
          </a:p>
        </p:txBody>
      </p:sp>
      <p:sp>
        <p:nvSpPr>
          <p:cNvPr id="26726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726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F2C6DC0-CCBC-474F-B1EB-74FC143B4A4B}" type="slidenum">
              <a:rPr lang="en-US"/>
              <a:pPr>
                <a:defRPr/>
              </a:pPr>
              <a:t>53</a:t>
            </a:fld>
            <a:endParaRPr lang="en-US"/>
          </a:p>
        </p:txBody>
      </p:sp>
      <p:sp>
        <p:nvSpPr>
          <p:cNvPr id="26828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829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F5B7091-AFCE-7D45-9C7B-8C8603595797}" type="slidenum">
              <a:rPr lang="en-US"/>
              <a:pPr>
                <a:defRPr/>
              </a:pPr>
              <a:t>54</a:t>
            </a:fld>
            <a:endParaRPr lang="en-US"/>
          </a:p>
        </p:txBody>
      </p:sp>
      <p:sp>
        <p:nvSpPr>
          <p:cNvPr id="26931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931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CCF4740-B943-5946-AA4A-C5AA078DFE27}" type="slidenum">
              <a:rPr lang="en-US"/>
              <a:pPr>
                <a:defRPr/>
              </a:pPr>
              <a:t>55</a:t>
            </a:fld>
            <a:endParaRPr lang="en-US"/>
          </a:p>
        </p:txBody>
      </p:sp>
      <p:sp>
        <p:nvSpPr>
          <p:cNvPr id="27033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033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37F116B-F4C9-8447-A44D-B00F15C1B7DC}" type="slidenum">
              <a:rPr lang="en-US"/>
              <a:pPr>
                <a:defRPr/>
              </a:pPr>
              <a:t>56</a:t>
            </a:fld>
            <a:endParaRPr lang="en-US"/>
          </a:p>
        </p:txBody>
      </p:sp>
      <p:sp>
        <p:nvSpPr>
          <p:cNvPr id="27136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136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247163E-C90D-8549-8FDB-4C03C751C084}" type="slidenum">
              <a:rPr lang="en-US"/>
              <a:pPr>
                <a:defRPr/>
              </a:pPr>
              <a:t>57</a:t>
            </a:fld>
            <a:endParaRPr lang="en-US"/>
          </a:p>
        </p:txBody>
      </p:sp>
      <p:sp>
        <p:nvSpPr>
          <p:cNvPr id="27238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238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9425062-E41C-E84C-B434-5E684EF87FE0}" type="slidenum">
              <a:rPr lang="en-US"/>
              <a:pPr>
                <a:defRPr/>
              </a:pPr>
              <a:t>58</a:t>
            </a:fld>
            <a:endParaRPr lang="en-US"/>
          </a:p>
        </p:txBody>
      </p:sp>
      <p:sp>
        <p:nvSpPr>
          <p:cNvPr id="27340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341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C739F51-70B1-D142-BB6D-650D17D48F40}" type="slidenum">
              <a:rPr lang="en-US"/>
              <a:pPr>
                <a:defRPr/>
              </a:pPr>
              <a:t>59</a:t>
            </a:fld>
            <a:endParaRPr lang="en-US"/>
          </a:p>
        </p:txBody>
      </p:sp>
      <p:sp>
        <p:nvSpPr>
          <p:cNvPr id="27443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443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1D105772-67ED-7F4F-A11C-B6A707C54AD8}" type="slidenum">
              <a:rPr lang="en-US"/>
              <a:pPr>
                <a:defRPr/>
              </a:pPr>
              <a:t>6</a:t>
            </a:fld>
            <a:endParaRPr lang="en-US"/>
          </a:p>
        </p:txBody>
      </p:sp>
      <p:sp>
        <p:nvSpPr>
          <p:cNvPr id="22016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016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4E3F673-3069-784C-B856-62149AC8F032}" type="slidenum">
              <a:rPr lang="en-US"/>
              <a:pPr>
                <a:defRPr/>
              </a:pPr>
              <a:t>60</a:t>
            </a:fld>
            <a:endParaRPr lang="en-US"/>
          </a:p>
        </p:txBody>
      </p:sp>
      <p:sp>
        <p:nvSpPr>
          <p:cNvPr id="27545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545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3C97C845-85C6-7845-AC49-066BCAFB2C0B}" type="slidenum">
              <a:rPr lang="en-US"/>
              <a:pPr>
                <a:defRPr/>
              </a:pPr>
              <a:t>61</a:t>
            </a:fld>
            <a:endParaRPr lang="en-US"/>
          </a:p>
        </p:txBody>
      </p:sp>
      <p:sp>
        <p:nvSpPr>
          <p:cNvPr id="27648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48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954BCF9-59C0-094D-888B-7E8236772EAC}" type="slidenum">
              <a:rPr lang="en-US"/>
              <a:pPr>
                <a:defRPr/>
              </a:pPr>
              <a:t>62</a:t>
            </a:fld>
            <a:endParaRPr lang="en-US"/>
          </a:p>
        </p:txBody>
      </p:sp>
      <p:sp>
        <p:nvSpPr>
          <p:cNvPr id="27750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750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AF9ADD5-E14C-2141-8E75-E165BD4271F6}" type="slidenum">
              <a:rPr lang="en-US"/>
              <a:pPr>
                <a:defRPr/>
              </a:pPr>
              <a:t>63</a:t>
            </a:fld>
            <a:endParaRPr lang="en-US"/>
          </a:p>
        </p:txBody>
      </p:sp>
      <p:sp>
        <p:nvSpPr>
          <p:cNvPr id="27852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853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8939D13-2115-1048-97C2-0F8AA1BC0876}" type="slidenum">
              <a:rPr lang="en-US"/>
              <a:pPr>
                <a:defRPr/>
              </a:pPr>
              <a:t>64</a:t>
            </a:fld>
            <a:endParaRPr lang="en-US"/>
          </a:p>
        </p:txBody>
      </p:sp>
      <p:sp>
        <p:nvSpPr>
          <p:cNvPr id="27955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955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F8F5E563-B2DB-6744-82D0-BAFFE2EAC6FC}" type="slidenum">
              <a:rPr lang="en-US"/>
              <a:pPr>
                <a:defRPr/>
              </a:pPr>
              <a:t>65</a:t>
            </a:fld>
            <a:endParaRPr lang="en-US"/>
          </a:p>
        </p:txBody>
      </p:sp>
      <p:sp>
        <p:nvSpPr>
          <p:cNvPr id="29184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184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BBFEBE9-9CF5-C144-9FEB-52AFB51FE312}" type="slidenum">
              <a:rPr lang="en-US"/>
              <a:pPr>
                <a:defRPr/>
              </a:pPr>
              <a:t>66</a:t>
            </a:fld>
            <a:endParaRPr lang="en-US"/>
          </a:p>
        </p:txBody>
      </p:sp>
      <p:sp>
        <p:nvSpPr>
          <p:cNvPr id="29286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286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4254AEC-DF09-2543-B5FE-E87B42DD63AD}" type="slidenum">
              <a:rPr lang="en-US"/>
              <a:pPr>
                <a:defRPr/>
              </a:pPr>
              <a:t>67</a:t>
            </a:fld>
            <a:endParaRPr lang="en-US"/>
          </a:p>
        </p:txBody>
      </p:sp>
      <p:sp>
        <p:nvSpPr>
          <p:cNvPr id="29388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389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43EBBA4-CF31-D347-8C48-4F797C809D8B}" type="slidenum">
              <a:rPr lang="en-US"/>
              <a:pPr>
                <a:defRPr/>
              </a:pPr>
              <a:t>68</a:t>
            </a:fld>
            <a:endParaRPr lang="en-US"/>
          </a:p>
        </p:txBody>
      </p:sp>
      <p:sp>
        <p:nvSpPr>
          <p:cNvPr id="29491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491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4FCC6077-BCB9-E94E-AE99-A1C074E1A68B}" type="slidenum">
              <a:rPr lang="en-US"/>
              <a:pPr>
                <a:defRPr/>
              </a:pPr>
              <a:t>69</a:t>
            </a:fld>
            <a:endParaRPr lang="en-US"/>
          </a:p>
        </p:txBody>
      </p:sp>
      <p:sp>
        <p:nvSpPr>
          <p:cNvPr id="29593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593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901ADB39-A473-A944-AB24-CBEA0F5F7F8A}" type="slidenum">
              <a:rPr lang="en-US"/>
              <a:pPr>
                <a:defRPr/>
              </a:pPr>
              <a:t>7</a:t>
            </a:fld>
            <a:endParaRPr lang="en-US"/>
          </a:p>
        </p:txBody>
      </p:sp>
      <p:sp>
        <p:nvSpPr>
          <p:cNvPr id="22118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118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8B44221-87CA-4644-ADA3-F9F3A01D22F5}" type="slidenum">
              <a:rPr lang="en-US"/>
              <a:pPr>
                <a:defRPr/>
              </a:pPr>
              <a:t>70</a:t>
            </a:fld>
            <a:endParaRPr lang="en-US"/>
          </a:p>
        </p:txBody>
      </p:sp>
      <p:sp>
        <p:nvSpPr>
          <p:cNvPr id="29696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6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F3929192-B65C-AF47-AA03-1C0589FC3EAD}" type="slidenum">
              <a:rPr lang="en-US"/>
              <a:pPr>
                <a:defRPr/>
              </a:pPr>
              <a:t>71</a:t>
            </a:fld>
            <a:endParaRPr lang="en-US"/>
          </a:p>
        </p:txBody>
      </p:sp>
      <p:sp>
        <p:nvSpPr>
          <p:cNvPr id="29798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798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4878E27-8651-6945-AE20-105125FFF835}" type="slidenum">
              <a:rPr lang="en-US"/>
              <a:pPr>
                <a:defRPr/>
              </a:pPr>
              <a:t>72</a:t>
            </a:fld>
            <a:endParaRPr lang="en-US"/>
          </a:p>
        </p:txBody>
      </p:sp>
      <p:sp>
        <p:nvSpPr>
          <p:cNvPr id="29900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901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A6DE1C16-AAF6-A74A-BD67-9234B66D37F1}" type="slidenum">
              <a:rPr lang="en-US"/>
              <a:pPr>
                <a:defRPr/>
              </a:pPr>
              <a:t>73</a:t>
            </a:fld>
            <a:endParaRPr lang="en-US"/>
          </a:p>
        </p:txBody>
      </p:sp>
      <p:sp>
        <p:nvSpPr>
          <p:cNvPr id="30003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003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C839F0D3-63CC-164B-B3CA-76505585BF96}" type="slidenum">
              <a:rPr lang="en-US"/>
              <a:pPr>
                <a:defRPr/>
              </a:pPr>
              <a:t>74</a:t>
            </a:fld>
            <a:endParaRPr lang="en-US"/>
          </a:p>
        </p:txBody>
      </p:sp>
      <p:sp>
        <p:nvSpPr>
          <p:cNvPr id="30105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105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13440C7C-54AD-834F-A724-ADE0258BE7F8}" type="slidenum">
              <a:rPr lang="en-US"/>
              <a:pPr>
                <a:defRPr/>
              </a:pPr>
              <a:t>75</a:t>
            </a:fld>
            <a:endParaRPr lang="en-US"/>
          </a:p>
        </p:txBody>
      </p:sp>
      <p:sp>
        <p:nvSpPr>
          <p:cNvPr id="30208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208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6E49E8EC-A590-B340-9B5B-ADE30226CA40}" type="slidenum">
              <a:rPr lang="en-US"/>
              <a:pPr>
                <a:defRPr/>
              </a:pPr>
              <a:t>76</a:t>
            </a:fld>
            <a:endParaRPr lang="en-US"/>
          </a:p>
        </p:txBody>
      </p:sp>
      <p:sp>
        <p:nvSpPr>
          <p:cNvPr id="30310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310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D6A71F8-2DDB-5D4A-824F-93B7CD3A2548}" type="slidenum">
              <a:rPr lang="en-US"/>
              <a:pPr>
                <a:defRPr/>
              </a:pPr>
              <a:t>77</a:t>
            </a:fld>
            <a:endParaRPr lang="en-US"/>
          </a:p>
        </p:txBody>
      </p:sp>
      <p:sp>
        <p:nvSpPr>
          <p:cNvPr id="30412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413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25FBA9A-EBC8-5D49-B863-D26C765F468A}" type="slidenum">
              <a:rPr lang="en-US"/>
              <a:pPr>
                <a:defRPr/>
              </a:pPr>
              <a:t>78</a:t>
            </a:fld>
            <a:endParaRPr lang="en-US"/>
          </a:p>
        </p:txBody>
      </p:sp>
      <p:sp>
        <p:nvSpPr>
          <p:cNvPr id="30515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515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61CFB6E-066A-EB41-A15C-9453DC0BED6A}" type="slidenum">
              <a:rPr lang="en-US"/>
              <a:pPr>
                <a:defRPr/>
              </a:pPr>
              <a:t>79</a:t>
            </a:fld>
            <a:endParaRPr lang="en-US"/>
          </a:p>
        </p:txBody>
      </p:sp>
      <p:sp>
        <p:nvSpPr>
          <p:cNvPr id="30617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617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891F5312-4F73-994F-9665-5744CF26429F}" type="slidenum">
              <a:rPr lang="en-US"/>
              <a:pPr>
                <a:defRPr/>
              </a:pPr>
              <a:t>8</a:t>
            </a:fld>
            <a:endParaRPr lang="en-US"/>
          </a:p>
        </p:txBody>
      </p:sp>
      <p:sp>
        <p:nvSpPr>
          <p:cNvPr id="22220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221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ACA5478-841B-AF45-A274-4A8E8666C747}" type="slidenum">
              <a:rPr lang="en-US"/>
              <a:pPr>
                <a:defRPr/>
              </a:pPr>
              <a:t>80</a:t>
            </a:fld>
            <a:endParaRPr lang="en-US"/>
          </a:p>
        </p:txBody>
      </p:sp>
      <p:sp>
        <p:nvSpPr>
          <p:cNvPr id="30720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0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B42E068-F1D2-9E4C-967A-78739A614B32}" type="slidenum">
              <a:rPr lang="en-US"/>
              <a:pPr>
                <a:defRPr/>
              </a:pPr>
              <a:t>81</a:t>
            </a:fld>
            <a:endParaRPr lang="en-US"/>
          </a:p>
        </p:txBody>
      </p:sp>
      <p:sp>
        <p:nvSpPr>
          <p:cNvPr id="30822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822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F948EAD5-2939-4D49-87C0-C712F689C945}" type="slidenum">
              <a:rPr lang="en-US"/>
              <a:pPr>
                <a:defRPr/>
              </a:pPr>
              <a:t>82</a:t>
            </a:fld>
            <a:endParaRPr lang="en-US"/>
          </a:p>
        </p:txBody>
      </p:sp>
      <p:sp>
        <p:nvSpPr>
          <p:cNvPr id="30924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925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B97368E-2FD3-C146-A435-E84A72C6D7F0}" type="slidenum">
              <a:rPr lang="en-US"/>
              <a:pPr>
                <a:defRPr/>
              </a:pPr>
              <a:t>83</a:t>
            </a:fld>
            <a:endParaRPr lang="en-US"/>
          </a:p>
        </p:txBody>
      </p:sp>
      <p:sp>
        <p:nvSpPr>
          <p:cNvPr id="31027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027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49FDC5CC-2842-144E-84C7-AF6A58BB28CC}" type="slidenum">
              <a:rPr lang="en-US"/>
              <a:pPr>
                <a:defRPr/>
              </a:pPr>
              <a:t>84</a:t>
            </a:fld>
            <a:endParaRPr lang="en-US"/>
          </a:p>
        </p:txBody>
      </p:sp>
      <p:sp>
        <p:nvSpPr>
          <p:cNvPr id="31129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129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BE12E0FD-27C9-2C49-8060-299BC1EE8A6D}" type="slidenum">
              <a:rPr lang="en-US"/>
              <a:pPr>
                <a:defRPr/>
              </a:pPr>
              <a:t>85</a:t>
            </a:fld>
            <a:endParaRPr lang="en-US"/>
          </a:p>
        </p:txBody>
      </p:sp>
      <p:sp>
        <p:nvSpPr>
          <p:cNvPr id="31232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232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198B973A-2D80-F949-ACF4-C52936689A70}" type="slidenum">
              <a:rPr lang="en-US"/>
              <a:pPr>
                <a:defRPr/>
              </a:pPr>
              <a:t>86</a:t>
            </a:fld>
            <a:endParaRPr lang="en-US"/>
          </a:p>
        </p:txBody>
      </p:sp>
      <p:sp>
        <p:nvSpPr>
          <p:cNvPr id="31334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334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148670B6-6DFD-C245-A1D7-05EF566AA995}" type="slidenum">
              <a:rPr lang="en-US"/>
              <a:pPr>
                <a:defRPr/>
              </a:pPr>
              <a:t>87</a:t>
            </a:fld>
            <a:endParaRPr lang="en-US"/>
          </a:p>
        </p:txBody>
      </p:sp>
      <p:sp>
        <p:nvSpPr>
          <p:cNvPr id="31436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437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40E9475-D6AF-9A42-8E0D-EDA406928FDD}" type="slidenum">
              <a:rPr lang="en-US"/>
              <a:pPr>
                <a:defRPr/>
              </a:pPr>
              <a:t>88</a:t>
            </a:fld>
            <a:endParaRPr lang="en-US"/>
          </a:p>
        </p:txBody>
      </p:sp>
      <p:sp>
        <p:nvSpPr>
          <p:cNvPr id="31539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539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09EF4CA3-2870-CA42-BEEF-F88C65256E55}" type="slidenum">
              <a:rPr lang="en-US"/>
              <a:pPr>
                <a:defRPr/>
              </a:pPr>
              <a:t>89</a:t>
            </a:fld>
            <a:endParaRPr lang="en-US"/>
          </a:p>
        </p:txBody>
      </p:sp>
      <p:sp>
        <p:nvSpPr>
          <p:cNvPr id="31641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641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BE1C08F-A3CD-D44A-94EC-2D9869286444}" type="slidenum">
              <a:rPr lang="en-US"/>
              <a:pPr>
                <a:defRPr/>
              </a:pPr>
              <a:t>9</a:t>
            </a:fld>
            <a:endParaRPr lang="en-US"/>
          </a:p>
        </p:txBody>
      </p:sp>
      <p:sp>
        <p:nvSpPr>
          <p:cNvPr id="22323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323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2375209C-8D55-3242-8244-90F473B26715}" type="slidenum">
              <a:rPr lang="en-US"/>
              <a:pPr>
                <a:defRPr/>
              </a:pPr>
              <a:t>90</a:t>
            </a:fld>
            <a:endParaRPr lang="en-US"/>
          </a:p>
        </p:txBody>
      </p:sp>
      <p:sp>
        <p:nvSpPr>
          <p:cNvPr id="31744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4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FB6BAB44-E519-9943-96CD-663081521487}" type="slidenum">
              <a:rPr lang="en-US"/>
              <a:pPr>
                <a:defRPr/>
              </a:pPr>
              <a:t>91</a:t>
            </a:fld>
            <a:endParaRPr lang="en-US"/>
          </a:p>
        </p:txBody>
      </p:sp>
      <p:sp>
        <p:nvSpPr>
          <p:cNvPr id="31846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846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598D9248-315D-5342-BCDC-F3B61576F5F5}" type="slidenum">
              <a:rPr lang="en-US"/>
              <a:pPr>
                <a:defRPr/>
              </a:pPr>
              <a:t>92</a:t>
            </a:fld>
            <a:endParaRPr lang="en-US"/>
          </a:p>
        </p:txBody>
      </p:sp>
      <p:sp>
        <p:nvSpPr>
          <p:cNvPr id="31948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949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CCAE2229-C659-2A4F-96BE-D733E3B122A5}" type="slidenum">
              <a:rPr lang="en-US"/>
              <a:pPr>
                <a:defRPr/>
              </a:pPr>
              <a:t>93</a:t>
            </a:fld>
            <a:endParaRPr lang="en-US"/>
          </a:p>
        </p:txBody>
      </p:sp>
      <p:sp>
        <p:nvSpPr>
          <p:cNvPr id="32051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051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BD9B1A5-9CF9-A948-B649-4A6CD3580F6A}" type="slidenum">
              <a:rPr lang="en-US"/>
              <a:pPr>
                <a:defRPr/>
              </a:pPr>
              <a:t>94</a:t>
            </a:fld>
            <a:endParaRPr lang="en-US"/>
          </a:p>
        </p:txBody>
      </p:sp>
      <p:sp>
        <p:nvSpPr>
          <p:cNvPr id="32153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153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CB2E68AE-45A5-F748-92EF-90675F3AF640}" type="slidenum">
              <a:rPr lang="en-US"/>
              <a:pPr>
                <a:defRPr/>
              </a:pPr>
              <a:t>95</a:t>
            </a:fld>
            <a:endParaRPr lang="en-US"/>
          </a:p>
        </p:txBody>
      </p:sp>
      <p:sp>
        <p:nvSpPr>
          <p:cNvPr id="322561"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2562"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D108D65E-1D2A-B943-9760-DF0B0ED2687B}" type="slidenum">
              <a:rPr lang="en-US"/>
              <a:pPr>
                <a:defRPr/>
              </a:pPr>
              <a:t>96</a:t>
            </a:fld>
            <a:endParaRPr lang="en-US"/>
          </a:p>
        </p:txBody>
      </p:sp>
      <p:sp>
        <p:nvSpPr>
          <p:cNvPr id="323585"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3586"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B973412-EE97-7E4C-8341-6EBB31D013A8}" type="slidenum">
              <a:rPr lang="en-US"/>
              <a:pPr>
                <a:defRPr/>
              </a:pPr>
              <a:t>97</a:t>
            </a:fld>
            <a:endParaRPr lang="en-US"/>
          </a:p>
        </p:txBody>
      </p:sp>
      <p:sp>
        <p:nvSpPr>
          <p:cNvPr id="324609"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4610"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7FA063B7-3686-314E-B173-6B9746E65F1A}" type="slidenum">
              <a:rPr lang="en-US"/>
              <a:pPr>
                <a:defRPr/>
              </a:pPr>
              <a:t>98</a:t>
            </a:fld>
            <a:endParaRPr lang="en-US"/>
          </a:p>
        </p:txBody>
      </p:sp>
      <p:sp>
        <p:nvSpPr>
          <p:cNvPr id="325633"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5634"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p:txBody>
          <a:bodyPr/>
          <a:lstStyle/>
          <a:p>
            <a:pPr>
              <a:defRPr/>
            </a:pPr>
            <a:fld id="{E33E0CD7-FFFC-DF40-9635-8E9288CFBF4A}" type="slidenum">
              <a:rPr lang="en-US"/>
              <a:pPr>
                <a:defRPr/>
              </a:pPr>
              <a:t>99</a:t>
            </a:fld>
            <a:endParaRPr lang="en-US"/>
          </a:p>
        </p:txBody>
      </p:sp>
      <p:sp>
        <p:nvSpPr>
          <p:cNvPr id="326657" name="Text Box 1"/>
          <p:cNvSpPr txBox="1">
            <a:spLocks noGrp="1" noRot="1" noChangeAspect="1" noChangeArrowheads="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6658" name="Text Box 2"/>
          <p:cNvSpPr txBox="1">
            <a:spLocks noGrp="1" noChangeArrowheads="1"/>
          </p:cNvSpPr>
          <p:nvPr>
            <p:ph type="body" idx="1"/>
          </p:nvPr>
        </p:nvSpPr>
        <p:spPr>
          <a:xfrm>
            <a:off x="1219200" y="3257550"/>
            <a:ext cx="6705600" cy="3105150"/>
          </a:xfrm>
          <a:solidFill>
            <a:srgbClr val="FFFFFF"/>
          </a:solidFill>
          <a:ln w="9360" cap="flat">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51202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675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5463" y="609600"/>
            <a:ext cx="1731962" cy="5635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609600"/>
            <a:ext cx="5046663" cy="5635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027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2197C9F2-6CCA-4C49-9C2F-FDE550349A9D}" type="slidenum">
              <a:rPr lang="en-US"/>
              <a:pPr>
                <a:defRPr/>
              </a:pPr>
              <a:t>‹#›</a:t>
            </a:fld>
            <a:endParaRPr lang="en-US"/>
          </a:p>
        </p:txBody>
      </p:sp>
    </p:spTree>
    <p:extLst>
      <p:ext uri="{BB962C8B-B14F-4D97-AF65-F5344CB8AC3E}">
        <p14:creationId xmlns:p14="http://schemas.microsoft.com/office/powerpoint/2010/main" val="377374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84C02A24-0CBB-4E4F-87E2-BBCA3D4105CF}" type="slidenum">
              <a:rPr lang="en-US"/>
              <a:pPr>
                <a:defRPr/>
              </a:pPr>
              <a:t>‹#›</a:t>
            </a:fld>
            <a:endParaRPr lang="en-US"/>
          </a:p>
        </p:txBody>
      </p:sp>
    </p:spTree>
    <p:extLst>
      <p:ext uri="{BB962C8B-B14F-4D97-AF65-F5344CB8AC3E}">
        <p14:creationId xmlns:p14="http://schemas.microsoft.com/office/powerpoint/2010/main" val="2854319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DC09E4B4-34F7-AE40-92D9-2BB54A50599B}" type="slidenum">
              <a:rPr lang="en-US"/>
              <a:pPr>
                <a:defRPr/>
              </a:pPr>
              <a:t>‹#›</a:t>
            </a:fld>
            <a:endParaRPr lang="en-US"/>
          </a:p>
        </p:txBody>
      </p:sp>
    </p:spTree>
    <p:extLst>
      <p:ext uri="{BB962C8B-B14F-4D97-AF65-F5344CB8AC3E}">
        <p14:creationId xmlns:p14="http://schemas.microsoft.com/office/powerpoint/2010/main" val="1048239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7013"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4963"/>
            <a:ext cx="4037012"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10765129-F90D-914D-B5CD-5FBAC83D2380}" type="slidenum">
              <a:rPr lang="en-US"/>
              <a:pPr>
                <a:defRPr/>
              </a:pPr>
              <a:t>‹#›</a:t>
            </a:fld>
            <a:endParaRPr lang="en-US"/>
          </a:p>
        </p:txBody>
      </p:sp>
    </p:spTree>
    <p:extLst>
      <p:ext uri="{BB962C8B-B14F-4D97-AF65-F5344CB8AC3E}">
        <p14:creationId xmlns:p14="http://schemas.microsoft.com/office/powerpoint/2010/main" val="3185971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3"/>
          <p:cNvSpPr>
            <a:spLocks noGrp="1" noChangeArrowheads="1"/>
          </p:cNvSpPr>
          <p:nvPr>
            <p:ph type="ftr" idx="11"/>
          </p:nvPr>
        </p:nvSpPr>
        <p:spPr>
          <a:ln/>
        </p:spPr>
        <p:txBody>
          <a:bodyPr/>
          <a:lstStyle>
            <a:lvl1pPr>
              <a:defRPr/>
            </a:lvl1pPr>
          </a:lstStyle>
          <a:p>
            <a:pPr>
              <a:defRPr/>
            </a:pPr>
            <a:endParaRPr lang="en-US"/>
          </a:p>
        </p:txBody>
      </p:sp>
      <p:sp>
        <p:nvSpPr>
          <p:cNvPr id="9" name="Rectangle 4"/>
          <p:cNvSpPr>
            <a:spLocks noGrp="1" noChangeArrowheads="1"/>
          </p:cNvSpPr>
          <p:nvPr>
            <p:ph type="sldNum" idx="12"/>
          </p:nvPr>
        </p:nvSpPr>
        <p:spPr>
          <a:ln/>
        </p:spPr>
        <p:txBody>
          <a:bodyPr/>
          <a:lstStyle>
            <a:lvl1pPr>
              <a:defRPr/>
            </a:lvl1pPr>
          </a:lstStyle>
          <a:p>
            <a:pPr>
              <a:defRPr/>
            </a:pPr>
            <a:fld id="{D5C6D5F5-0024-3B45-BAFC-141AAB2F9E55}" type="slidenum">
              <a:rPr lang="en-US"/>
              <a:pPr>
                <a:defRPr/>
              </a:pPr>
              <a:t>‹#›</a:t>
            </a:fld>
            <a:endParaRPr lang="en-US"/>
          </a:p>
        </p:txBody>
      </p:sp>
    </p:spTree>
    <p:extLst>
      <p:ext uri="{BB962C8B-B14F-4D97-AF65-F5344CB8AC3E}">
        <p14:creationId xmlns:p14="http://schemas.microsoft.com/office/powerpoint/2010/main" val="2202051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26C272A1-5F4A-7E4D-B6A4-845E0EF105BE}" type="slidenum">
              <a:rPr lang="en-US"/>
              <a:pPr>
                <a:defRPr/>
              </a:pPr>
              <a:t>‹#›</a:t>
            </a:fld>
            <a:endParaRPr lang="en-US"/>
          </a:p>
        </p:txBody>
      </p:sp>
    </p:spTree>
    <p:extLst>
      <p:ext uri="{BB962C8B-B14F-4D97-AF65-F5344CB8AC3E}">
        <p14:creationId xmlns:p14="http://schemas.microsoft.com/office/powerpoint/2010/main" val="180638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3"/>
          <p:cNvSpPr>
            <a:spLocks noGrp="1" noChangeArrowheads="1"/>
          </p:cNvSpPr>
          <p:nvPr>
            <p:ph type="ftr" idx="11"/>
          </p:nvPr>
        </p:nvSpPr>
        <p:spPr>
          <a:ln/>
        </p:spPr>
        <p:txBody>
          <a:bodyPr/>
          <a:lstStyle>
            <a:lvl1pPr>
              <a:defRPr/>
            </a:lvl1pPr>
          </a:lstStyle>
          <a:p>
            <a:pPr>
              <a:defRPr/>
            </a:pPr>
            <a:endParaRPr lang="en-US"/>
          </a:p>
        </p:txBody>
      </p:sp>
      <p:sp>
        <p:nvSpPr>
          <p:cNvPr id="4" name="Rectangle 4"/>
          <p:cNvSpPr>
            <a:spLocks noGrp="1" noChangeArrowheads="1"/>
          </p:cNvSpPr>
          <p:nvPr>
            <p:ph type="sldNum" idx="12"/>
          </p:nvPr>
        </p:nvSpPr>
        <p:spPr>
          <a:ln/>
        </p:spPr>
        <p:txBody>
          <a:bodyPr/>
          <a:lstStyle>
            <a:lvl1pPr>
              <a:defRPr/>
            </a:lvl1pPr>
          </a:lstStyle>
          <a:p>
            <a:pPr>
              <a:defRPr/>
            </a:pPr>
            <a:fld id="{630BDE3D-70D0-1C4C-911B-CD5859B098D8}" type="slidenum">
              <a:rPr lang="en-US"/>
              <a:pPr>
                <a:defRPr/>
              </a:pPr>
              <a:t>‹#›</a:t>
            </a:fld>
            <a:endParaRPr lang="en-US"/>
          </a:p>
        </p:txBody>
      </p:sp>
    </p:spTree>
    <p:extLst>
      <p:ext uri="{BB962C8B-B14F-4D97-AF65-F5344CB8AC3E}">
        <p14:creationId xmlns:p14="http://schemas.microsoft.com/office/powerpoint/2010/main" val="1747508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A410CF71-C73B-7141-B182-26A7FE1237F1}" type="slidenum">
              <a:rPr lang="en-US"/>
              <a:pPr>
                <a:defRPr/>
              </a:pPr>
              <a:t>‹#›</a:t>
            </a:fld>
            <a:endParaRPr lang="en-US"/>
          </a:p>
        </p:txBody>
      </p:sp>
    </p:spTree>
    <p:extLst>
      <p:ext uri="{BB962C8B-B14F-4D97-AF65-F5344CB8AC3E}">
        <p14:creationId xmlns:p14="http://schemas.microsoft.com/office/powerpoint/2010/main" val="197219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23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2C9202F1-581B-8544-8CDE-67E44AC88601}" type="slidenum">
              <a:rPr lang="en-US"/>
              <a:pPr>
                <a:defRPr/>
              </a:pPr>
              <a:t>‹#›</a:t>
            </a:fld>
            <a:endParaRPr lang="en-US"/>
          </a:p>
        </p:txBody>
      </p:sp>
    </p:spTree>
    <p:extLst>
      <p:ext uri="{BB962C8B-B14F-4D97-AF65-F5344CB8AC3E}">
        <p14:creationId xmlns:p14="http://schemas.microsoft.com/office/powerpoint/2010/main" val="1829518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9020F6D0-AA1D-FA45-A748-9E802597DCFF}" type="slidenum">
              <a:rPr lang="en-US"/>
              <a:pPr>
                <a:defRPr/>
              </a:pPr>
              <a:t>‹#›</a:t>
            </a:fld>
            <a:endParaRPr lang="en-US"/>
          </a:p>
        </p:txBody>
      </p:sp>
    </p:spTree>
    <p:extLst>
      <p:ext uri="{BB962C8B-B14F-4D97-AF65-F5344CB8AC3E}">
        <p14:creationId xmlns:p14="http://schemas.microsoft.com/office/powerpoint/2010/main" val="2099811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1604963"/>
            <a:ext cx="2055812" cy="3976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4963"/>
            <a:ext cx="6018213" cy="3976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1AA1E9F2-5755-AA42-AAE1-DA176849339D}" type="slidenum">
              <a:rPr lang="en-US"/>
              <a:pPr>
                <a:defRPr/>
              </a:pPr>
              <a:t>‹#›</a:t>
            </a:fld>
            <a:endParaRPr lang="en-US"/>
          </a:p>
        </p:txBody>
      </p:sp>
    </p:spTree>
    <p:extLst>
      <p:ext uri="{BB962C8B-B14F-4D97-AF65-F5344CB8AC3E}">
        <p14:creationId xmlns:p14="http://schemas.microsoft.com/office/powerpoint/2010/main" val="1364005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274888"/>
            <a:ext cx="7769225" cy="1165225"/>
          </a:xfrm>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04EA7F1B-A73F-4C46-BAE5-7D381A26AE33}" type="slidenum">
              <a:rPr lang="en-US"/>
              <a:pPr>
                <a:defRPr/>
              </a:pPr>
              <a:t>‹#›</a:t>
            </a:fld>
            <a:endParaRPr lang="en-US"/>
          </a:p>
        </p:txBody>
      </p:sp>
    </p:spTree>
    <p:extLst>
      <p:ext uri="{BB962C8B-B14F-4D97-AF65-F5344CB8AC3E}">
        <p14:creationId xmlns:p14="http://schemas.microsoft.com/office/powerpoint/2010/main" val="129654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0690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371600"/>
            <a:ext cx="3389313" cy="487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8113" y="1371600"/>
            <a:ext cx="3389312" cy="487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91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531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7685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121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0961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26098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 Target="../slides/slid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676400" y="609600"/>
            <a:ext cx="6931025" cy="4873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1676400" y="1371600"/>
            <a:ext cx="6931025" cy="4873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ChangeArrowheads="1"/>
          </p:cNvSpPr>
          <p:nvPr/>
        </p:nvSpPr>
        <p:spPr bwMode="auto">
          <a:xfrm>
            <a:off x="0" y="0"/>
            <a:ext cx="1295400" cy="6858000"/>
          </a:xfrm>
          <a:prstGeom prst="rect">
            <a:avLst/>
          </a:prstGeom>
          <a:solidFill>
            <a:srgbClr val="E9E4D5"/>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8" name="Text Box 4">
            <a:hlinkClick r:id="rId13" action="ppaction://hlinksldjump"/>
          </p:cNvPr>
          <p:cNvSpPr txBox="1">
            <a:spLocks noChangeArrowheads="1"/>
          </p:cNvSpPr>
          <p:nvPr/>
        </p:nvSpPr>
        <p:spPr bwMode="auto">
          <a:xfrm>
            <a:off x="228600" y="6477000"/>
            <a:ext cx="457200" cy="231775"/>
          </a:xfrm>
          <a:prstGeom prst="rect">
            <a:avLst/>
          </a:prstGeom>
          <a:solidFill>
            <a:srgbClr val="7384B6"/>
          </a:solidFill>
          <a:ln>
            <a:noFill/>
          </a:ln>
          <a:effectLst>
            <a:outerShdw blurRad="63500" dist="17819" dir="2700000" algn="ctr" rotWithShape="0">
              <a:srgbClr val="000000"/>
            </a:outerShdw>
          </a:effectLst>
          <a:extLst>
            <a:ext uri="{91240B29-F687-4f45-9708-019B960494DF}">
              <a14:hiddenLine xmlns="" xmlns:a14="http://schemas.microsoft.com/office/drawing/2010/main" w="9525" cap="flat">
                <a:solidFill>
                  <a:srgbClr val="80808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lgn="ctr">
              <a:spcBef>
                <a:spcPts val="563"/>
              </a:spcBef>
              <a:buClrTx/>
              <a:buFontTx/>
              <a:buNone/>
              <a:defRPr/>
            </a:pPr>
            <a:r>
              <a:rPr lang="en-US" sz="900" b="1">
                <a:solidFill>
                  <a:srgbClr val="FFFFFF"/>
                </a:solidFill>
              </a:rPr>
              <a:t>TOC</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457200" rtl="0" eaLnBrk="0" fontAlgn="base" hangingPunct="0">
        <a:lnSpc>
          <a:spcPct val="80000"/>
        </a:lnSpc>
        <a:spcBef>
          <a:spcPct val="0"/>
        </a:spcBef>
        <a:spcAft>
          <a:spcPct val="0"/>
        </a:spcAft>
        <a:buClr>
          <a:srgbClr val="000000"/>
        </a:buClr>
        <a:buSzPct val="100000"/>
        <a:buFont typeface="Times New Roman" charset="0"/>
        <a:defRPr sz="3600">
          <a:solidFill>
            <a:srgbClr val="A4A7A6"/>
          </a:solidFill>
          <a:latin typeface="+mj-lt"/>
          <a:ea typeface="+mj-ea"/>
          <a:cs typeface="+mj-cs"/>
        </a:defRPr>
      </a:lvl1pPr>
      <a:lvl2pPr algn="l" defTabSz="457200" rtl="0" eaLnBrk="0" fontAlgn="base" hangingPunct="0">
        <a:lnSpc>
          <a:spcPct val="80000"/>
        </a:lnSpc>
        <a:spcBef>
          <a:spcPct val="0"/>
        </a:spcBef>
        <a:spcAft>
          <a:spcPct val="0"/>
        </a:spcAft>
        <a:buClr>
          <a:srgbClr val="000000"/>
        </a:buClr>
        <a:buSzPct val="100000"/>
        <a:buFont typeface="Times New Roman" charset="0"/>
        <a:defRPr sz="3600">
          <a:solidFill>
            <a:srgbClr val="A4A7A6"/>
          </a:solidFill>
          <a:latin typeface="Arial" charset="0"/>
          <a:ea typeface="Osaka" charset="0"/>
          <a:cs typeface="Osaka" charset="0"/>
        </a:defRPr>
      </a:lvl2pPr>
      <a:lvl3pPr algn="l" defTabSz="457200" rtl="0" eaLnBrk="0" fontAlgn="base" hangingPunct="0">
        <a:lnSpc>
          <a:spcPct val="80000"/>
        </a:lnSpc>
        <a:spcBef>
          <a:spcPct val="0"/>
        </a:spcBef>
        <a:spcAft>
          <a:spcPct val="0"/>
        </a:spcAft>
        <a:buClr>
          <a:srgbClr val="000000"/>
        </a:buClr>
        <a:buSzPct val="100000"/>
        <a:buFont typeface="Times New Roman" charset="0"/>
        <a:defRPr sz="3600">
          <a:solidFill>
            <a:srgbClr val="A4A7A6"/>
          </a:solidFill>
          <a:latin typeface="Arial" charset="0"/>
          <a:ea typeface="Osaka" charset="0"/>
          <a:cs typeface="Osaka" charset="0"/>
        </a:defRPr>
      </a:lvl3pPr>
      <a:lvl4pPr algn="l" defTabSz="457200" rtl="0" eaLnBrk="0" fontAlgn="base" hangingPunct="0">
        <a:lnSpc>
          <a:spcPct val="80000"/>
        </a:lnSpc>
        <a:spcBef>
          <a:spcPct val="0"/>
        </a:spcBef>
        <a:spcAft>
          <a:spcPct val="0"/>
        </a:spcAft>
        <a:buClr>
          <a:srgbClr val="000000"/>
        </a:buClr>
        <a:buSzPct val="100000"/>
        <a:buFont typeface="Times New Roman" charset="0"/>
        <a:defRPr sz="3600">
          <a:solidFill>
            <a:srgbClr val="A4A7A6"/>
          </a:solidFill>
          <a:latin typeface="Arial" charset="0"/>
          <a:ea typeface="Osaka" charset="0"/>
          <a:cs typeface="Osaka" charset="0"/>
        </a:defRPr>
      </a:lvl4pPr>
      <a:lvl5pPr algn="l" defTabSz="457200" rtl="0" eaLnBrk="0" fontAlgn="base" hangingPunct="0">
        <a:lnSpc>
          <a:spcPct val="80000"/>
        </a:lnSpc>
        <a:spcBef>
          <a:spcPct val="0"/>
        </a:spcBef>
        <a:spcAft>
          <a:spcPct val="0"/>
        </a:spcAft>
        <a:buClr>
          <a:srgbClr val="000000"/>
        </a:buClr>
        <a:buSzPct val="100000"/>
        <a:buFont typeface="Times New Roman" charset="0"/>
        <a:defRPr sz="3600">
          <a:solidFill>
            <a:srgbClr val="A4A7A6"/>
          </a:solidFill>
          <a:latin typeface="Arial" charset="0"/>
          <a:ea typeface="Osaka" charset="0"/>
          <a:cs typeface="Osaka" charset="0"/>
        </a:defRPr>
      </a:lvl5pPr>
      <a:lvl6pPr marL="2514600" indent="-228600" algn="l" defTabSz="457200" rtl="0" fontAlgn="base">
        <a:lnSpc>
          <a:spcPct val="80000"/>
        </a:lnSpc>
        <a:spcBef>
          <a:spcPct val="0"/>
        </a:spcBef>
        <a:spcAft>
          <a:spcPct val="0"/>
        </a:spcAft>
        <a:buClr>
          <a:srgbClr val="000000"/>
        </a:buClr>
        <a:buSzPct val="100000"/>
        <a:buFont typeface="Times New Roman" charset="0"/>
        <a:defRPr sz="3600">
          <a:solidFill>
            <a:srgbClr val="A4A7A6"/>
          </a:solidFill>
          <a:latin typeface="Arial" charset="0"/>
          <a:ea typeface="Osaka" charset="0"/>
          <a:cs typeface="Osaka" charset="0"/>
        </a:defRPr>
      </a:lvl6pPr>
      <a:lvl7pPr marL="2971800" indent="-228600" algn="l" defTabSz="457200" rtl="0" fontAlgn="base">
        <a:lnSpc>
          <a:spcPct val="80000"/>
        </a:lnSpc>
        <a:spcBef>
          <a:spcPct val="0"/>
        </a:spcBef>
        <a:spcAft>
          <a:spcPct val="0"/>
        </a:spcAft>
        <a:buClr>
          <a:srgbClr val="000000"/>
        </a:buClr>
        <a:buSzPct val="100000"/>
        <a:buFont typeface="Times New Roman" charset="0"/>
        <a:defRPr sz="3600">
          <a:solidFill>
            <a:srgbClr val="A4A7A6"/>
          </a:solidFill>
          <a:latin typeface="Arial" charset="0"/>
          <a:ea typeface="Osaka" charset="0"/>
          <a:cs typeface="Osaka" charset="0"/>
        </a:defRPr>
      </a:lvl7pPr>
      <a:lvl8pPr marL="3429000" indent="-228600" algn="l" defTabSz="457200" rtl="0" fontAlgn="base">
        <a:lnSpc>
          <a:spcPct val="80000"/>
        </a:lnSpc>
        <a:spcBef>
          <a:spcPct val="0"/>
        </a:spcBef>
        <a:spcAft>
          <a:spcPct val="0"/>
        </a:spcAft>
        <a:buClr>
          <a:srgbClr val="000000"/>
        </a:buClr>
        <a:buSzPct val="100000"/>
        <a:buFont typeface="Times New Roman" charset="0"/>
        <a:defRPr sz="3600">
          <a:solidFill>
            <a:srgbClr val="A4A7A6"/>
          </a:solidFill>
          <a:latin typeface="Arial" charset="0"/>
          <a:ea typeface="Osaka" charset="0"/>
          <a:cs typeface="Osaka" charset="0"/>
        </a:defRPr>
      </a:lvl8pPr>
      <a:lvl9pPr marL="3886200" indent="-228600" algn="l" defTabSz="457200" rtl="0" fontAlgn="base">
        <a:lnSpc>
          <a:spcPct val="80000"/>
        </a:lnSpc>
        <a:spcBef>
          <a:spcPct val="0"/>
        </a:spcBef>
        <a:spcAft>
          <a:spcPct val="0"/>
        </a:spcAft>
        <a:buClr>
          <a:srgbClr val="000000"/>
        </a:buClr>
        <a:buSzPct val="100000"/>
        <a:buFont typeface="Times New Roman" charset="0"/>
        <a:defRPr sz="3600">
          <a:solidFill>
            <a:srgbClr val="A4A7A6"/>
          </a:solidFill>
          <a:latin typeface="Arial" charset="0"/>
          <a:ea typeface="Osaka" charset="0"/>
          <a:cs typeface="Osaka" charset="0"/>
        </a:defRPr>
      </a:lvl9pPr>
    </p:titleStyle>
    <p:bodyStyle>
      <a:lvl1pPr marL="342900" indent="-342900" algn="l" defTabSz="457200" rtl="0" eaLnBrk="0" fontAlgn="base" hangingPunct="0">
        <a:spcBef>
          <a:spcPts val="750"/>
        </a:spcBef>
        <a:spcAft>
          <a:spcPct val="0"/>
        </a:spcAft>
        <a:buClr>
          <a:srgbClr val="000000"/>
        </a:buClr>
        <a:buSzPct val="100000"/>
        <a:buFont typeface="Times New Roman" charset="0"/>
        <a:defRPr sz="3000" b="1">
          <a:solidFill>
            <a:srgbClr val="0F3277"/>
          </a:solidFill>
          <a:latin typeface="+mn-lt"/>
          <a:ea typeface="+mn-ea"/>
          <a:cs typeface="+mn-cs"/>
        </a:defRPr>
      </a:lvl1pPr>
      <a:lvl2pPr marL="742950" indent="-285750" algn="l" defTabSz="457200" rtl="0" eaLnBrk="0" fontAlgn="base" hangingPunct="0">
        <a:spcBef>
          <a:spcPts val="1875"/>
        </a:spcBef>
        <a:spcAft>
          <a:spcPct val="0"/>
        </a:spcAft>
        <a:buClr>
          <a:srgbClr val="000000"/>
        </a:buClr>
        <a:buSzPct val="100000"/>
        <a:buFont typeface="Times New Roman" charset="0"/>
        <a:defRPr sz="3000">
          <a:solidFill>
            <a:srgbClr val="000000"/>
          </a:solidFill>
          <a:latin typeface="+mn-lt"/>
          <a:ea typeface="+mn-ea"/>
          <a:cs typeface="+mn-cs"/>
        </a:defRPr>
      </a:lvl2pPr>
      <a:lvl3pPr marL="1143000" indent="-228600" algn="l" defTabSz="457200" rtl="0" eaLnBrk="0" fontAlgn="base" hangingPunct="0">
        <a:spcBef>
          <a:spcPts val="750"/>
        </a:spcBef>
        <a:spcAft>
          <a:spcPct val="0"/>
        </a:spcAft>
        <a:buClr>
          <a:srgbClr val="000000"/>
        </a:buClr>
        <a:buSzPct val="100000"/>
        <a:buFont typeface="Times New Roman" charset="0"/>
        <a:defRPr sz="3000">
          <a:solidFill>
            <a:srgbClr val="000000"/>
          </a:solidFill>
          <a:latin typeface="+mn-lt"/>
          <a:ea typeface="+mn-ea"/>
          <a:cs typeface="+mn-cs"/>
        </a:defRPr>
      </a:lvl3pPr>
      <a:lvl4pPr marL="16002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4pPr>
      <a:lvl5pPr marL="20574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5pPr>
      <a:lvl6pPr marL="25146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6pPr>
      <a:lvl7pPr marL="29718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7pPr>
      <a:lvl8pPr marL="34290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8pPr>
      <a:lvl9pPr marL="38862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2274888"/>
            <a:ext cx="7769225" cy="1165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0" name="Rectangle 2"/>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1">
              <a:buClrTx/>
              <a:buFontTx/>
              <a:buNone/>
              <a:tabLst>
                <a:tab pos="723900" algn="l"/>
                <a:tab pos="1447800" algn="l"/>
              </a:tabLst>
              <a:defRPr sz="1400" smtClean="0">
                <a:solidFill>
                  <a:srgbClr val="000000"/>
                </a:solidFill>
                <a:latin typeface="Times New Roman" charset="0"/>
                <a:ea typeface="+mn-ea"/>
                <a:cs typeface="+mn-cs"/>
              </a:defRPr>
            </a:lvl1pPr>
          </a:lstStyle>
          <a:p>
            <a:pPr>
              <a:defRPr/>
            </a:pPr>
            <a:endParaRPr lang="en-US"/>
          </a:p>
        </p:txBody>
      </p:sp>
      <p:sp>
        <p:nvSpPr>
          <p:cNvPr id="2051" name="Rectangle 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eaLnBrk="1">
              <a:buClrTx/>
              <a:buFontTx/>
              <a:buNone/>
              <a:tabLst>
                <a:tab pos="723900" algn="l"/>
                <a:tab pos="1447800" algn="l"/>
                <a:tab pos="2171700" algn="l"/>
              </a:tabLst>
              <a:defRPr sz="1400" smtClean="0">
                <a:solidFill>
                  <a:srgbClr val="000000"/>
                </a:solidFill>
                <a:latin typeface="Times New Roman" charset="0"/>
                <a:ea typeface="+mn-ea"/>
                <a:cs typeface="+mn-cs"/>
              </a:defRPr>
            </a:lvl1pPr>
          </a:lstStyle>
          <a:p>
            <a:pPr>
              <a:defRPr/>
            </a:pPr>
            <a:endParaRPr lang="en-US"/>
          </a:p>
        </p:txBody>
      </p:sp>
      <p:sp>
        <p:nvSpPr>
          <p:cNvPr id="2052" name="Rectangle 4"/>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a:buClrTx/>
              <a:buFontTx/>
              <a:buNone/>
              <a:tabLst>
                <a:tab pos="723900" algn="l"/>
                <a:tab pos="1447800" algn="l"/>
              </a:tabLst>
              <a:defRPr sz="1400" smtClean="0">
                <a:solidFill>
                  <a:srgbClr val="000000"/>
                </a:solidFill>
                <a:latin typeface="Times New Roman" charset="0"/>
                <a:ea typeface="+mn-ea"/>
                <a:cs typeface="+mn-cs"/>
              </a:defRPr>
            </a:lvl1pPr>
          </a:lstStyle>
          <a:p>
            <a:pPr>
              <a:defRPr/>
            </a:pPr>
            <a:fld id="{9F7BD538-A3D8-554F-ABFE-522CCFDA4986}" type="slidenum">
              <a:rPr lang="en-US"/>
              <a:pPr>
                <a:defRPr/>
              </a:pPr>
              <a:t>‹#›</a:t>
            </a:fld>
            <a:endParaRPr lang="en-US"/>
          </a:p>
        </p:txBody>
      </p:sp>
      <p:sp>
        <p:nvSpPr>
          <p:cNvPr id="2053" name="Text Box 5"/>
          <p:cNvSpPr txBox="1">
            <a:spLocks noChangeArrowheads="1"/>
          </p:cNvSpPr>
          <p:nvPr/>
        </p:nvSpPr>
        <p:spPr bwMode="auto">
          <a:xfrm>
            <a:off x="7924800" y="6613525"/>
            <a:ext cx="1216025" cy="198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lgn="r">
              <a:spcBef>
                <a:spcPts val="438"/>
              </a:spcBef>
              <a:buClrTx/>
              <a:buFontTx/>
              <a:buNone/>
              <a:defRPr/>
            </a:pPr>
            <a:r>
              <a:rPr lang="en-US" sz="700">
                <a:solidFill>
                  <a:srgbClr val="415085"/>
                </a:solidFill>
              </a:rPr>
              <a:t>Business-Writing_ </a:t>
            </a:r>
            <a:fld id="{EFF3AC2D-DC7D-1F49-9112-AFC2C041FA10}" type="slidenum">
              <a:rPr lang="en-US" sz="700" smtClean="0">
                <a:solidFill>
                  <a:srgbClr val="415085"/>
                </a:solidFill>
              </a:rPr>
              <a:pPr algn="r">
                <a:spcBef>
                  <a:spcPts val="438"/>
                </a:spcBef>
                <a:buClrTx/>
                <a:buFontTx/>
                <a:buNone/>
                <a:defRPr/>
              </a:pPr>
              <a:t>‹#›</a:t>
            </a:fld>
            <a:endParaRPr lang="en-US" sz="700">
              <a:solidFill>
                <a:srgbClr val="415085"/>
              </a:solidFill>
            </a:endParaRPr>
          </a:p>
        </p:txBody>
      </p:sp>
      <p:sp>
        <p:nvSpPr>
          <p:cNvPr id="2054" name="Text Box 6">
            <a:hlinkClick r:id="rId14" action="ppaction://hlinksldjump"/>
          </p:cNvPr>
          <p:cNvSpPr txBox="1">
            <a:spLocks noChangeArrowheads="1"/>
          </p:cNvSpPr>
          <p:nvPr/>
        </p:nvSpPr>
        <p:spPr bwMode="auto">
          <a:xfrm>
            <a:off x="228600" y="6477000"/>
            <a:ext cx="457200" cy="231775"/>
          </a:xfrm>
          <a:prstGeom prst="rect">
            <a:avLst/>
          </a:prstGeom>
          <a:solidFill>
            <a:srgbClr val="7384B6"/>
          </a:solidFill>
          <a:ln>
            <a:noFill/>
          </a:ln>
          <a:effectLst>
            <a:outerShdw blurRad="63500" dist="17819" dir="2700000" algn="ctr" rotWithShape="0">
              <a:srgbClr val="000000">
                <a:alpha val="74998"/>
              </a:srgbClr>
            </a:outerShdw>
          </a:effectLst>
          <a:extLst>
            <a:ext uri="{91240B29-F687-4f45-9708-019B960494DF}">
              <a14:hiddenLine xmlns="" xmlns:a14="http://schemas.microsoft.com/office/drawing/2010/main" w="9525">
                <a:solidFill>
                  <a:srgbClr val="80808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lgn="ctr">
              <a:spcBef>
                <a:spcPts val="563"/>
              </a:spcBef>
              <a:buClrTx/>
              <a:buFontTx/>
              <a:buNone/>
              <a:defRPr/>
            </a:pPr>
            <a:r>
              <a:rPr lang="en-US" sz="900" b="1">
                <a:solidFill>
                  <a:srgbClr val="FFFFFF"/>
                </a:solidFill>
              </a:rPr>
              <a:t>TOC</a:t>
            </a:r>
          </a:p>
        </p:txBody>
      </p:sp>
      <p:sp>
        <p:nvSpPr>
          <p:cNvPr id="2055" name="Rectangle 7"/>
          <p:cNvSpPr>
            <a:spLocks noGrp="1" noChangeArrowheads="1"/>
          </p:cNvSpPr>
          <p:nvPr>
            <p:ph type="body" idx="1"/>
          </p:nvPr>
        </p:nvSpPr>
        <p:spPr bwMode="auto">
          <a:xfrm>
            <a:off x="457200" y="1604963"/>
            <a:ext cx="8226425" cy="39766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pic>
        <p:nvPicPr>
          <p:cNvPr id="2056"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38" y="-9525"/>
            <a:ext cx="9156701" cy="68675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57200" rtl="0" eaLnBrk="0" fontAlgn="base" hangingPunct="0">
        <a:lnSpc>
          <a:spcPct val="80000"/>
        </a:lnSpc>
        <a:spcBef>
          <a:spcPct val="0"/>
        </a:spcBef>
        <a:spcAft>
          <a:spcPct val="0"/>
        </a:spcAft>
        <a:buClr>
          <a:srgbClr val="000000"/>
        </a:buClr>
        <a:buSzPct val="100000"/>
        <a:buFont typeface="Times New Roman" charset="0"/>
        <a:defRPr sz="4400">
          <a:solidFill>
            <a:srgbClr val="A4A7A6"/>
          </a:solidFill>
          <a:latin typeface="+mj-lt"/>
          <a:ea typeface="+mj-ea"/>
          <a:cs typeface="+mj-cs"/>
        </a:defRPr>
      </a:lvl1pPr>
      <a:lvl2pPr algn="l" defTabSz="457200" rtl="0" eaLnBrk="0" fontAlgn="base" hangingPunct="0">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2pPr>
      <a:lvl3pPr algn="l" defTabSz="457200" rtl="0" eaLnBrk="0" fontAlgn="base" hangingPunct="0">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3pPr>
      <a:lvl4pPr algn="l" defTabSz="457200" rtl="0" eaLnBrk="0" fontAlgn="base" hangingPunct="0">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4pPr>
      <a:lvl5pPr algn="l" defTabSz="457200" rtl="0" eaLnBrk="0" fontAlgn="base" hangingPunct="0">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5pPr>
      <a:lvl6pPr marL="2514600" indent="-22860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6pPr>
      <a:lvl7pPr marL="2971800" indent="-22860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7pPr>
      <a:lvl8pPr marL="3429000" indent="-22860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8pPr>
      <a:lvl9pPr marL="3886200" indent="-22860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9pPr>
    </p:titleStyle>
    <p:bodyStyle>
      <a:lvl1pPr marL="342900" indent="-342900" algn="l" defTabSz="457200" rtl="0" eaLnBrk="0" fontAlgn="base" hangingPunct="0">
        <a:spcBef>
          <a:spcPts val="750"/>
        </a:spcBef>
        <a:spcAft>
          <a:spcPct val="0"/>
        </a:spcAft>
        <a:buClr>
          <a:srgbClr val="000000"/>
        </a:buClr>
        <a:buSzPct val="100000"/>
        <a:buFont typeface="Times New Roman" charset="0"/>
        <a:defRPr sz="3000" b="1">
          <a:solidFill>
            <a:srgbClr val="0F3277"/>
          </a:solidFill>
          <a:latin typeface="+mn-lt"/>
          <a:ea typeface="+mn-ea"/>
          <a:cs typeface="+mn-cs"/>
        </a:defRPr>
      </a:lvl1pPr>
      <a:lvl2pPr marL="742950" indent="-285750" algn="l" defTabSz="457200" rtl="0" eaLnBrk="0" fontAlgn="base" hangingPunct="0">
        <a:spcBef>
          <a:spcPts val="1875"/>
        </a:spcBef>
        <a:spcAft>
          <a:spcPct val="0"/>
        </a:spcAft>
        <a:buClr>
          <a:srgbClr val="000000"/>
        </a:buClr>
        <a:buSzPct val="100000"/>
        <a:buFont typeface="Times New Roman" charset="0"/>
        <a:defRPr sz="3000">
          <a:solidFill>
            <a:srgbClr val="000000"/>
          </a:solidFill>
          <a:latin typeface="+mn-lt"/>
          <a:ea typeface="+mn-ea"/>
          <a:cs typeface="+mn-cs"/>
        </a:defRPr>
      </a:lvl2pPr>
      <a:lvl3pPr marL="1143000" indent="-228600" algn="l" defTabSz="457200" rtl="0" eaLnBrk="0" fontAlgn="base" hangingPunct="0">
        <a:spcBef>
          <a:spcPts val="750"/>
        </a:spcBef>
        <a:spcAft>
          <a:spcPct val="0"/>
        </a:spcAft>
        <a:buClr>
          <a:srgbClr val="000000"/>
        </a:buClr>
        <a:buSzPct val="100000"/>
        <a:buFont typeface="Times New Roman" charset="0"/>
        <a:defRPr sz="3000">
          <a:solidFill>
            <a:srgbClr val="000000"/>
          </a:solidFill>
          <a:latin typeface="+mn-lt"/>
          <a:ea typeface="+mn-ea"/>
          <a:cs typeface="+mn-cs"/>
        </a:defRPr>
      </a:lvl3pPr>
      <a:lvl4pPr marL="16002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4pPr>
      <a:lvl5pPr marL="20574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5pPr>
      <a:lvl6pPr marL="25146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6pPr>
      <a:lvl7pPr marL="29718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7pPr>
      <a:lvl8pPr marL="34290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8pPr>
      <a:lvl9pPr marL="38862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34.xml"/><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1.xml"/><Relationship Id="rId4" Type="http://schemas.openxmlformats.org/officeDocument/2006/relationships/slide" Target="slide10.xml"/><Relationship Id="rId9" Type="http://schemas.openxmlformats.org/officeDocument/2006/relationships/image" Target="../media/image20.jpeg"/></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15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96.xml"/><Relationship Id="rId5" Type="http://schemas.openxmlformats.org/officeDocument/2006/relationships/slide" Target="slide51.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3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1.xml"/><Relationship Id="rId4" Type="http://schemas.openxmlformats.org/officeDocument/2006/relationships/slide" Target="slide10.xml"/><Relationship Id="rId9"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3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slide" Target="slide21.xml"/><Relationship Id="rId4" Type="http://schemas.openxmlformats.org/officeDocument/2006/relationships/slide" Target="slide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34.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1.xml"/><Relationship Id="rId4" Type="http://schemas.openxmlformats.org/officeDocument/2006/relationships/slide" Target="slide10.xml"/><Relationship Id="rId9" Type="http://schemas.openxmlformats.org/officeDocument/2006/relationships/image" Target="../media/image12.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34.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1.xml"/><Relationship Id="rId4" Type="http://schemas.openxmlformats.org/officeDocument/2006/relationships/slide" Target="slide10.xml"/><Relationship Id="rId9" Type="http://schemas.openxmlformats.org/officeDocument/2006/relationships/image" Target="../media/image19.jpe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Understanding Problem Solving</a:t>
            </a:r>
          </a:p>
          <a:p>
            <a:pPr>
              <a:defRPr/>
            </a:pPr>
            <a:r>
              <a:rPr lang="en-US" sz="2800">
                <a:cs typeface="VectoraLT-Bold" charset="0"/>
              </a:rPr>
              <a:t>Problem solving is the process of identifying a problem and working toward a solution. You solve problems every day, so developing and honing your problem-solving skills will help you in work and in life.</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1700213" y="349250"/>
            <a:ext cx="6894512" cy="6167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639763"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the Reading Process</a:t>
            </a:r>
          </a:p>
          <a:p>
            <a:pPr>
              <a:spcAft>
                <a:spcPts val="575"/>
              </a:spcAft>
              <a:defRPr/>
            </a:pPr>
            <a:r>
              <a:rPr lang="en-US" sz="3000" b="1">
                <a:solidFill>
                  <a:srgbClr val="000080"/>
                </a:solidFill>
                <a:cs typeface="VectoraLT-Bold" charset="0"/>
              </a:rPr>
              <a:t>What is the reading process?</a:t>
            </a:r>
          </a:p>
          <a:p>
            <a:pPr>
              <a:buFont typeface="Times New Roman" charset="0"/>
              <a:buAutoNum type="arabicPeriod" startAt="2"/>
              <a:defRPr/>
            </a:pPr>
            <a:r>
              <a:rPr lang="en-US" b="1">
                <a:solidFill>
                  <a:srgbClr val="800000"/>
                </a:solidFill>
                <a:cs typeface="VectoraLT-Bold" charset="0"/>
              </a:rPr>
              <a:t>Q</a:t>
            </a:r>
            <a:r>
              <a:rPr lang="en-US" b="1">
                <a:cs typeface="VectoraLT-Bold" charset="0"/>
              </a:rPr>
              <a:t>uestion</a:t>
            </a:r>
            <a:r>
              <a:rPr lang="en-US">
                <a:cs typeface="VectoraLT-Bold" charset="0"/>
              </a:rPr>
              <a:t> the communication situation. Whatever you read is a message with a source, a medium, a context, and an intended audience: </a:t>
            </a:r>
          </a:p>
          <a:p>
            <a:pPr lvl="1">
              <a:buSzPct val="110000"/>
              <a:buFont typeface="Arial" charset="0"/>
              <a:buChar char="•"/>
              <a:defRPr/>
            </a:pPr>
            <a:r>
              <a:rPr lang="en-US" sz="1800" b="1">
                <a:cs typeface="VectoraLT-Bold" charset="0"/>
              </a:rPr>
              <a:t>Source:</a:t>
            </a:r>
            <a:r>
              <a:rPr lang="en-US" sz="1800">
                <a:cs typeface="VectoraLT-Bold" charset="0"/>
              </a:rPr>
              <a:t> Who wrote this?</a:t>
            </a:r>
          </a:p>
          <a:p>
            <a:pPr lvl="1">
              <a:buSzPct val="110000"/>
              <a:buFont typeface="Arial" charset="0"/>
              <a:buChar char="•"/>
              <a:defRPr/>
            </a:pPr>
            <a:r>
              <a:rPr lang="en-US" sz="1800" b="1">
                <a:cs typeface="VectoraLT-Bold" charset="0"/>
              </a:rPr>
              <a:t>Message:</a:t>
            </a:r>
            <a:r>
              <a:rPr lang="en-US" sz="1800">
                <a:cs typeface="VectoraLT-Bold" charset="0"/>
              </a:rPr>
              <a:t> What’s the main point? Why did the person write it? What does the person want the reader to do with the information?</a:t>
            </a:r>
          </a:p>
          <a:p>
            <a:pPr lvl="1">
              <a:buSzPct val="110000"/>
              <a:buFont typeface="Arial" charset="0"/>
              <a:buChar char="•"/>
              <a:defRPr/>
            </a:pPr>
            <a:r>
              <a:rPr lang="en-US" sz="1800" b="1">
                <a:cs typeface="VectoraLT-Bold" charset="0"/>
              </a:rPr>
              <a:t>Medium:</a:t>
            </a:r>
            <a:r>
              <a:rPr lang="en-US" sz="1800">
                <a:cs typeface="VectoraLT-Bold" charset="0"/>
              </a:rPr>
              <a:t> How is this message presented? How was it originally presented? In what way does the medium enhance or detract from the message?</a:t>
            </a:r>
          </a:p>
          <a:p>
            <a:pPr lvl="1">
              <a:buSzPct val="110000"/>
              <a:buFont typeface="Arial" charset="0"/>
              <a:buChar char="•"/>
              <a:defRPr/>
            </a:pPr>
            <a:r>
              <a:rPr lang="en-US" sz="1800" b="1">
                <a:cs typeface="VectoraLT-Bold" charset="0"/>
              </a:rPr>
              <a:t>Audience:</a:t>
            </a:r>
            <a:r>
              <a:rPr lang="en-US" sz="1800">
                <a:cs typeface="VectoraLT-Bold" charset="0"/>
              </a:rPr>
              <a:t> Who is supposed to read this? Are you part of the intended audience?</a:t>
            </a:r>
          </a:p>
          <a:p>
            <a:pPr lvl="1">
              <a:buSzPct val="110000"/>
              <a:buFont typeface="Arial" charset="0"/>
              <a:buChar char="•"/>
              <a:defRPr/>
            </a:pPr>
            <a:r>
              <a:rPr lang="en-US" sz="1800" b="1">
                <a:cs typeface="VectoraLT-Bold" charset="0"/>
              </a:rPr>
              <a:t>Context:</a:t>
            </a:r>
            <a:r>
              <a:rPr lang="en-US" sz="1800">
                <a:cs typeface="VectoraLT-Bold" charset="0"/>
              </a:rPr>
              <a:t> When was this written? What was going on then? Where was this written? How does this fit in with other things that the source created? How does this fit in now?</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1" name="Text Box 1"/>
          <p:cNvSpPr txBox="1">
            <a:spLocks noChangeArrowheads="1"/>
          </p:cNvSpPr>
          <p:nvPr/>
        </p:nvSpPr>
        <p:spPr bwMode="auto">
          <a:xfrm>
            <a:off x="1700213" y="349250"/>
            <a:ext cx="6894512" cy="360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the Reading Process</a:t>
            </a:r>
          </a:p>
          <a:p>
            <a:pPr>
              <a:spcAft>
                <a:spcPts val="575"/>
              </a:spcAft>
              <a:defRPr/>
            </a:pPr>
            <a:r>
              <a:rPr lang="en-US" sz="3000" b="1">
                <a:solidFill>
                  <a:srgbClr val="000080"/>
                </a:solidFill>
                <a:cs typeface="VectoraLT-Bold" charset="0"/>
              </a:rPr>
              <a:t>What is the reading process?</a:t>
            </a:r>
          </a:p>
          <a:p>
            <a:pPr>
              <a:buFont typeface="Times New Roman" charset="0"/>
              <a:buAutoNum type="arabicPeriod" startAt="3"/>
              <a:defRPr/>
            </a:pPr>
            <a:r>
              <a:rPr lang="en-US" b="1">
                <a:solidFill>
                  <a:srgbClr val="800000"/>
                </a:solidFill>
                <a:cs typeface="VectoraLT-Bold" charset="0"/>
              </a:rPr>
              <a:t>R</a:t>
            </a:r>
            <a:r>
              <a:rPr lang="en-US" b="1">
                <a:cs typeface="VectoraLT-Bold" charset="0"/>
              </a:rPr>
              <a:t>ead</a:t>
            </a:r>
            <a:r>
              <a:rPr lang="en-US">
                <a:cs typeface="VectoraLT-Bold" charset="0"/>
              </a:rPr>
              <a:t> the text through, focusing on each part but moving at a reasonable pace. Reread parts that are difficult or confusing. Underline important material, write notes in the margins, and write down new terms and questions you might have.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5" name="Text Box 1"/>
          <p:cNvSpPr txBox="1">
            <a:spLocks noChangeArrowheads="1"/>
          </p:cNvSpPr>
          <p:nvPr/>
        </p:nvSpPr>
        <p:spPr bwMode="auto">
          <a:xfrm>
            <a:off x="1700213" y="349250"/>
            <a:ext cx="6894512" cy="3241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the Reading Process</a:t>
            </a:r>
          </a:p>
          <a:p>
            <a:pPr>
              <a:spcAft>
                <a:spcPts val="575"/>
              </a:spcAft>
              <a:defRPr/>
            </a:pPr>
            <a:r>
              <a:rPr lang="en-US" sz="3000" b="1">
                <a:solidFill>
                  <a:srgbClr val="000080"/>
                </a:solidFill>
                <a:cs typeface="VectoraLT-Bold" charset="0"/>
              </a:rPr>
              <a:t>What is the reading process?</a:t>
            </a:r>
          </a:p>
          <a:p>
            <a:pPr>
              <a:buFont typeface="Times New Roman" charset="0"/>
              <a:buAutoNum type="arabicPeriod" startAt="4"/>
              <a:defRPr/>
            </a:pPr>
            <a:r>
              <a:rPr lang="en-US" b="1">
                <a:solidFill>
                  <a:srgbClr val="800000"/>
                </a:solidFill>
                <a:cs typeface="VectoraLT-Bold" charset="0"/>
              </a:rPr>
              <a:t>R</a:t>
            </a:r>
            <a:r>
              <a:rPr lang="en-US" b="1">
                <a:cs typeface="VectoraLT-Bold" charset="0"/>
              </a:rPr>
              <a:t>ecite</a:t>
            </a:r>
            <a:r>
              <a:rPr lang="en-US">
                <a:cs typeface="VectoraLT-Bold" charset="0"/>
              </a:rPr>
              <a:t> the key points aloud when you finish reading. Flip through the reading and, on each page, summarize the information aloud in a sentence or two. Give an overall summary at the end of the material.</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09" name="Text Box 1"/>
          <p:cNvSpPr txBox="1">
            <a:spLocks noChangeArrowheads="1"/>
          </p:cNvSpPr>
          <p:nvPr/>
        </p:nvSpPr>
        <p:spPr bwMode="auto">
          <a:xfrm>
            <a:off x="1700213" y="349250"/>
            <a:ext cx="6894512" cy="3973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the Reading Process</a:t>
            </a:r>
          </a:p>
          <a:p>
            <a:pPr>
              <a:spcAft>
                <a:spcPts val="575"/>
              </a:spcAft>
              <a:defRPr/>
            </a:pPr>
            <a:r>
              <a:rPr lang="en-US" sz="3000" b="1">
                <a:solidFill>
                  <a:srgbClr val="000080"/>
                </a:solidFill>
                <a:cs typeface="VectoraLT-Bold" charset="0"/>
              </a:rPr>
              <a:t>What is the reading process?</a:t>
            </a:r>
          </a:p>
          <a:p>
            <a:pPr>
              <a:buFont typeface="Times New Roman" charset="0"/>
              <a:buAutoNum type="arabicPeriod" startAt="5"/>
              <a:defRPr/>
            </a:pPr>
            <a:r>
              <a:rPr lang="en-US" b="1">
                <a:solidFill>
                  <a:srgbClr val="800000"/>
                </a:solidFill>
                <a:cs typeface="VectoraLT-Bold" charset="0"/>
              </a:rPr>
              <a:t>R</a:t>
            </a:r>
            <a:r>
              <a:rPr lang="en-US" b="1">
                <a:cs typeface="VectoraLT-Bold" charset="0"/>
              </a:rPr>
              <a:t>eview</a:t>
            </a:r>
            <a:r>
              <a:rPr lang="en-US">
                <a:cs typeface="VectoraLT-Bold" charset="0"/>
              </a:rPr>
              <a:t> the material regularly, noting what you underlined, rereading your notes in the margins, and reciting main points aloud. By returning to the material, you signal your brain that this information needs to be stored in long-term memory rather than short-term memory.</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3"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16:</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Use the Reading Process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218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1858"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1859"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use the writing process to create written solutions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1700213" y="4343400"/>
            <a:ext cx="6986587" cy="2241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76288"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863"/>
              </a:spcBef>
              <a:buFont typeface="Times New Roman" charset="0"/>
              <a:buAutoNum type="arabicPeriod"/>
              <a:defRPr/>
            </a:pPr>
            <a:r>
              <a:rPr lang="en-US" sz="2800" b="1">
                <a:cs typeface="VectoraLT-Bold" charset="0"/>
              </a:rPr>
              <a:t>Prewriting</a:t>
            </a:r>
          </a:p>
          <a:p>
            <a:pPr>
              <a:spcBef>
                <a:spcPts val="863"/>
              </a:spcBef>
              <a:buFont typeface="Times New Roman" charset="0"/>
              <a:buAutoNum type="arabicPeriod"/>
              <a:defRPr/>
            </a:pPr>
            <a:r>
              <a:rPr lang="en-US" sz="2800" b="1">
                <a:cs typeface="VectoraLT-Bold" charset="0"/>
              </a:rPr>
              <a:t>Drafting</a:t>
            </a:r>
          </a:p>
          <a:p>
            <a:pPr>
              <a:spcBef>
                <a:spcPts val="863"/>
              </a:spcBef>
              <a:buFont typeface="Times New Roman" charset="0"/>
              <a:buAutoNum type="arabicPeriod"/>
              <a:defRPr/>
            </a:pPr>
            <a:r>
              <a:rPr lang="en-US" sz="2800" b="1">
                <a:cs typeface="VectoraLT-Bold" charset="0"/>
              </a:rPr>
              <a:t>Revising</a:t>
            </a:r>
          </a:p>
          <a:p>
            <a:pPr>
              <a:spcBef>
                <a:spcPts val="863"/>
              </a:spcBef>
              <a:buFont typeface="Times New Roman" charset="0"/>
              <a:buAutoNum type="arabicPeriod"/>
              <a:defRPr/>
            </a:pPr>
            <a:r>
              <a:rPr lang="en-US" sz="2800" b="1">
                <a:cs typeface="VectoraLT-Bold" charset="0"/>
              </a:rPr>
              <a:t>Refining</a:t>
            </a:r>
          </a:p>
          <a:p>
            <a:pPr>
              <a:defRPr/>
            </a:pPr>
            <a:endParaRPr lang="en-US" sz="2800">
              <a:cs typeface="VectoraLT-Bold" charset="0"/>
            </a:endParaRPr>
          </a:p>
        </p:txBody>
      </p:sp>
      <p:sp>
        <p:nvSpPr>
          <p:cNvPr id="122883" name="Text Box 3"/>
          <p:cNvSpPr txBox="1">
            <a:spLocks noChangeArrowheads="1"/>
          </p:cNvSpPr>
          <p:nvPr/>
        </p:nvSpPr>
        <p:spPr bwMode="auto">
          <a:xfrm>
            <a:off x="1700213" y="349250"/>
            <a:ext cx="7138987" cy="3917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Using the Writing Process</a:t>
            </a:r>
          </a:p>
          <a:p>
            <a:pPr>
              <a:defRPr/>
            </a:pPr>
            <a:r>
              <a:rPr lang="en-US" sz="2800">
                <a:cs typeface="VectoraLT-Bold" charset="0"/>
              </a:rPr>
              <a:t>Imagine that you have been assigned to write a 50-page annual report that will be presented to the head of your organization. That’s a problem. The writing process offers a solution. Instead of trying to write the report all at once, you break the process into four manageable steps: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5" name="Text Box 1"/>
          <p:cNvSpPr txBox="1">
            <a:spLocks noChangeArrowheads="1"/>
          </p:cNvSpPr>
          <p:nvPr/>
        </p:nvSpPr>
        <p:spPr bwMode="auto">
          <a:xfrm>
            <a:off x="1700213" y="3276600"/>
            <a:ext cx="6894512" cy="2927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68580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288"/>
              </a:spcBef>
              <a:spcAft>
                <a:spcPts val="575"/>
              </a:spcAft>
              <a:buFont typeface="Arial" charset="0"/>
              <a:buChar char="•"/>
              <a:defRPr/>
            </a:pPr>
            <a:r>
              <a:rPr lang="en-US">
                <a:cs typeface="VectoraLT-Bold" charset="0"/>
              </a:rPr>
              <a:t>identify your purpose.</a:t>
            </a:r>
          </a:p>
          <a:p>
            <a:pPr>
              <a:spcBef>
                <a:spcPts val="288"/>
              </a:spcBef>
              <a:spcAft>
                <a:spcPts val="575"/>
              </a:spcAft>
              <a:buFont typeface="Arial" charset="0"/>
              <a:buChar char="•"/>
              <a:defRPr/>
            </a:pPr>
            <a:r>
              <a:rPr lang="en-US">
                <a:cs typeface="VectoraLT-Bold" charset="0"/>
              </a:rPr>
              <a:t>consider your readers.</a:t>
            </a:r>
          </a:p>
          <a:p>
            <a:pPr>
              <a:spcBef>
                <a:spcPts val="288"/>
              </a:spcBef>
              <a:spcAft>
                <a:spcPts val="575"/>
              </a:spcAft>
              <a:buFont typeface="Arial" charset="0"/>
              <a:buChar char="•"/>
              <a:defRPr/>
            </a:pPr>
            <a:r>
              <a:rPr lang="en-US">
                <a:cs typeface="VectoraLT-Bold" charset="0"/>
              </a:rPr>
              <a:t>think about the context.</a:t>
            </a:r>
          </a:p>
          <a:p>
            <a:pPr>
              <a:spcBef>
                <a:spcPts val="288"/>
              </a:spcBef>
              <a:spcAft>
                <a:spcPts val="575"/>
              </a:spcAft>
              <a:buFont typeface="Arial" charset="0"/>
              <a:buChar char="•"/>
              <a:defRPr/>
            </a:pPr>
            <a:r>
              <a:rPr lang="en-US">
                <a:cs typeface="VectoraLT-Bold" charset="0"/>
              </a:rPr>
              <a:t>perform research.</a:t>
            </a:r>
          </a:p>
          <a:p>
            <a:pPr>
              <a:spcBef>
                <a:spcPts val="288"/>
              </a:spcBef>
              <a:spcAft>
                <a:spcPts val="575"/>
              </a:spcAft>
              <a:buFont typeface="Arial" charset="0"/>
              <a:buChar char="•"/>
              <a:defRPr/>
            </a:pPr>
            <a:r>
              <a:rPr lang="en-US">
                <a:cs typeface="VectoraLT-Bold" charset="0"/>
              </a:rPr>
              <a:t>develop a list or an outline.</a:t>
            </a:r>
          </a:p>
          <a:p>
            <a:pPr>
              <a:spcBef>
                <a:spcPts val="288"/>
              </a:spcBef>
              <a:spcAft>
                <a:spcPts val="575"/>
              </a:spcAft>
              <a:buFont typeface="Arial" charset="0"/>
              <a:buChar char="•"/>
              <a:defRPr/>
            </a:pPr>
            <a:r>
              <a:rPr lang="en-US">
                <a:cs typeface="VectoraLT-Bold" charset="0"/>
              </a:rPr>
              <a:t>choose a document format.</a:t>
            </a:r>
          </a:p>
        </p:txBody>
      </p:sp>
      <p:sp>
        <p:nvSpPr>
          <p:cNvPr id="123907" name="Text Box 3"/>
          <p:cNvSpPr txBox="1">
            <a:spLocks noChangeArrowheads="1"/>
          </p:cNvSpPr>
          <p:nvPr/>
        </p:nvSpPr>
        <p:spPr bwMode="auto">
          <a:xfrm>
            <a:off x="1700213" y="349250"/>
            <a:ext cx="6894512" cy="2851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162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5811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002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193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8765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337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7909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481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the Writing Process</a:t>
            </a:r>
          </a:p>
          <a:p>
            <a:pPr>
              <a:defRPr/>
            </a:pPr>
            <a:r>
              <a:rPr lang="en-US" sz="3000" b="1">
                <a:solidFill>
                  <a:srgbClr val="000080"/>
                </a:solidFill>
                <a:cs typeface="VectoraLT-Bold" charset="0"/>
              </a:rPr>
              <a:t>What is prewriting?</a:t>
            </a:r>
          </a:p>
          <a:p>
            <a:pPr>
              <a:defRPr/>
            </a:pPr>
            <a:r>
              <a:rPr lang="en-US">
                <a:cs typeface="VectoraLT-Bold" charset="0"/>
              </a:rPr>
              <a:t>Prewriting is the process of analyzing the situation, finding your focus, gathering details, and organizing ideas. During prewriting, you should</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29" name="Text Box 1"/>
          <p:cNvSpPr txBox="1">
            <a:spLocks noChangeArrowheads="1"/>
          </p:cNvSpPr>
          <p:nvPr/>
        </p:nvSpPr>
        <p:spPr bwMode="auto">
          <a:xfrm>
            <a:off x="1700213" y="2514600"/>
            <a:ext cx="6894512" cy="2698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68580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288"/>
              </a:spcBef>
              <a:spcAft>
                <a:spcPts val="575"/>
              </a:spcAft>
              <a:buFont typeface="Arial" charset="0"/>
              <a:buChar char="•"/>
              <a:defRPr/>
            </a:pPr>
            <a:r>
              <a:rPr lang="en-US">
                <a:cs typeface="VectoraLT-Bold" charset="0"/>
              </a:rPr>
              <a:t>flesh out your outline.</a:t>
            </a:r>
          </a:p>
          <a:p>
            <a:pPr>
              <a:spcBef>
                <a:spcPts val="288"/>
              </a:spcBef>
              <a:spcAft>
                <a:spcPts val="575"/>
              </a:spcAft>
              <a:buFont typeface="Arial" charset="0"/>
              <a:buChar char="•"/>
              <a:defRPr/>
            </a:pPr>
            <a:r>
              <a:rPr lang="en-US">
                <a:cs typeface="VectoraLT-Bold" charset="0"/>
              </a:rPr>
              <a:t>write an opening that focuses the document.</a:t>
            </a:r>
          </a:p>
          <a:p>
            <a:pPr>
              <a:spcBef>
                <a:spcPts val="288"/>
              </a:spcBef>
              <a:spcAft>
                <a:spcPts val="575"/>
              </a:spcAft>
              <a:buFont typeface="Arial" charset="0"/>
              <a:buChar char="•"/>
              <a:defRPr/>
            </a:pPr>
            <a:r>
              <a:rPr lang="en-US">
                <a:cs typeface="VectoraLT-Bold" charset="0"/>
              </a:rPr>
              <a:t>create a middle that provides important details.</a:t>
            </a:r>
          </a:p>
          <a:p>
            <a:pPr>
              <a:spcBef>
                <a:spcPts val="288"/>
              </a:spcBef>
              <a:spcAft>
                <a:spcPts val="575"/>
              </a:spcAft>
              <a:buFont typeface="Arial" charset="0"/>
              <a:buChar char="•"/>
              <a:defRPr/>
            </a:pPr>
            <a:r>
              <a:rPr lang="en-US">
                <a:cs typeface="VectoraLT-Bold" charset="0"/>
              </a:rPr>
              <a:t>draft a closing that indicates action or </a:t>
            </a:r>
            <a:br>
              <a:rPr lang="en-US">
                <a:cs typeface="VectoraLT-Bold" charset="0"/>
              </a:rPr>
            </a:br>
            <a:r>
              <a:rPr lang="en-US">
                <a:cs typeface="VectoraLT-Bold" charset="0"/>
              </a:rPr>
              <a:t>follow-up.</a:t>
            </a:r>
          </a:p>
        </p:txBody>
      </p:sp>
      <p:sp>
        <p:nvSpPr>
          <p:cNvPr id="124931" name="Text Box 3"/>
          <p:cNvSpPr txBox="1">
            <a:spLocks noChangeArrowheads="1"/>
          </p:cNvSpPr>
          <p:nvPr/>
        </p:nvSpPr>
        <p:spPr bwMode="auto">
          <a:xfrm>
            <a:off x="1700213" y="349250"/>
            <a:ext cx="6894512" cy="2165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1715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5906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097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288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8860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432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004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576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the Writing Process</a:t>
            </a:r>
          </a:p>
          <a:p>
            <a:pPr>
              <a:defRPr/>
            </a:pPr>
            <a:r>
              <a:rPr lang="en-US" sz="3000" b="1">
                <a:solidFill>
                  <a:srgbClr val="000080"/>
                </a:solidFill>
                <a:cs typeface="VectoraLT-Bold" charset="0"/>
              </a:rPr>
              <a:t>What is drafting?</a:t>
            </a:r>
          </a:p>
          <a:p>
            <a:pPr>
              <a:defRPr/>
            </a:pPr>
            <a:r>
              <a:rPr lang="en-US">
                <a:cs typeface="VectoraLT-Bold" charset="0"/>
              </a:rPr>
              <a:t>Drafting is the act of writing your message. During drafting, you should</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3" name="Text Box 1"/>
          <p:cNvSpPr txBox="1">
            <a:spLocks noChangeArrowheads="1"/>
          </p:cNvSpPr>
          <p:nvPr/>
        </p:nvSpPr>
        <p:spPr bwMode="auto">
          <a:xfrm>
            <a:off x="1700213" y="2482850"/>
            <a:ext cx="6894512" cy="1174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68580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288"/>
              </a:spcBef>
              <a:spcAft>
                <a:spcPts val="575"/>
              </a:spcAft>
              <a:buFont typeface="Arial" charset="0"/>
              <a:buChar char="•"/>
              <a:defRPr/>
            </a:pPr>
            <a:r>
              <a:rPr lang="en-US">
                <a:cs typeface="VectoraLT-Bold" charset="0"/>
              </a:rPr>
              <a:t>add, cut, and clarify content.</a:t>
            </a:r>
          </a:p>
          <a:p>
            <a:pPr>
              <a:spcBef>
                <a:spcPts val="288"/>
              </a:spcBef>
              <a:spcAft>
                <a:spcPts val="575"/>
              </a:spcAft>
              <a:buFont typeface="Arial" charset="0"/>
              <a:buChar char="•"/>
              <a:defRPr/>
            </a:pPr>
            <a:r>
              <a:rPr lang="en-US">
                <a:cs typeface="VectoraLT-Bold" charset="0"/>
              </a:rPr>
              <a:t>test your ideas, organization, and voice.</a:t>
            </a:r>
          </a:p>
        </p:txBody>
      </p:sp>
      <p:sp>
        <p:nvSpPr>
          <p:cNvPr id="125955" name="Text Box 3"/>
          <p:cNvSpPr txBox="1">
            <a:spLocks noChangeArrowheads="1"/>
          </p:cNvSpPr>
          <p:nvPr/>
        </p:nvSpPr>
        <p:spPr bwMode="auto">
          <a:xfrm>
            <a:off x="1700213" y="349250"/>
            <a:ext cx="6894512" cy="2165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162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5811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002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193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8765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337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7909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481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the Writing Process</a:t>
            </a:r>
          </a:p>
          <a:p>
            <a:pPr>
              <a:defRPr/>
            </a:pPr>
            <a:r>
              <a:rPr lang="en-US" sz="3000" b="1">
                <a:solidFill>
                  <a:srgbClr val="000080"/>
                </a:solidFill>
                <a:cs typeface="VectoraLT-Bold" charset="0"/>
              </a:rPr>
              <a:t>What is revising?</a:t>
            </a:r>
          </a:p>
          <a:p>
            <a:pPr>
              <a:defRPr/>
            </a:pPr>
            <a:r>
              <a:rPr lang="en-US">
                <a:cs typeface="VectoraLT-Bold" charset="0"/>
              </a:rPr>
              <a:t>Revising is the process of fixing weaknesses in content. During revising, you should</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Understanding Problem Solving</a:t>
            </a:r>
          </a:p>
          <a:p>
            <a:pPr>
              <a:spcAft>
                <a:spcPts val="725"/>
              </a:spcAft>
              <a:defRPr/>
            </a:pPr>
            <a:r>
              <a:rPr lang="en-US" sz="3000" b="1">
                <a:solidFill>
                  <a:srgbClr val="000080"/>
                </a:solidFill>
                <a:cs typeface="VectoraLT-Bold" charset="0"/>
              </a:rPr>
              <a:t>How does problem solving work? </a:t>
            </a:r>
          </a:p>
          <a:p>
            <a:pPr>
              <a:defRPr/>
            </a:pPr>
            <a:r>
              <a:rPr lang="en-US">
                <a:cs typeface="VectoraLT-Bold" charset="0"/>
              </a:rPr>
              <a:t>Problem solving is a combination of critical thinking and creative thinking. When you think critically, you analyze a topic closely, breaking it into parts and seeing how the parts fit together. When you think creatively, you broaden your thinking, challenging old assumptions and seeking new solutions. The diagram below shows how you move through the stages of problem solving.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7" name="Text Box 1"/>
          <p:cNvSpPr txBox="1">
            <a:spLocks noChangeArrowheads="1"/>
          </p:cNvSpPr>
          <p:nvPr/>
        </p:nvSpPr>
        <p:spPr bwMode="auto">
          <a:xfrm>
            <a:off x="1700213" y="2590800"/>
            <a:ext cx="6894512" cy="2698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68580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288"/>
              </a:spcBef>
              <a:spcAft>
                <a:spcPts val="575"/>
              </a:spcAft>
              <a:buFont typeface="Arial" charset="0"/>
              <a:buChar char="•"/>
              <a:defRPr/>
            </a:pPr>
            <a:r>
              <a:rPr lang="en-US">
                <a:cs typeface="VectoraLT-Bold" charset="0"/>
              </a:rPr>
              <a:t>check word choice for clarity and conciseness.</a:t>
            </a:r>
          </a:p>
          <a:p>
            <a:pPr>
              <a:spcBef>
                <a:spcPts val="288"/>
              </a:spcBef>
              <a:spcAft>
                <a:spcPts val="575"/>
              </a:spcAft>
              <a:buFont typeface="Arial" charset="0"/>
              <a:buChar char="•"/>
              <a:defRPr/>
            </a:pPr>
            <a:r>
              <a:rPr lang="en-US">
                <a:cs typeface="VectoraLT-Bold" charset="0"/>
              </a:rPr>
              <a:t>edit your sentences for smoothness.</a:t>
            </a:r>
          </a:p>
          <a:p>
            <a:pPr>
              <a:spcBef>
                <a:spcPts val="288"/>
              </a:spcBef>
              <a:spcAft>
                <a:spcPts val="575"/>
              </a:spcAft>
              <a:buFont typeface="Arial" charset="0"/>
              <a:buChar char="•"/>
              <a:defRPr/>
            </a:pPr>
            <a:r>
              <a:rPr lang="en-US">
                <a:cs typeface="VectoraLT-Bold" charset="0"/>
              </a:rPr>
              <a:t>proofread for correct spelling, grammar, punctuation, and mechanics.</a:t>
            </a:r>
          </a:p>
          <a:p>
            <a:pPr>
              <a:spcBef>
                <a:spcPts val="288"/>
              </a:spcBef>
              <a:spcAft>
                <a:spcPts val="575"/>
              </a:spcAft>
              <a:buFont typeface="Arial" charset="0"/>
              <a:buChar char="•"/>
              <a:defRPr/>
            </a:pPr>
            <a:r>
              <a:rPr lang="en-US">
                <a:cs typeface="VectoraLT-Bold" charset="0"/>
              </a:rPr>
              <a:t>finalize the document’s design.</a:t>
            </a:r>
          </a:p>
        </p:txBody>
      </p:sp>
      <p:sp>
        <p:nvSpPr>
          <p:cNvPr id="126979" name="Text Box 3"/>
          <p:cNvSpPr txBox="1">
            <a:spLocks noChangeArrowheads="1"/>
          </p:cNvSpPr>
          <p:nvPr/>
        </p:nvSpPr>
        <p:spPr bwMode="auto">
          <a:xfrm>
            <a:off x="1700213" y="349250"/>
            <a:ext cx="6894512" cy="2165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162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5811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002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193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8765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337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7909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481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the Writing Process</a:t>
            </a:r>
          </a:p>
          <a:p>
            <a:pPr>
              <a:defRPr/>
            </a:pPr>
            <a:r>
              <a:rPr lang="en-US" sz="3000" b="1">
                <a:solidFill>
                  <a:srgbClr val="000080"/>
                </a:solidFill>
                <a:cs typeface="VectoraLT-Bold" charset="0"/>
              </a:rPr>
              <a:t>What is refining?</a:t>
            </a:r>
          </a:p>
          <a:p>
            <a:pPr>
              <a:defRPr/>
            </a:pPr>
            <a:r>
              <a:rPr lang="en-US">
                <a:cs typeface="VectoraLT-Bold" charset="0"/>
              </a:rPr>
              <a:t>Refining is fine-tuning the document before sending it. During refining, you should</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5"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17:</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Use the Writing Process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30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005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0051" name="Rectangle 3"/>
          <p:cNvSpPr>
            <a:spLocks noChangeArrowheads="1"/>
          </p:cNvSpPr>
          <p:nvPr/>
        </p:nvSpPr>
        <p:spPr bwMode="auto">
          <a:xfrm>
            <a:off x="1676400" y="1050925"/>
            <a:ext cx="6705600" cy="3338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use process thinking to create procedures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3"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Using Process Thinking</a:t>
            </a:r>
          </a:p>
          <a:p>
            <a:pPr>
              <a:defRPr/>
            </a:pPr>
            <a:r>
              <a:rPr lang="en-US" sz="2800">
                <a:cs typeface="VectoraLT-Bold" charset="0"/>
              </a:rPr>
              <a:t>Imagine that you need to come up with a new procedure—instructions for how a certain task is to be accomplished. Process thinking can help you devise a solution.</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7" name="Text Box 1"/>
          <p:cNvSpPr txBox="1">
            <a:spLocks noChangeArrowheads="1"/>
          </p:cNvSpPr>
          <p:nvPr/>
        </p:nvSpPr>
        <p:spPr bwMode="auto">
          <a:xfrm>
            <a:off x="1700213" y="349250"/>
            <a:ext cx="6894512" cy="6127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Using Process Thinking</a:t>
            </a:r>
          </a:p>
          <a:p>
            <a:pPr>
              <a:defRPr/>
            </a:pPr>
            <a:r>
              <a:rPr lang="en-US" sz="3000" b="1">
                <a:solidFill>
                  <a:srgbClr val="000080"/>
                </a:solidFill>
              </a:rPr>
              <a:t>What is process thinking?</a:t>
            </a:r>
          </a:p>
          <a:p>
            <a:pPr>
              <a:defRPr/>
            </a:pPr>
            <a:r>
              <a:rPr lang="en-US"/>
              <a:t>Process thinking requires you to analyze each step in a process and connect all of the steps in a chronological or cyclical flow. A recipe is one example of process thinking. Instructions for assembling a machine or for installing new software are other kinds of process thinking.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6" name="Text Box 4"/>
          <p:cNvSpPr txBox="1">
            <a:spLocks noChangeArrowheads="1"/>
          </p:cNvSpPr>
          <p:nvPr/>
        </p:nvSpPr>
        <p:spPr bwMode="auto">
          <a:xfrm>
            <a:off x="1700213" y="349250"/>
            <a:ext cx="6894512" cy="6127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Using Process Thinking</a:t>
            </a:r>
          </a:p>
          <a:p>
            <a:pPr>
              <a:defRPr/>
            </a:pPr>
            <a:r>
              <a:rPr lang="en-US" sz="3000" b="1">
                <a:solidFill>
                  <a:srgbClr val="000080"/>
                </a:solidFill>
              </a:rPr>
              <a:t>What is process thinking?</a:t>
            </a:r>
          </a:p>
          <a:p>
            <a:pPr>
              <a:defRPr/>
            </a:pPr>
            <a:r>
              <a:rPr lang="en-US">
                <a:solidFill>
                  <a:schemeClr val="tx1"/>
                </a:solidFill>
              </a:rPr>
              <a:t>Another example of process thinking is a standard operating procedure (SOP). The purpose of a SOP is to provide an organization or unit with common instructions for performing a task or procedure. Much of the U.S. Army’s daily regiment is driven by a series SOPs, focusing on topics from room cleanliness to chain of command. As you can imagine, clear process thinking is of the utmost importance in a military setting.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1" name="Text Box 1"/>
          <p:cNvSpPr txBox="1">
            <a:spLocks noChangeArrowheads="1"/>
          </p:cNvSpPr>
          <p:nvPr/>
        </p:nvSpPr>
        <p:spPr bwMode="auto">
          <a:xfrm>
            <a:off x="1700213" y="2971800"/>
            <a:ext cx="6894512" cy="2622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76288"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575"/>
              </a:spcBef>
              <a:buFont typeface="Times New Roman" charset="0"/>
              <a:buAutoNum type="arabicPeriod"/>
              <a:defRPr/>
            </a:pPr>
            <a:r>
              <a:rPr lang="en-US" b="1">
                <a:cs typeface="VectoraLT-Bold" charset="0"/>
              </a:rPr>
              <a:t>Introduce the process</a:t>
            </a:r>
            <a:r>
              <a:rPr lang="en-US">
                <a:cs typeface="VectoraLT-Bold" charset="0"/>
              </a:rPr>
              <a:t> that you will describe.</a:t>
            </a:r>
          </a:p>
          <a:p>
            <a:pPr>
              <a:spcBef>
                <a:spcPts val="575"/>
              </a:spcBef>
              <a:buFont typeface="Times New Roman" charset="0"/>
              <a:buAutoNum type="arabicPeriod"/>
              <a:defRPr/>
            </a:pPr>
            <a:r>
              <a:rPr lang="en-US" b="1">
                <a:cs typeface="VectoraLT-Bold" charset="0"/>
              </a:rPr>
              <a:t>List any materials or tools</a:t>
            </a:r>
            <a:r>
              <a:rPr lang="en-US">
                <a:cs typeface="VectoraLT-Bold" charset="0"/>
              </a:rPr>
              <a:t> that the person will need.</a:t>
            </a:r>
          </a:p>
          <a:p>
            <a:pPr>
              <a:spcBef>
                <a:spcPts val="575"/>
              </a:spcBef>
              <a:buFont typeface="Times New Roman" charset="0"/>
              <a:buAutoNum type="arabicPeriod"/>
              <a:defRPr/>
            </a:pPr>
            <a:r>
              <a:rPr lang="en-US" b="1">
                <a:cs typeface="VectoraLT-Bold" charset="0"/>
              </a:rPr>
              <a:t>Create a numbered list of steps</a:t>
            </a:r>
            <a:r>
              <a:rPr lang="en-US">
                <a:cs typeface="VectoraLT-Bold" charset="0"/>
              </a:rPr>
              <a:t> in chronological order.</a:t>
            </a:r>
          </a:p>
        </p:txBody>
      </p:sp>
      <p:sp>
        <p:nvSpPr>
          <p:cNvPr id="133123" name="Text Box 3"/>
          <p:cNvSpPr txBox="1">
            <a:spLocks noChangeArrowheads="1"/>
          </p:cNvSpPr>
          <p:nvPr/>
        </p:nvSpPr>
        <p:spPr bwMode="auto">
          <a:xfrm>
            <a:off x="1700213" y="349250"/>
            <a:ext cx="6894512" cy="2774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Process Thinking</a:t>
            </a:r>
          </a:p>
          <a:p>
            <a:pPr>
              <a:defRPr/>
            </a:pPr>
            <a:r>
              <a:rPr lang="en-US" sz="3000" b="1">
                <a:solidFill>
                  <a:srgbClr val="000080"/>
                </a:solidFill>
                <a:cs typeface="VectoraLT-Bold" charset="0"/>
              </a:rPr>
              <a:t>How can I create effective instructions?</a:t>
            </a:r>
          </a:p>
          <a:p>
            <a:pPr>
              <a:defRPr/>
            </a:pPr>
            <a:r>
              <a:rPr lang="en-US">
                <a:cs typeface="VectoraLT-Bold" charset="0"/>
              </a:rPr>
              <a:t>You can write clear instructions for any process by following these tips: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5" name="Text Box 1"/>
          <p:cNvSpPr txBox="1">
            <a:spLocks noChangeArrowheads="1"/>
          </p:cNvSpPr>
          <p:nvPr/>
        </p:nvSpPr>
        <p:spPr bwMode="auto">
          <a:xfrm>
            <a:off x="1700213" y="2209800"/>
            <a:ext cx="6894512" cy="414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76288"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575"/>
              </a:spcBef>
              <a:buFont typeface="Times New Roman" charset="0"/>
              <a:buAutoNum type="arabicPeriod" startAt="4"/>
              <a:defRPr/>
            </a:pPr>
            <a:r>
              <a:rPr lang="en-US" b="1">
                <a:cs typeface="VectoraLT-Bold" charset="0"/>
              </a:rPr>
              <a:t>Use command verbs</a:t>
            </a:r>
            <a:r>
              <a:rPr lang="en-US">
                <a:cs typeface="VectoraLT-Bold" charset="0"/>
              </a:rPr>
              <a:t> to start each step, telling what to do.</a:t>
            </a:r>
          </a:p>
          <a:p>
            <a:pPr>
              <a:spcBef>
                <a:spcPts val="575"/>
              </a:spcBef>
              <a:buFont typeface="Times New Roman" charset="0"/>
              <a:buAutoNum type="arabicPeriod" startAt="4"/>
              <a:defRPr/>
            </a:pPr>
            <a:r>
              <a:rPr lang="en-US" b="1">
                <a:cs typeface="VectoraLT-Bold" charset="0"/>
              </a:rPr>
              <a:t>Choose precise language</a:t>
            </a:r>
            <a:r>
              <a:rPr lang="en-US">
                <a:cs typeface="VectoraLT-Bold" charset="0"/>
              </a:rPr>
              <a:t> to ensure understanding.</a:t>
            </a:r>
          </a:p>
          <a:p>
            <a:pPr>
              <a:spcBef>
                <a:spcPts val="575"/>
              </a:spcBef>
              <a:buFont typeface="Times New Roman" charset="0"/>
              <a:buAutoNum type="arabicPeriod" startAt="4"/>
              <a:defRPr/>
            </a:pPr>
            <a:r>
              <a:rPr lang="en-US" b="1">
                <a:cs typeface="VectoraLT-Bold" charset="0"/>
              </a:rPr>
              <a:t>Note any cautions or WARNINGS</a:t>
            </a:r>
            <a:r>
              <a:rPr lang="en-US">
                <a:cs typeface="VectoraLT-Bold" charset="0"/>
              </a:rPr>
              <a:t> in the process.</a:t>
            </a:r>
          </a:p>
          <a:p>
            <a:pPr>
              <a:spcBef>
                <a:spcPts val="575"/>
              </a:spcBef>
              <a:buFont typeface="Times New Roman" charset="0"/>
              <a:buAutoNum type="arabicPeriod" startAt="4"/>
              <a:defRPr/>
            </a:pPr>
            <a:r>
              <a:rPr lang="en-US" b="1">
                <a:cs typeface="VectoraLT-Bold" charset="0"/>
              </a:rPr>
              <a:t>Use conditionals</a:t>
            </a:r>
            <a:r>
              <a:rPr lang="en-US">
                <a:cs typeface="VectoraLT-Bold" charset="0"/>
              </a:rPr>
              <a:t> (</a:t>
            </a:r>
            <a:r>
              <a:rPr lang="en-US" i="1">
                <a:cs typeface="VectoraLT-Bold" charset="0"/>
              </a:rPr>
              <a:t>if . . . then</a:t>
            </a:r>
            <a:r>
              <a:rPr lang="en-US">
                <a:cs typeface="VectoraLT-Bold" charset="0"/>
              </a:rPr>
              <a:t>) to indicate decision points.</a:t>
            </a:r>
          </a:p>
          <a:p>
            <a:pPr>
              <a:spcBef>
                <a:spcPts val="575"/>
              </a:spcBef>
              <a:buFont typeface="Times New Roman" charset="0"/>
              <a:buAutoNum type="arabicPeriod" startAt="4"/>
              <a:defRPr/>
            </a:pPr>
            <a:r>
              <a:rPr lang="en-US" b="1">
                <a:cs typeface="VectoraLT-Bold" charset="0"/>
              </a:rPr>
              <a:t>Provide and label visuals</a:t>
            </a:r>
            <a:r>
              <a:rPr lang="en-US">
                <a:cs typeface="VectoraLT-Bold" charset="0"/>
              </a:rPr>
              <a:t> (photos, diagrams) to aid understanding.</a:t>
            </a:r>
          </a:p>
          <a:p>
            <a:pPr>
              <a:spcBef>
                <a:spcPts val="575"/>
              </a:spcBef>
              <a:defRPr/>
            </a:pPr>
            <a:endParaRPr lang="en-US">
              <a:cs typeface="VectoraLT-Bold" charset="0"/>
            </a:endParaRPr>
          </a:p>
        </p:txBody>
      </p:sp>
      <p:sp>
        <p:nvSpPr>
          <p:cNvPr id="134147" name="Text Box 3"/>
          <p:cNvSpPr txBox="1">
            <a:spLocks noChangeArrowheads="1"/>
          </p:cNvSpPr>
          <p:nvPr/>
        </p:nvSpPr>
        <p:spPr bwMode="auto">
          <a:xfrm>
            <a:off x="1700213" y="349250"/>
            <a:ext cx="6894512" cy="1784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Process Thinking</a:t>
            </a:r>
          </a:p>
          <a:p>
            <a:pPr>
              <a:defRPr/>
            </a:pPr>
            <a:r>
              <a:rPr lang="en-US" sz="3000" b="1">
                <a:solidFill>
                  <a:srgbClr val="000080"/>
                </a:solidFill>
                <a:cs typeface="VectoraLT-Bold" charset="0"/>
              </a:rPr>
              <a:t>How can I create effective instructions?</a:t>
            </a:r>
            <a:endParaRPr lang="en-US">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69" name="Text Box 1"/>
          <p:cNvSpPr txBox="1">
            <a:spLocks noChangeArrowheads="1"/>
          </p:cNvSpPr>
          <p:nvPr/>
        </p:nvSpPr>
        <p:spPr bwMode="auto">
          <a:xfrm>
            <a:off x="1524000" y="2895600"/>
            <a:ext cx="7391400" cy="2774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76288"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575"/>
              </a:spcBef>
              <a:buFont typeface="Times New Roman" charset="0"/>
              <a:buChar char="•"/>
              <a:defRPr/>
            </a:pPr>
            <a:r>
              <a:rPr lang="en-US" sz="2200" b="1"/>
              <a:t>Photos </a:t>
            </a:r>
            <a:r>
              <a:rPr lang="en-US" sz="2200"/>
              <a:t>show was something should look like or how something is done.</a:t>
            </a:r>
            <a:r>
              <a:rPr lang="en-US" sz="2200" b="1"/>
              <a:t> </a:t>
            </a:r>
          </a:p>
          <a:p>
            <a:pPr>
              <a:spcBef>
                <a:spcPts val="575"/>
              </a:spcBef>
              <a:buFont typeface="Times New Roman" charset="0"/>
              <a:buChar char="•"/>
              <a:defRPr/>
            </a:pPr>
            <a:r>
              <a:rPr lang="en-US" sz="2200" b="1"/>
              <a:t>Diagrams </a:t>
            </a:r>
            <a:r>
              <a:rPr lang="en-US" sz="2200"/>
              <a:t>provide a detailed look at something, including its parts.</a:t>
            </a:r>
          </a:p>
          <a:p>
            <a:pPr>
              <a:spcBef>
                <a:spcPts val="575"/>
              </a:spcBef>
              <a:buFont typeface="Times New Roman" charset="0"/>
              <a:buChar char="•"/>
              <a:defRPr/>
            </a:pPr>
            <a:r>
              <a:rPr lang="en-US" sz="2200" b="1"/>
              <a:t>Color </a:t>
            </a:r>
            <a:r>
              <a:rPr lang="en-US" sz="2200"/>
              <a:t>can</a:t>
            </a:r>
            <a:r>
              <a:rPr lang="en-US" sz="2200" b="1"/>
              <a:t> </a:t>
            </a:r>
            <a:r>
              <a:rPr lang="en-US" sz="2200">
                <a:solidFill>
                  <a:schemeClr val="tx1"/>
                </a:solidFill>
              </a:rPr>
              <a:t>signify importance. For example, you may use a </a:t>
            </a:r>
            <a:r>
              <a:rPr lang="en-US" sz="2200">
                <a:solidFill>
                  <a:srgbClr val="CC0000"/>
                </a:solidFill>
              </a:rPr>
              <a:t>red</a:t>
            </a:r>
            <a:r>
              <a:rPr lang="en-US" sz="2200">
                <a:solidFill>
                  <a:schemeClr val="tx1"/>
                </a:solidFill>
              </a:rPr>
              <a:t> font to signal a warning or caution. </a:t>
            </a:r>
          </a:p>
          <a:p>
            <a:pPr>
              <a:spcBef>
                <a:spcPts val="575"/>
              </a:spcBef>
              <a:buFont typeface="Times New Roman" charset="0"/>
              <a:buChar char="•"/>
              <a:defRPr/>
            </a:pPr>
            <a:r>
              <a:rPr lang="en-US" sz="2200" b="1"/>
              <a:t>Arrows </a:t>
            </a:r>
            <a:r>
              <a:rPr lang="en-US" sz="2200"/>
              <a:t>can be used to trace the flow of a process.</a:t>
            </a:r>
          </a:p>
          <a:p>
            <a:pPr>
              <a:spcBef>
                <a:spcPts val="575"/>
              </a:spcBef>
              <a:buFont typeface="Times New Roman" charset="0"/>
              <a:buChar char="•"/>
              <a:defRPr/>
            </a:pPr>
            <a:r>
              <a:rPr lang="en-US" sz="2200" b="1"/>
              <a:t>Symbols </a:t>
            </a:r>
            <a:r>
              <a:rPr lang="en-US" sz="2200"/>
              <a:t>can be used to indicate a warning or special consideration.</a:t>
            </a:r>
          </a:p>
        </p:txBody>
      </p:sp>
      <p:sp>
        <p:nvSpPr>
          <p:cNvPr id="135171" name="Text Box 3"/>
          <p:cNvSpPr txBox="1">
            <a:spLocks noChangeArrowheads="1"/>
          </p:cNvSpPr>
          <p:nvPr/>
        </p:nvSpPr>
        <p:spPr bwMode="auto">
          <a:xfrm>
            <a:off x="1700213" y="349250"/>
            <a:ext cx="6894512" cy="2241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Using Process Thinking</a:t>
            </a:r>
          </a:p>
          <a:p>
            <a:pPr>
              <a:defRPr/>
            </a:pPr>
            <a:r>
              <a:rPr lang="en-US" sz="3000" b="1">
                <a:solidFill>
                  <a:srgbClr val="000080"/>
                </a:solidFill>
              </a:rPr>
              <a:t>What visual elements can I use to clarify a process?</a:t>
            </a:r>
          </a:p>
          <a:p>
            <a:pPr>
              <a:defRPr/>
            </a:pPr>
            <a:r>
              <a:rPr lang="en-US"/>
              <a:t>You can use a number of visual elements to clarify a process.</a:t>
            </a:r>
            <a:endParaRPr lang="en-US" b="1"/>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7"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18:</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Use Process Thinking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8" y="309563"/>
            <a:ext cx="6515100" cy="63150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38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8242"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8243" name="Rectangle 3"/>
          <p:cNvSpPr>
            <a:spLocks noChangeArrowheads="1"/>
          </p:cNvSpPr>
          <p:nvPr/>
        </p:nvSpPr>
        <p:spPr bwMode="auto">
          <a:xfrm>
            <a:off x="1676400" y="1050925"/>
            <a:ext cx="6705600" cy="3338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use principals of design thinking to solve problems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5"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Using Design Thinking</a:t>
            </a:r>
          </a:p>
          <a:p>
            <a:pPr>
              <a:defRPr/>
            </a:pPr>
            <a:r>
              <a:rPr lang="en-US" sz="2800">
                <a:cs typeface="VectoraLT-Bold" charset="0"/>
              </a:rPr>
              <a:t>Imagine that you need to design a new product or service for your department. You can tackle this problem by using design thinking.</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89" name="Text Box 1"/>
          <p:cNvSpPr txBox="1">
            <a:spLocks noChangeArrowheads="1"/>
          </p:cNvSpPr>
          <p:nvPr/>
        </p:nvSpPr>
        <p:spPr bwMode="auto">
          <a:xfrm>
            <a:off x="1700213" y="349250"/>
            <a:ext cx="6894512" cy="426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Using Design Thinking</a:t>
            </a:r>
          </a:p>
          <a:p>
            <a:pPr>
              <a:defRPr/>
            </a:pPr>
            <a:r>
              <a:rPr lang="en-US" sz="3000" b="1">
                <a:solidFill>
                  <a:srgbClr val="000080"/>
                </a:solidFill>
              </a:rPr>
              <a:t>What is design thinking?</a:t>
            </a:r>
          </a:p>
          <a:p>
            <a:pPr>
              <a:defRPr/>
            </a:pPr>
            <a:r>
              <a:rPr lang="en-US"/>
              <a:t>Design thinking is a version of the problem-solving process that focuses on experimentation, exploration, and innovation. It features prototyping, which lets the designer fail “early and often” in order to learn from mistakes. Design thinking is the process pioneered by inventors from Thomas Edison to Steve Jobs, focusing on the end user’s experience.</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3" name="Text Box 1"/>
          <p:cNvSpPr txBox="1">
            <a:spLocks noChangeArrowheads="1"/>
          </p:cNvSpPr>
          <p:nvPr/>
        </p:nvSpPr>
        <p:spPr bwMode="auto">
          <a:xfrm>
            <a:off x="1676400" y="2590800"/>
            <a:ext cx="6894513" cy="3079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76288"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1013"/>
              </a:spcBef>
              <a:buFont typeface="Times New Roman" charset="0"/>
              <a:buAutoNum type="arabicPeriod"/>
              <a:defRPr/>
            </a:pPr>
            <a:r>
              <a:rPr lang="en-US" b="1"/>
              <a:t>Define</a:t>
            </a:r>
            <a:r>
              <a:rPr lang="en-US"/>
              <a:t> the issue you want to address, the people who are involved, and what the success criteria will be for a solution.</a:t>
            </a:r>
          </a:p>
          <a:p>
            <a:pPr>
              <a:spcBef>
                <a:spcPts val="1013"/>
              </a:spcBef>
              <a:buFont typeface="Times New Roman" charset="0"/>
              <a:buAutoNum type="arabicPeriod"/>
              <a:defRPr/>
            </a:pPr>
            <a:r>
              <a:rPr lang="en-US" b="1"/>
              <a:t>Research</a:t>
            </a:r>
            <a:r>
              <a:rPr lang="en-US"/>
              <a:t> the issue, focusing on its history, current obstacles, previous solutions, the ideas of stakeholders, and the needs of the end users.</a:t>
            </a:r>
          </a:p>
        </p:txBody>
      </p:sp>
      <p:sp>
        <p:nvSpPr>
          <p:cNvPr id="141315" name="Text Box 3"/>
          <p:cNvSpPr txBox="1">
            <a:spLocks noChangeArrowheads="1"/>
          </p:cNvSpPr>
          <p:nvPr/>
        </p:nvSpPr>
        <p:spPr bwMode="auto">
          <a:xfrm>
            <a:off x="1700213" y="349250"/>
            <a:ext cx="6894512" cy="2317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Using Design Thinking</a:t>
            </a:r>
          </a:p>
          <a:p>
            <a:pPr>
              <a:defRPr/>
            </a:pPr>
            <a:r>
              <a:rPr lang="en-US" sz="3000" b="1">
                <a:solidFill>
                  <a:srgbClr val="000080"/>
                </a:solidFill>
              </a:rPr>
              <a:t>What are the stages of design thinking?</a:t>
            </a:r>
          </a:p>
          <a:p>
            <a:pPr>
              <a:defRPr/>
            </a:pPr>
            <a:r>
              <a:rPr lang="en-US"/>
              <a:t>Design thinking involves the following stages: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7" name="Text Box 1"/>
          <p:cNvSpPr txBox="1">
            <a:spLocks noChangeArrowheads="1"/>
          </p:cNvSpPr>
          <p:nvPr/>
        </p:nvSpPr>
        <p:spPr bwMode="auto">
          <a:xfrm>
            <a:off x="1700213" y="2133600"/>
            <a:ext cx="6894512" cy="4679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76288"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1013"/>
              </a:spcBef>
              <a:buFont typeface="Times New Roman" charset="0"/>
              <a:buAutoNum type="arabicPeriod" startAt="3"/>
              <a:defRPr/>
            </a:pPr>
            <a:r>
              <a:rPr lang="en-US" b="1"/>
              <a:t>Brainstorm</a:t>
            </a:r>
            <a:r>
              <a:rPr lang="en-US"/>
              <a:t> possible solutions, generating an excess of ideas, exploring even impossible or ridiculous notions, and turning the issue around and thinking of it from multiple perspectives.</a:t>
            </a:r>
          </a:p>
          <a:p>
            <a:pPr>
              <a:spcBef>
                <a:spcPts val="575"/>
              </a:spcBef>
              <a:buFont typeface="Times New Roman" charset="0"/>
              <a:buAutoNum type="arabicPeriod" startAt="3"/>
              <a:defRPr/>
            </a:pPr>
            <a:r>
              <a:rPr lang="en-US" b="1"/>
              <a:t>Prototype</a:t>
            </a:r>
            <a:r>
              <a:rPr lang="en-US"/>
              <a:t> ideas by creating inexpensive, small-scale, rapid experiments to find out what will work and what will not. (See page 24.) Create multiple versions and decide when a given prototype is ready to share with stakeholders and end users. Get feedback and buy-in. (See page 26.)</a:t>
            </a:r>
          </a:p>
        </p:txBody>
      </p:sp>
      <p:sp>
        <p:nvSpPr>
          <p:cNvPr id="142339" name="Text Box 3"/>
          <p:cNvSpPr txBox="1">
            <a:spLocks noChangeArrowheads="1"/>
          </p:cNvSpPr>
          <p:nvPr/>
        </p:nvSpPr>
        <p:spPr bwMode="auto">
          <a:xfrm>
            <a:off x="1700213" y="349250"/>
            <a:ext cx="6894512" cy="1860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Using Design Thinking</a:t>
            </a:r>
          </a:p>
          <a:p>
            <a:pPr>
              <a:defRPr/>
            </a:pPr>
            <a:r>
              <a:rPr lang="en-US" sz="3000" b="1">
                <a:solidFill>
                  <a:srgbClr val="000080"/>
                </a:solidFill>
              </a:rPr>
              <a:t>What are the stages of design thinking?</a:t>
            </a:r>
            <a:endParaRPr lang="en-US"/>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1" name="Text Box 1"/>
          <p:cNvSpPr txBox="1">
            <a:spLocks noChangeArrowheads="1"/>
          </p:cNvSpPr>
          <p:nvPr/>
        </p:nvSpPr>
        <p:spPr bwMode="auto">
          <a:xfrm>
            <a:off x="1700213" y="2254250"/>
            <a:ext cx="6894512" cy="4375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76288"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1013"/>
              </a:spcBef>
              <a:buFont typeface="Times New Roman" charset="0"/>
              <a:buAutoNum type="arabicPeriod" startAt="5"/>
              <a:defRPr/>
            </a:pPr>
            <a:r>
              <a:rPr lang="en-US" b="1"/>
              <a:t>Rework</a:t>
            </a:r>
            <a:r>
              <a:rPr lang="en-US"/>
              <a:t> the prototype, responding to feedback and exploring new options. Revisit the goal and objectives of the project and make adjustments that move the prototype toward an actual version. </a:t>
            </a:r>
          </a:p>
          <a:p>
            <a:pPr>
              <a:spcBef>
                <a:spcPts val="1013"/>
              </a:spcBef>
              <a:buFont typeface="Times New Roman" charset="0"/>
              <a:buAutoNum type="arabicPeriod" startAt="5"/>
              <a:defRPr/>
            </a:pPr>
            <a:r>
              <a:rPr lang="en-US" b="1"/>
              <a:t>Implement</a:t>
            </a:r>
            <a:r>
              <a:rPr lang="en-US"/>
              <a:t> the solution, putting it into place in a real-life situation. Monitor its performance, checking constantly against the goal and objectives for the project. Make ongoing improvements, and document your work.</a:t>
            </a:r>
          </a:p>
        </p:txBody>
      </p:sp>
      <p:sp>
        <p:nvSpPr>
          <p:cNvPr id="143363" name="Text Box 3"/>
          <p:cNvSpPr txBox="1">
            <a:spLocks noChangeArrowheads="1"/>
          </p:cNvSpPr>
          <p:nvPr/>
        </p:nvSpPr>
        <p:spPr bwMode="auto">
          <a:xfrm>
            <a:off x="1700213" y="349250"/>
            <a:ext cx="6894512" cy="1860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Using Design Thinking</a:t>
            </a:r>
          </a:p>
          <a:p>
            <a:pPr>
              <a:defRPr/>
            </a:pPr>
            <a:r>
              <a:rPr lang="en-US" sz="3000" b="1">
                <a:solidFill>
                  <a:srgbClr val="000080"/>
                </a:solidFill>
              </a:rPr>
              <a:t>What are the stages of design thinking?</a:t>
            </a:r>
            <a:endParaRPr lang="en-US"/>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5" name="Text Box 1"/>
          <p:cNvSpPr txBox="1">
            <a:spLocks noChangeArrowheads="1"/>
          </p:cNvSpPr>
          <p:nvPr/>
        </p:nvSpPr>
        <p:spPr bwMode="auto">
          <a:xfrm>
            <a:off x="1700213" y="349250"/>
            <a:ext cx="6894512" cy="36258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Design Thinking</a:t>
            </a:r>
          </a:p>
          <a:p>
            <a:pPr>
              <a:defRPr/>
            </a:pPr>
            <a:r>
              <a:rPr lang="en-US" sz="3000" b="1">
                <a:solidFill>
                  <a:srgbClr val="000080"/>
                </a:solidFill>
                <a:cs typeface="VectoraLT-Bold" charset="0"/>
              </a:rPr>
              <a:t>How do businesses use </a:t>
            </a:r>
            <a:br>
              <a:rPr lang="en-US" sz="3000" b="1">
                <a:solidFill>
                  <a:srgbClr val="000080"/>
                </a:solidFill>
                <a:cs typeface="VectoraLT-Bold" charset="0"/>
              </a:rPr>
            </a:br>
            <a:r>
              <a:rPr lang="en-US" sz="3000" b="1">
                <a:solidFill>
                  <a:srgbClr val="000080"/>
                </a:solidFill>
                <a:cs typeface="VectoraLT-Bold" charset="0"/>
              </a:rPr>
              <a:t>design thinking?</a:t>
            </a:r>
          </a:p>
          <a:p>
            <a:pPr>
              <a:defRPr/>
            </a:pPr>
            <a:r>
              <a:rPr lang="en-US">
                <a:cs typeface="VectoraLT-Bold" charset="0"/>
              </a:rPr>
              <a:t>Everything that has a design—from computer keyboards to shoes to cars to this very manual that you are using—has resulted from design thinking. It is the way that the business world creates innovation.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09"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19:</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Use Design Thinking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46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4643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6435" name="Rectangle 3"/>
          <p:cNvSpPr>
            <a:spLocks noChangeArrowheads="1"/>
          </p:cNvSpPr>
          <p:nvPr/>
        </p:nvSpPr>
        <p:spPr bwMode="auto">
          <a:xfrm>
            <a:off x="1676400" y="1050925"/>
            <a:ext cx="6705600" cy="3338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use scientific principles to solve problems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7"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636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82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1018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209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781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353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925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497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Using the Scientific Method</a:t>
            </a:r>
          </a:p>
          <a:p>
            <a:pPr>
              <a:defRPr/>
            </a:pPr>
            <a:r>
              <a:rPr lang="en-US" sz="2800">
                <a:cs typeface="VectoraLT-Bold" charset="0"/>
              </a:rPr>
              <a:t>Imagine that you are assigned to find out why a specific system is failing or why a given product doesn’t work. Whenever you are faced with discovering the causes of a problem, you can use the scientific method.</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2:</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Solve Problems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1" name="Text Box 1"/>
          <p:cNvSpPr txBox="1">
            <a:spLocks noChangeArrowheads="1"/>
          </p:cNvSpPr>
          <p:nvPr/>
        </p:nvSpPr>
        <p:spPr bwMode="auto">
          <a:xfrm>
            <a:off x="1700213" y="349250"/>
            <a:ext cx="6894512" cy="3533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Design Thinking</a:t>
            </a:r>
          </a:p>
          <a:p>
            <a:pPr>
              <a:defRPr/>
            </a:pPr>
            <a:r>
              <a:rPr lang="en-US" sz="3000" b="1">
                <a:solidFill>
                  <a:srgbClr val="000080"/>
                </a:solidFill>
                <a:cs typeface="VectoraLT-Bold" charset="0"/>
              </a:rPr>
              <a:t>What is the scientific method?</a:t>
            </a:r>
          </a:p>
          <a:p>
            <a:pPr>
              <a:defRPr/>
            </a:pPr>
            <a:r>
              <a:rPr lang="en-US">
                <a:cs typeface="VectoraLT-Bold" charset="0"/>
              </a:rPr>
              <a:t>The scientific method is a form of problem solving that focuses on causes and effects within a specific situation. You can use the scientific method to troubleshoot issues and, by process of elimination, discover the true causes. Follow these steps: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5" name="Text Box 1"/>
          <p:cNvSpPr txBox="1">
            <a:spLocks noChangeArrowheads="1"/>
          </p:cNvSpPr>
          <p:nvPr/>
        </p:nvSpPr>
        <p:spPr bwMode="auto">
          <a:xfrm>
            <a:off x="1700213" y="349250"/>
            <a:ext cx="6894512" cy="3862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Design Thinking</a:t>
            </a:r>
          </a:p>
          <a:p>
            <a:pPr>
              <a:defRPr/>
            </a:pPr>
            <a:r>
              <a:rPr lang="en-US" sz="3000" b="1">
                <a:solidFill>
                  <a:srgbClr val="000080"/>
                </a:solidFill>
                <a:cs typeface="VectoraLT-Bold" charset="0"/>
              </a:rPr>
              <a:t>What is the scientific method?</a:t>
            </a:r>
          </a:p>
          <a:p>
            <a:pPr>
              <a:spcBef>
                <a:spcPts val="1300"/>
              </a:spcBef>
              <a:buFont typeface="Times New Roman" charset="0"/>
              <a:buAutoNum type="arabicPeriod"/>
              <a:defRPr/>
            </a:pPr>
            <a:r>
              <a:rPr lang="en-US" b="1">
                <a:cs typeface="VectoraLT-Bold" charset="0"/>
              </a:rPr>
              <a:t>Identify a problem.</a:t>
            </a:r>
            <a:r>
              <a:rPr lang="en-US">
                <a:cs typeface="VectoraLT-Bold" charset="0"/>
              </a:rPr>
              <a:t> Make sure that you fully understand the problem, all of the components, the people involved, and what the desired resolution is.</a:t>
            </a:r>
          </a:p>
          <a:p>
            <a:pPr>
              <a:spcBef>
                <a:spcPts val="1300"/>
              </a:spcBef>
              <a:buFont typeface="Times New Roman" charset="0"/>
              <a:buAutoNum type="arabicPeriod"/>
              <a:defRPr/>
            </a:pPr>
            <a:r>
              <a:rPr lang="en-US" b="1">
                <a:cs typeface="VectoraLT-Bold" charset="0"/>
              </a:rPr>
              <a:t>List variables.</a:t>
            </a:r>
            <a:r>
              <a:rPr lang="en-US">
                <a:cs typeface="VectoraLT-Bold" charset="0"/>
              </a:rPr>
              <a:t> Think of all of the possible causes of the problem. Write them down.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29" name="Text Box 1"/>
          <p:cNvSpPr txBox="1">
            <a:spLocks noChangeArrowheads="1"/>
          </p:cNvSpPr>
          <p:nvPr/>
        </p:nvSpPr>
        <p:spPr bwMode="auto">
          <a:xfrm>
            <a:off x="1700213" y="349250"/>
            <a:ext cx="6894512" cy="3862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Design Thinking</a:t>
            </a:r>
          </a:p>
          <a:p>
            <a:pPr>
              <a:defRPr/>
            </a:pPr>
            <a:r>
              <a:rPr lang="en-US" sz="3000" b="1">
                <a:solidFill>
                  <a:srgbClr val="000080"/>
                </a:solidFill>
                <a:cs typeface="VectoraLT-Bold" charset="0"/>
              </a:rPr>
              <a:t>What is the scientific method?</a:t>
            </a:r>
          </a:p>
          <a:p>
            <a:pPr>
              <a:spcBef>
                <a:spcPts val="1300"/>
              </a:spcBef>
              <a:buFont typeface="Times New Roman" charset="0"/>
              <a:buAutoNum type="arabicPeriod" startAt="3"/>
              <a:defRPr/>
            </a:pPr>
            <a:r>
              <a:rPr lang="en-US" b="1">
                <a:cs typeface="VectoraLT-Bold" charset="0"/>
              </a:rPr>
              <a:t>Create a hypothesis</a:t>
            </a:r>
            <a:r>
              <a:rPr lang="en-US">
                <a:cs typeface="VectoraLT-Bold" charset="0"/>
              </a:rPr>
              <a:t> that predicts the outcome when you test the situation by manipulating variables.</a:t>
            </a:r>
          </a:p>
          <a:p>
            <a:pPr>
              <a:spcBef>
                <a:spcPts val="1300"/>
              </a:spcBef>
              <a:buFont typeface="Times New Roman" charset="0"/>
              <a:buAutoNum type="arabicPeriod" startAt="3"/>
              <a:defRPr/>
            </a:pPr>
            <a:r>
              <a:rPr lang="en-US" b="1">
                <a:cs typeface="VectoraLT-Bold" charset="0"/>
              </a:rPr>
              <a:t>Control all variables but one.</a:t>
            </a:r>
            <a:r>
              <a:rPr lang="en-US">
                <a:cs typeface="VectoraLT-Bold" charset="0"/>
              </a:rPr>
              <a:t> Create a situation in which all of the possible causes are ruled out except the one you are testing.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3" name="Text Box 1"/>
          <p:cNvSpPr txBox="1">
            <a:spLocks noChangeArrowheads="1"/>
          </p:cNvSpPr>
          <p:nvPr/>
        </p:nvSpPr>
        <p:spPr bwMode="auto">
          <a:xfrm>
            <a:off x="1700213" y="349250"/>
            <a:ext cx="6894512" cy="4594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Design Thinking</a:t>
            </a:r>
          </a:p>
          <a:p>
            <a:pPr>
              <a:defRPr/>
            </a:pPr>
            <a:r>
              <a:rPr lang="en-US" sz="3000" b="1">
                <a:solidFill>
                  <a:srgbClr val="000080"/>
                </a:solidFill>
                <a:cs typeface="VectoraLT-Bold" charset="0"/>
              </a:rPr>
              <a:t>What is the scientific method?</a:t>
            </a:r>
          </a:p>
          <a:p>
            <a:pPr>
              <a:spcBef>
                <a:spcPts val="1300"/>
              </a:spcBef>
              <a:buFont typeface="Times New Roman" charset="0"/>
              <a:buAutoNum type="arabicPeriod" startAt="5"/>
              <a:defRPr/>
            </a:pPr>
            <a:r>
              <a:rPr lang="en-US" b="1">
                <a:cs typeface="VectoraLT-Bold" charset="0"/>
              </a:rPr>
              <a:t>Observe outcomes and record data.</a:t>
            </a:r>
            <a:r>
              <a:rPr lang="en-US">
                <a:cs typeface="VectoraLT-Bold" charset="0"/>
              </a:rPr>
              <a:t> Does changing the one factor change the outcome? If not, what other factor or set of factors is most likely to be the true cause?</a:t>
            </a:r>
          </a:p>
          <a:p>
            <a:pPr>
              <a:spcBef>
                <a:spcPts val="1300"/>
              </a:spcBef>
              <a:buFont typeface="Times New Roman" charset="0"/>
              <a:buAutoNum type="arabicPeriod" startAt="5"/>
              <a:defRPr/>
            </a:pPr>
            <a:r>
              <a:rPr lang="en-US" b="1">
                <a:cs typeface="VectoraLT-Bold" charset="0"/>
              </a:rPr>
              <a:t>Conclude whether the experiment supported the hypothesis.</a:t>
            </a:r>
            <a:r>
              <a:rPr lang="en-US">
                <a:cs typeface="VectoraLT-Bold" charset="0"/>
              </a:rPr>
              <a:t> If so, you have your solution. If not, you can create a new hypothesis, selecting a new variable to test.</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7" name="Text Box 1"/>
          <p:cNvSpPr txBox="1">
            <a:spLocks noChangeArrowheads="1"/>
          </p:cNvSpPr>
          <p:nvPr/>
        </p:nvSpPr>
        <p:spPr bwMode="auto">
          <a:xfrm>
            <a:off x="1700213" y="349250"/>
            <a:ext cx="6894512" cy="28940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Design Thinking</a:t>
            </a:r>
          </a:p>
          <a:p>
            <a:pPr>
              <a:defRPr/>
            </a:pPr>
            <a:r>
              <a:rPr lang="en-US" sz="3000" b="1">
                <a:solidFill>
                  <a:srgbClr val="000080"/>
                </a:solidFill>
                <a:cs typeface="VectoraLT-Bold" charset="0"/>
              </a:rPr>
              <a:t>How can I identify a problem and list variables?</a:t>
            </a:r>
          </a:p>
          <a:p>
            <a:pPr>
              <a:defRPr/>
            </a:pPr>
            <a:r>
              <a:rPr lang="en-US">
                <a:cs typeface="VectoraLT-Bold" charset="0"/>
              </a:rPr>
              <a:t>Usually, problems identify themselves: Something fails. It might be a product, service, plan, machine, or even relationship.</a:t>
            </a:r>
          </a:p>
        </p:txBody>
      </p:sp>
      <p:sp>
        <p:nvSpPr>
          <p:cNvPr id="152578" name="AutoShape 2"/>
          <p:cNvSpPr>
            <a:spLocks noChangeArrowheads="1"/>
          </p:cNvSpPr>
          <p:nvPr/>
        </p:nvSpPr>
        <p:spPr bwMode="auto">
          <a:xfrm>
            <a:off x="1006475" y="3475038"/>
            <a:ext cx="7680325" cy="1189037"/>
          </a:xfrm>
          <a:prstGeom prst="roundRect">
            <a:avLst>
              <a:gd name="adj" fmla="val 130"/>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2579" name="Text Box 3"/>
          <p:cNvSpPr txBox="1">
            <a:spLocks noChangeArrowheads="1"/>
          </p:cNvSpPr>
          <p:nvPr/>
        </p:nvSpPr>
        <p:spPr bwMode="auto">
          <a:xfrm>
            <a:off x="1279525" y="3657600"/>
            <a:ext cx="7223125" cy="760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b="1">
                <a:solidFill>
                  <a:srgbClr val="800000"/>
                </a:solidFill>
              </a:rPr>
              <a:t>Problem</a:t>
            </a:r>
          </a:p>
          <a:p>
            <a:pPr>
              <a:defRPr/>
            </a:pPr>
            <a:r>
              <a:rPr lang="en-US" sz="2000"/>
              <a:t>Every Thursday afternoon, Internet access runs slowly.</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1" name="Text Box 1"/>
          <p:cNvSpPr txBox="1">
            <a:spLocks noChangeArrowheads="1"/>
          </p:cNvSpPr>
          <p:nvPr/>
        </p:nvSpPr>
        <p:spPr bwMode="auto">
          <a:xfrm>
            <a:off x="1700213" y="349250"/>
            <a:ext cx="6894512" cy="2527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Design Thinking</a:t>
            </a:r>
          </a:p>
          <a:p>
            <a:pPr>
              <a:defRPr/>
            </a:pPr>
            <a:r>
              <a:rPr lang="en-US" sz="3000" b="1">
                <a:solidFill>
                  <a:srgbClr val="000080"/>
                </a:solidFill>
                <a:cs typeface="VectoraLT-Bold" charset="0"/>
              </a:rPr>
              <a:t>How can I identify a problem and list variables?</a:t>
            </a:r>
          </a:p>
          <a:p>
            <a:pPr>
              <a:defRPr/>
            </a:pPr>
            <a:r>
              <a:rPr lang="en-US">
                <a:cs typeface="VectoraLT-Bold" charset="0"/>
              </a:rPr>
              <a:t>After you’ve identified the problem, you should list the possible causes for the problem.</a:t>
            </a:r>
          </a:p>
        </p:txBody>
      </p:sp>
      <p:sp>
        <p:nvSpPr>
          <p:cNvPr id="153602" name="AutoShape 2"/>
          <p:cNvSpPr>
            <a:spLocks noChangeArrowheads="1"/>
          </p:cNvSpPr>
          <p:nvPr/>
        </p:nvSpPr>
        <p:spPr bwMode="auto">
          <a:xfrm>
            <a:off x="1006475" y="3078163"/>
            <a:ext cx="7680325" cy="2651125"/>
          </a:xfrm>
          <a:prstGeom prst="roundRect">
            <a:avLst>
              <a:gd name="adj" fmla="val 56"/>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03" name="Text Box 3"/>
          <p:cNvSpPr txBox="1">
            <a:spLocks noChangeArrowheads="1"/>
          </p:cNvSpPr>
          <p:nvPr/>
        </p:nvSpPr>
        <p:spPr bwMode="auto">
          <a:xfrm>
            <a:off x="1279525" y="3262313"/>
            <a:ext cx="7223125" cy="2286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69215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b="1">
                <a:solidFill>
                  <a:srgbClr val="800000"/>
                </a:solidFill>
              </a:rPr>
              <a:t>Possible Causes</a:t>
            </a:r>
          </a:p>
          <a:p>
            <a:pPr>
              <a:buFont typeface="Arial" charset="0"/>
              <a:buChar char="•"/>
              <a:defRPr/>
            </a:pPr>
            <a:r>
              <a:rPr lang="en-US" sz="2000"/>
              <a:t>Are there more users on the broadband?</a:t>
            </a:r>
          </a:p>
          <a:p>
            <a:pPr>
              <a:buFont typeface="Arial" charset="0"/>
              <a:buChar char="•"/>
              <a:defRPr/>
            </a:pPr>
            <a:r>
              <a:rPr lang="en-US" sz="2000"/>
              <a:t>Is the problem with our service?</a:t>
            </a:r>
          </a:p>
          <a:p>
            <a:pPr>
              <a:buFont typeface="Arial" charset="0"/>
              <a:buChar char="•"/>
              <a:defRPr/>
            </a:pPr>
            <a:r>
              <a:rPr lang="en-US" sz="2000"/>
              <a:t>Are other businesses on the block taxing the system?</a:t>
            </a:r>
          </a:p>
          <a:p>
            <a:pPr>
              <a:buFont typeface="Arial" charset="0"/>
              <a:buChar char="•"/>
              <a:defRPr/>
            </a:pPr>
            <a:r>
              <a:rPr lang="en-US" sz="2000"/>
              <a:t>Is there a program that runs in the background on Thursdays?</a:t>
            </a:r>
          </a:p>
          <a:p>
            <a:pPr>
              <a:buFont typeface="Arial" charset="0"/>
              <a:buChar char="•"/>
              <a:defRPr/>
            </a:pPr>
            <a:r>
              <a:rPr lang="en-US" sz="2000"/>
              <a:t>Do the network computers have a virus?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5" name="Text Box 1"/>
          <p:cNvSpPr txBox="1">
            <a:spLocks noChangeArrowheads="1"/>
          </p:cNvSpPr>
          <p:nvPr/>
        </p:nvSpPr>
        <p:spPr bwMode="auto">
          <a:xfrm>
            <a:off x="1700213" y="349250"/>
            <a:ext cx="6894512" cy="28940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Using Design Thinking</a:t>
            </a:r>
          </a:p>
          <a:p>
            <a:pPr>
              <a:defRPr/>
            </a:pPr>
            <a:r>
              <a:rPr lang="en-US" sz="3000" b="1">
                <a:solidFill>
                  <a:srgbClr val="000080"/>
                </a:solidFill>
              </a:rPr>
              <a:t>How can I identify a problem and list variables?</a:t>
            </a:r>
          </a:p>
          <a:p>
            <a:pPr>
              <a:defRPr/>
            </a:pPr>
            <a:r>
              <a:rPr lang="en-US"/>
              <a:t>Once you have listed variables, you can check each variable to see if it is the cause. Pages 46-47 will show you how.</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49"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20:</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Use the Scientific Method</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5667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6675" name="Rectangle 3"/>
          <p:cNvSpPr>
            <a:spLocks noChangeArrowheads="1"/>
          </p:cNvSpPr>
          <p:nvPr/>
        </p:nvSpPr>
        <p:spPr bwMode="auto">
          <a:xfrm>
            <a:off x="1676400" y="1050925"/>
            <a:ext cx="6705600" cy="3338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choose one potential cause to test, to control the other causes, and to create a hypothesis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7"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Controlling Variables</a:t>
            </a:r>
          </a:p>
          <a:p>
            <a:pPr>
              <a:defRPr/>
            </a:pPr>
            <a:r>
              <a:rPr lang="en-US" sz="2800">
                <a:cs typeface="VectoraLT-Bold" charset="0"/>
              </a:rPr>
              <a:t>After you have identified the possible causes of the problem, you need to choose one possible cause that you want to test for and create a hypothesis about it.</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741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1"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understand and use different levels of critical thinking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1" name="Text Box 1"/>
          <p:cNvSpPr txBox="1">
            <a:spLocks noChangeArrowheads="1"/>
          </p:cNvSpPr>
          <p:nvPr/>
        </p:nvSpPr>
        <p:spPr bwMode="auto">
          <a:xfrm>
            <a:off x="1700213" y="349250"/>
            <a:ext cx="6894512" cy="2071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Controlling Variables</a:t>
            </a:r>
          </a:p>
          <a:p>
            <a:pPr>
              <a:defRPr/>
            </a:pPr>
            <a:r>
              <a:rPr lang="en-US" sz="3000" b="1">
                <a:solidFill>
                  <a:srgbClr val="000080"/>
                </a:solidFill>
                <a:cs typeface="VectoraLT-Bold" charset="0"/>
              </a:rPr>
              <a:t>How can I create a hypothesis?</a:t>
            </a:r>
          </a:p>
          <a:p>
            <a:pPr>
              <a:defRPr/>
            </a:pPr>
            <a:r>
              <a:rPr lang="en-US">
                <a:cs typeface="VectoraLT-Bold" charset="0"/>
              </a:rPr>
              <a:t>Start by identifying the cause that you want to test for.</a:t>
            </a:r>
          </a:p>
        </p:txBody>
      </p:sp>
      <p:sp>
        <p:nvSpPr>
          <p:cNvPr id="158722" name="AutoShape 2"/>
          <p:cNvSpPr>
            <a:spLocks noChangeArrowheads="1"/>
          </p:cNvSpPr>
          <p:nvPr/>
        </p:nvSpPr>
        <p:spPr bwMode="auto">
          <a:xfrm>
            <a:off x="1001713" y="2616200"/>
            <a:ext cx="7680325" cy="2322513"/>
          </a:xfrm>
          <a:prstGeom prst="roundRect">
            <a:avLst>
              <a:gd name="adj" fmla="val 65"/>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8723" name="Text Box 3"/>
          <p:cNvSpPr txBox="1">
            <a:spLocks noChangeArrowheads="1"/>
          </p:cNvSpPr>
          <p:nvPr/>
        </p:nvSpPr>
        <p:spPr bwMode="auto">
          <a:xfrm>
            <a:off x="1274763" y="2798763"/>
            <a:ext cx="7223125" cy="1965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b="1">
                <a:solidFill>
                  <a:srgbClr val="800000"/>
                </a:solidFill>
              </a:rPr>
              <a:t>Problem</a:t>
            </a:r>
          </a:p>
          <a:p>
            <a:pPr>
              <a:defRPr/>
            </a:pPr>
            <a:r>
              <a:rPr lang="en-US" sz="2000"/>
              <a:t>Every Thursday afternoon, Internet access runs slowly.</a:t>
            </a:r>
          </a:p>
          <a:p>
            <a:pPr>
              <a:spcBef>
                <a:spcPts val="1800"/>
              </a:spcBef>
              <a:defRPr/>
            </a:pPr>
            <a:r>
              <a:rPr lang="en-US" b="1">
                <a:solidFill>
                  <a:srgbClr val="800000"/>
                </a:solidFill>
              </a:rPr>
              <a:t>Possible Cause</a:t>
            </a:r>
          </a:p>
          <a:p>
            <a:pPr>
              <a:defRPr/>
            </a:pPr>
            <a:r>
              <a:rPr lang="en-US" sz="2000"/>
              <a:t>Is there a program that runs in the background on Thursdays?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5" name="Text Box 1"/>
          <p:cNvSpPr txBox="1">
            <a:spLocks noChangeArrowheads="1"/>
          </p:cNvSpPr>
          <p:nvPr/>
        </p:nvSpPr>
        <p:spPr bwMode="auto">
          <a:xfrm>
            <a:off x="1700213" y="349250"/>
            <a:ext cx="6894512" cy="2801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Controlling Variables</a:t>
            </a:r>
          </a:p>
          <a:p>
            <a:pPr>
              <a:defRPr/>
            </a:pPr>
            <a:r>
              <a:rPr lang="en-US" sz="3000" b="1">
                <a:solidFill>
                  <a:srgbClr val="000080"/>
                </a:solidFill>
                <a:cs typeface="VectoraLT-Bold" charset="0"/>
              </a:rPr>
              <a:t>How can I create a hypothesis?</a:t>
            </a:r>
          </a:p>
          <a:p>
            <a:pPr>
              <a:defRPr/>
            </a:pPr>
            <a:r>
              <a:rPr lang="en-US">
                <a:cs typeface="VectoraLT-Bold" charset="0"/>
              </a:rPr>
              <a:t>Then you create a prediction that connects the possible cause to the problem. This is your hypothesis. State your hypothesis as a fact (to be tested).</a:t>
            </a:r>
          </a:p>
        </p:txBody>
      </p:sp>
      <p:sp>
        <p:nvSpPr>
          <p:cNvPr id="159746" name="AutoShape 2"/>
          <p:cNvSpPr>
            <a:spLocks noChangeArrowheads="1"/>
          </p:cNvSpPr>
          <p:nvPr/>
        </p:nvSpPr>
        <p:spPr bwMode="auto">
          <a:xfrm>
            <a:off x="1001713" y="3263900"/>
            <a:ext cx="7680325" cy="1511300"/>
          </a:xfrm>
          <a:prstGeom prst="roundRect">
            <a:avLst>
              <a:gd name="adj" fmla="val 102"/>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9747" name="Text Box 3"/>
          <p:cNvSpPr txBox="1">
            <a:spLocks noChangeArrowheads="1"/>
          </p:cNvSpPr>
          <p:nvPr/>
        </p:nvSpPr>
        <p:spPr bwMode="auto">
          <a:xfrm>
            <a:off x="1274763" y="3446463"/>
            <a:ext cx="7223125" cy="10652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b="1">
                <a:solidFill>
                  <a:srgbClr val="800000"/>
                </a:solidFill>
              </a:rPr>
              <a:t>Hypothesis</a:t>
            </a:r>
          </a:p>
          <a:p>
            <a:pPr>
              <a:defRPr/>
            </a:pPr>
            <a:r>
              <a:rPr lang="en-US" sz="2000"/>
              <a:t>One or more programs running in the background are causing the Internet slowdown every Thursday afternoon.</a:t>
            </a:r>
          </a:p>
        </p:txBody>
      </p:sp>
      <p:sp>
        <p:nvSpPr>
          <p:cNvPr id="159748" name="Text Box 4"/>
          <p:cNvSpPr txBox="1">
            <a:spLocks noChangeArrowheads="1"/>
          </p:cNvSpPr>
          <p:nvPr/>
        </p:nvSpPr>
        <p:spPr bwMode="auto">
          <a:xfrm>
            <a:off x="1701800" y="4941888"/>
            <a:ext cx="6894513" cy="13509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a:cs typeface="VectoraLT-Bold" charset="0"/>
              </a:rPr>
              <a:t>Next, you will need to figure out how to control the other possible causes (variables) so that you can test your hypothesis.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69" name="Text Box 1"/>
          <p:cNvSpPr txBox="1">
            <a:spLocks noChangeArrowheads="1"/>
          </p:cNvSpPr>
          <p:nvPr/>
        </p:nvSpPr>
        <p:spPr bwMode="auto">
          <a:xfrm>
            <a:off x="1700213" y="349250"/>
            <a:ext cx="6894512" cy="2071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Controlling Variables</a:t>
            </a:r>
          </a:p>
          <a:p>
            <a:pPr>
              <a:defRPr/>
            </a:pPr>
            <a:r>
              <a:rPr lang="en-US" sz="3000" b="1">
                <a:solidFill>
                  <a:srgbClr val="000080"/>
                </a:solidFill>
                <a:cs typeface="VectoraLT-Bold" charset="0"/>
              </a:rPr>
              <a:t>How can I control variables?</a:t>
            </a:r>
          </a:p>
          <a:p>
            <a:pPr>
              <a:defRPr/>
            </a:pPr>
            <a:r>
              <a:rPr lang="en-US">
                <a:cs typeface="VectoraLT-Bold" charset="0"/>
              </a:rPr>
              <a:t>Start by identifying the variables that you want to control:</a:t>
            </a:r>
          </a:p>
        </p:txBody>
      </p:sp>
      <p:sp>
        <p:nvSpPr>
          <p:cNvPr id="160770" name="AutoShape 2"/>
          <p:cNvSpPr>
            <a:spLocks noChangeArrowheads="1"/>
          </p:cNvSpPr>
          <p:nvPr/>
        </p:nvSpPr>
        <p:spPr bwMode="auto">
          <a:xfrm>
            <a:off x="1001713" y="2543175"/>
            <a:ext cx="7680325" cy="2119313"/>
          </a:xfrm>
          <a:prstGeom prst="roundRect">
            <a:avLst>
              <a:gd name="adj" fmla="val 74"/>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0771" name="Text Box 3"/>
          <p:cNvSpPr txBox="1">
            <a:spLocks noChangeArrowheads="1"/>
          </p:cNvSpPr>
          <p:nvPr/>
        </p:nvSpPr>
        <p:spPr bwMode="auto">
          <a:xfrm>
            <a:off x="1274763" y="2727325"/>
            <a:ext cx="7223125" cy="167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820738"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b="1">
                <a:solidFill>
                  <a:srgbClr val="800000"/>
                </a:solidFill>
              </a:rPr>
              <a:t>Variables to Control</a:t>
            </a:r>
          </a:p>
          <a:p>
            <a:pPr>
              <a:buFont typeface="Times New Roman" charset="0"/>
              <a:buAutoNum type="arabicPeriod"/>
              <a:defRPr/>
            </a:pPr>
            <a:r>
              <a:rPr lang="en-US" sz="2000"/>
              <a:t>Are there more users on the broadband?</a:t>
            </a:r>
          </a:p>
          <a:p>
            <a:pPr>
              <a:buFont typeface="Times New Roman" charset="0"/>
              <a:buAutoNum type="arabicPeriod"/>
              <a:defRPr/>
            </a:pPr>
            <a:r>
              <a:rPr lang="en-US" sz="2000"/>
              <a:t>Is the problem with our service?</a:t>
            </a:r>
          </a:p>
          <a:p>
            <a:pPr>
              <a:buFont typeface="Times New Roman" charset="0"/>
              <a:buAutoNum type="arabicPeriod"/>
              <a:defRPr/>
            </a:pPr>
            <a:r>
              <a:rPr lang="en-US" sz="2000"/>
              <a:t>Are other businesses on the block taxing the system?</a:t>
            </a:r>
          </a:p>
          <a:p>
            <a:pPr>
              <a:buFont typeface="Times New Roman" charset="0"/>
              <a:buAutoNum type="arabicPeriod"/>
              <a:defRPr/>
            </a:pPr>
            <a:r>
              <a:rPr lang="en-US" sz="2000"/>
              <a:t>Do the network computers have a virus?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3" name="Text Box 1"/>
          <p:cNvSpPr txBox="1">
            <a:spLocks noChangeArrowheads="1"/>
          </p:cNvSpPr>
          <p:nvPr/>
        </p:nvSpPr>
        <p:spPr bwMode="auto">
          <a:xfrm>
            <a:off x="1700213" y="349250"/>
            <a:ext cx="6894512" cy="2071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Controlling Variables</a:t>
            </a:r>
          </a:p>
          <a:p>
            <a:pPr>
              <a:defRPr/>
            </a:pPr>
            <a:r>
              <a:rPr lang="en-US" sz="3000" b="1">
                <a:solidFill>
                  <a:srgbClr val="000080"/>
                </a:solidFill>
                <a:cs typeface="VectoraLT-Bold" charset="0"/>
              </a:rPr>
              <a:t>How can I control variables?</a:t>
            </a:r>
          </a:p>
          <a:p>
            <a:pPr>
              <a:defRPr/>
            </a:pPr>
            <a:r>
              <a:rPr lang="en-US">
                <a:cs typeface="VectoraLT-Bold" charset="0"/>
              </a:rPr>
              <a:t>Then figure out how to rule out or control all of these variables:</a:t>
            </a:r>
          </a:p>
        </p:txBody>
      </p:sp>
      <p:sp>
        <p:nvSpPr>
          <p:cNvPr id="161794" name="AutoShape 2"/>
          <p:cNvSpPr>
            <a:spLocks noChangeArrowheads="1"/>
          </p:cNvSpPr>
          <p:nvPr/>
        </p:nvSpPr>
        <p:spPr bwMode="auto">
          <a:xfrm>
            <a:off x="1001713" y="2543175"/>
            <a:ext cx="7680325" cy="3308350"/>
          </a:xfrm>
          <a:prstGeom prst="roundRect">
            <a:avLst>
              <a:gd name="adj" fmla="val 46"/>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1795" name="Text Box 3"/>
          <p:cNvSpPr txBox="1">
            <a:spLocks noChangeArrowheads="1"/>
          </p:cNvSpPr>
          <p:nvPr/>
        </p:nvSpPr>
        <p:spPr bwMode="auto">
          <a:xfrm>
            <a:off x="1274763" y="2727325"/>
            <a:ext cx="7223125" cy="289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82867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b="1">
                <a:solidFill>
                  <a:srgbClr val="800000"/>
                </a:solidFill>
              </a:rPr>
              <a:t>Controlling Variables</a:t>
            </a:r>
          </a:p>
          <a:p>
            <a:pPr>
              <a:buFont typeface="Times New Roman" charset="0"/>
              <a:buAutoNum type="arabicPeriod"/>
              <a:defRPr/>
            </a:pPr>
            <a:r>
              <a:rPr lang="en-US" sz="2000"/>
              <a:t>I need to test the system with an average number of users running typical programs.</a:t>
            </a:r>
          </a:p>
          <a:p>
            <a:pPr>
              <a:buFont typeface="Times New Roman" charset="0"/>
              <a:buAutoNum type="arabicPeriod"/>
              <a:defRPr/>
            </a:pPr>
            <a:r>
              <a:rPr lang="en-US" sz="2000"/>
              <a:t>I need to call our Internet service provider to make sure there isn’t a general slowdown in service.</a:t>
            </a:r>
          </a:p>
          <a:p>
            <a:pPr>
              <a:buFont typeface="Times New Roman" charset="0"/>
              <a:buAutoNum type="arabicPeriod"/>
              <a:defRPr/>
            </a:pPr>
            <a:r>
              <a:rPr lang="en-US" sz="2000"/>
              <a:t>I need to ask our Internet service provider about use rates in our neighborhood.</a:t>
            </a:r>
          </a:p>
          <a:p>
            <a:pPr>
              <a:buFont typeface="Times New Roman" charset="0"/>
              <a:buAutoNum type="arabicPeriod"/>
              <a:defRPr/>
            </a:pPr>
            <a:r>
              <a:rPr lang="en-US" sz="2000"/>
              <a:t>I need to run virus scans on all computers before testing.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7"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21:</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Control Variables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63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63842"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843" name="Rectangle 3"/>
          <p:cNvSpPr>
            <a:spLocks noChangeArrowheads="1"/>
          </p:cNvSpPr>
          <p:nvPr/>
        </p:nvSpPr>
        <p:spPr bwMode="auto">
          <a:xfrm>
            <a:off x="1676400" y="1050925"/>
            <a:ext cx="6705600" cy="3338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use the scientific method to test different variables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5"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Testing Concepts</a:t>
            </a:r>
          </a:p>
          <a:p>
            <a:pPr>
              <a:defRPr/>
            </a:pPr>
            <a:r>
              <a:rPr lang="en-US" sz="2800">
                <a:cs typeface="VectoraLT-Bold" charset="0"/>
              </a:rPr>
              <a:t>So, you’ve identified a problem, listed possible causes, selected one to test, created a hypothesis about it, and thought of ways to control the other variables (possible causes) in the situation. You have all the pieces of experimental design in place.</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89" name="Text Box 1"/>
          <p:cNvSpPr txBox="1">
            <a:spLocks noChangeArrowheads="1"/>
          </p:cNvSpPr>
          <p:nvPr/>
        </p:nvSpPr>
        <p:spPr bwMode="auto">
          <a:xfrm>
            <a:off x="1700213" y="349250"/>
            <a:ext cx="6894512" cy="2071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Testing Concepts</a:t>
            </a:r>
          </a:p>
          <a:p>
            <a:pPr>
              <a:defRPr/>
            </a:pPr>
            <a:r>
              <a:rPr lang="en-US" sz="3000" b="1">
                <a:solidFill>
                  <a:srgbClr val="000080"/>
                </a:solidFill>
                <a:cs typeface="VectoraLT-Bold" charset="0"/>
              </a:rPr>
              <a:t>How can I design an experiment?</a:t>
            </a:r>
          </a:p>
          <a:p>
            <a:pPr>
              <a:defRPr/>
            </a:pPr>
            <a:r>
              <a:rPr lang="en-US">
                <a:cs typeface="VectoraLT-Bold" charset="0"/>
              </a:rPr>
              <a:t>List your problem and hypothesis. Then outline the method you will use to test the hypothesis:</a:t>
            </a:r>
          </a:p>
        </p:txBody>
      </p:sp>
      <p:sp>
        <p:nvSpPr>
          <p:cNvPr id="165890" name="AutoShape 2"/>
          <p:cNvSpPr>
            <a:spLocks noChangeArrowheads="1"/>
          </p:cNvSpPr>
          <p:nvPr/>
        </p:nvSpPr>
        <p:spPr bwMode="auto">
          <a:xfrm>
            <a:off x="996950" y="2574925"/>
            <a:ext cx="7680325" cy="2322513"/>
          </a:xfrm>
          <a:prstGeom prst="roundRect">
            <a:avLst>
              <a:gd name="adj" fmla="val 65"/>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5891" name="Text Box 3"/>
          <p:cNvSpPr txBox="1">
            <a:spLocks noChangeArrowheads="1"/>
          </p:cNvSpPr>
          <p:nvPr/>
        </p:nvSpPr>
        <p:spPr bwMode="auto">
          <a:xfrm>
            <a:off x="1271588" y="2722563"/>
            <a:ext cx="7223125" cy="1965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b="1">
                <a:solidFill>
                  <a:srgbClr val="800000"/>
                </a:solidFill>
              </a:rPr>
              <a:t>Problem</a:t>
            </a:r>
          </a:p>
          <a:p>
            <a:pPr>
              <a:defRPr/>
            </a:pPr>
            <a:r>
              <a:rPr lang="en-US" sz="2000"/>
              <a:t>Every Thursday afternoon, Internet access runs slowly.</a:t>
            </a:r>
          </a:p>
          <a:p>
            <a:pPr>
              <a:spcBef>
                <a:spcPts val="1800"/>
              </a:spcBef>
              <a:defRPr/>
            </a:pPr>
            <a:r>
              <a:rPr lang="en-US" b="1">
                <a:solidFill>
                  <a:srgbClr val="800000"/>
                </a:solidFill>
              </a:rPr>
              <a:t>Hypothesis</a:t>
            </a:r>
          </a:p>
          <a:p>
            <a:pPr>
              <a:defRPr/>
            </a:pPr>
            <a:r>
              <a:rPr lang="en-US" sz="2000"/>
              <a:t>One or more programs running in the background are causing the Internet slowdown every Thursday afternoon.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3" name="Text Box 1"/>
          <p:cNvSpPr txBox="1">
            <a:spLocks noChangeArrowheads="1"/>
          </p:cNvSpPr>
          <p:nvPr/>
        </p:nvSpPr>
        <p:spPr bwMode="auto">
          <a:xfrm>
            <a:off x="1700213" y="349250"/>
            <a:ext cx="6894512" cy="1662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Testing Concepts</a:t>
            </a:r>
          </a:p>
          <a:p>
            <a:pPr>
              <a:defRPr/>
            </a:pPr>
            <a:r>
              <a:rPr lang="en-US" sz="3000" b="1">
                <a:solidFill>
                  <a:srgbClr val="000080"/>
                </a:solidFill>
                <a:cs typeface="VectoraLT-Bold" charset="0"/>
              </a:rPr>
              <a:t>How can I design an experiment?</a:t>
            </a:r>
          </a:p>
        </p:txBody>
      </p:sp>
      <p:sp>
        <p:nvSpPr>
          <p:cNvPr id="166914" name="AutoShape 2"/>
          <p:cNvSpPr>
            <a:spLocks noChangeArrowheads="1"/>
          </p:cNvSpPr>
          <p:nvPr/>
        </p:nvSpPr>
        <p:spPr bwMode="auto">
          <a:xfrm>
            <a:off x="996950" y="1782763"/>
            <a:ext cx="7680325" cy="4819650"/>
          </a:xfrm>
          <a:prstGeom prst="roundRect">
            <a:avLst>
              <a:gd name="adj" fmla="val 32"/>
            </a:avLst>
          </a:prstGeom>
          <a:solidFill>
            <a:srgbClr val="FFFFFF"/>
          </a:solidFill>
          <a:ln w="90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6915" name="Text Box 3"/>
          <p:cNvSpPr txBox="1">
            <a:spLocks noChangeArrowheads="1"/>
          </p:cNvSpPr>
          <p:nvPr/>
        </p:nvSpPr>
        <p:spPr bwMode="auto">
          <a:xfrm>
            <a:off x="1271588" y="2997200"/>
            <a:ext cx="7223125" cy="1346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49300" indent="-228600">
              <a:tabLst>
                <a:tab pos="0" algn="l"/>
                <a:tab pos="457200" algn="l"/>
                <a:tab pos="741363"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624013">
              <a:tabLst>
                <a:tab pos="0" algn="l"/>
                <a:tab pos="457200" algn="l"/>
                <a:tab pos="741363"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2043113">
              <a:tabLst>
                <a:tab pos="0" algn="l"/>
                <a:tab pos="457200" algn="l"/>
                <a:tab pos="741363"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462213">
              <a:tabLst>
                <a:tab pos="0" algn="l"/>
                <a:tab pos="457200" algn="l"/>
                <a:tab pos="741363"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881313">
              <a:tabLst>
                <a:tab pos="0" algn="l"/>
                <a:tab pos="457200" algn="l"/>
                <a:tab pos="741363"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3338513" indent="-228600" eaLnBrk="0" fontAlgn="base" hangingPunct="0">
              <a:spcBef>
                <a:spcPct val="0"/>
              </a:spcBef>
              <a:spcAft>
                <a:spcPct val="0"/>
              </a:spcAft>
              <a:buClr>
                <a:srgbClr val="000000"/>
              </a:buClr>
              <a:buSzPct val="100000"/>
              <a:buFont typeface="Times New Roman" charset="0"/>
              <a:tabLst>
                <a:tab pos="0" algn="l"/>
                <a:tab pos="457200" algn="l"/>
                <a:tab pos="741363"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795713" indent="-228600" eaLnBrk="0" fontAlgn="base" hangingPunct="0">
              <a:spcBef>
                <a:spcPct val="0"/>
              </a:spcBef>
              <a:spcAft>
                <a:spcPct val="0"/>
              </a:spcAft>
              <a:buClr>
                <a:srgbClr val="000000"/>
              </a:buClr>
              <a:buSzPct val="100000"/>
              <a:buFont typeface="Times New Roman" charset="0"/>
              <a:tabLst>
                <a:tab pos="0" algn="l"/>
                <a:tab pos="457200" algn="l"/>
                <a:tab pos="741363"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4252913" indent="-228600" eaLnBrk="0" fontAlgn="base" hangingPunct="0">
              <a:spcBef>
                <a:spcPct val="0"/>
              </a:spcBef>
              <a:spcAft>
                <a:spcPct val="0"/>
              </a:spcAft>
              <a:buClr>
                <a:srgbClr val="000000"/>
              </a:buClr>
              <a:buSzPct val="100000"/>
              <a:buFont typeface="Times New Roman" charset="0"/>
              <a:tabLst>
                <a:tab pos="0" algn="l"/>
                <a:tab pos="457200" algn="l"/>
                <a:tab pos="741363"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710113" indent="-228600" eaLnBrk="0" fontAlgn="base" hangingPunct="0">
              <a:spcBef>
                <a:spcPct val="0"/>
              </a:spcBef>
              <a:spcAft>
                <a:spcPct val="0"/>
              </a:spcAft>
              <a:buClr>
                <a:srgbClr val="000000"/>
              </a:buClr>
              <a:buSzPct val="100000"/>
              <a:buFont typeface="Times New Roman" charset="0"/>
              <a:tabLst>
                <a:tab pos="0" algn="l"/>
                <a:tab pos="457200" algn="l"/>
                <a:tab pos="741363"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buFont typeface="Arial" charset="0"/>
              <a:buChar char="•"/>
              <a:defRPr/>
            </a:pPr>
            <a:r>
              <a:rPr lang="en-US" sz="2000"/>
              <a:t>Home-page launch time</a:t>
            </a:r>
          </a:p>
          <a:p>
            <a:pPr>
              <a:buFont typeface="Arial" charset="0"/>
              <a:buChar char="•"/>
              <a:defRPr/>
            </a:pPr>
            <a:r>
              <a:rPr lang="en-US" sz="2000"/>
              <a:t>Page-refresh time</a:t>
            </a:r>
          </a:p>
          <a:p>
            <a:pPr>
              <a:buFont typeface="Arial" charset="0"/>
              <a:buChar char="•"/>
              <a:defRPr/>
            </a:pPr>
            <a:r>
              <a:rPr lang="en-US" sz="2000"/>
              <a:t>PDF-download time</a:t>
            </a:r>
          </a:p>
          <a:p>
            <a:pPr>
              <a:buFont typeface="Arial" charset="0"/>
              <a:buChar char="•"/>
              <a:defRPr/>
            </a:pPr>
            <a:r>
              <a:rPr lang="en-US" sz="2000"/>
              <a:t>FTP-upload time</a:t>
            </a:r>
          </a:p>
        </p:txBody>
      </p:sp>
      <p:sp>
        <p:nvSpPr>
          <p:cNvPr id="166917" name="Text Box 5"/>
          <p:cNvSpPr txBox="1">
            <a:spLocks noChangeArrowheads="1"/>
          </p:cNvSpPr>
          <p:nvPr/>
        </p:nvSpPr>
        <p:spPr bwMode="auto">
          <a:xfrm>
            <a:off x="1271588" y="1930400"/>
            <a:ext cx="7223125" cy="1422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633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2052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471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890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3348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805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4262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719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b="1">
                <a:solidFill>
                  <a:srgbClr val="800000"/>
                </a:solidFill>
              </a:rPr>
              <a:t>Method</a:t>
            </a:r>
          </a:p>
          <a:p>
            <a:pPr>
              <a:defRPr/>
            </a:pPr>
            <a:r>
              <a:rPr lang="en-US" sz="2000"/>
              <a:t>I will measure the average times for the following actions on Monday, Tuesday, Wednesday, and Thursday afternoons:</a:t>
            </a:r>
          </a:p>
        </p:txBody>
      </p:sp>
      <p:sp>
        <p:nvSpPr>
          <p:cNvPr id="166918" name="Text Box 6"/>
          <p:cNvSpPr txBox="1">
            <a:spLocks noChangeArrowheads="1"/>
          </p:cNvSpPr>
          <p:nvPr/>
        </p:nvSpPr>
        <p:spPr bwMode="auto">
          <a:xfrm>
            <a:off x="1271588" y="4419600"/>
            <a:ext cx="7223125" cy="175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633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2052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471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890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3348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805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4262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719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buClrTx/>
              <a:buSzTx/>
              <a:buFontTx/>
              <a:buNone/>
              <a:defRPr/>
            </a:pPr>
            <a:r>
              <a:rPr lang="en-US" sz="2000"/>
              <a:t>After recording these baselines, I will ask the IT department to suspend any programs running in the background and test the rates again. If background programs are causing the slowdown, the rates when they are shut down should match the average rates on afternoons other than Thursday.</a:t>
            </a:r>
          </a:p>
          <a:p>
            <a:pPr>
              <a:buClrTx/>
              <a:buSzTx/>
              <a:buFontTx/>
              <a:buNone/>
              <a:defRPr/>
            </a:pPr>
            <a:endParaRPr lang="en-US" sz="200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7" name="Text Box 1"/>
          <p:cNvSpPr txBox="1">
            <a:spLocks noChangeArrowheads="1"/>
          </p:cNvSpPr>
          <p:nvPr/>
        </p:nvSpPr>
        <p:spPr bwMode="auto">
          <a:xfrm>
            <a:off x="1700213" y="349250"/>
            <a:ext cx="6894512" cy="1662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Testing Concepts</a:t>
            </a:r>
          </a:p>
          <a:p>
            <a:pPr>
              <a:defRPr/>
            </a:pPr>
            <a:r>
              <a:rPr lang="en-US" sz="3000" b="1">
                <a:solidFill>
                  <a:srgbClr val="000080"/>
                </a:solidFill>
                <a:cs typeface="VectoraLT-Bold" charset="0"/>
              </a:rPr>
              <a:t>How can I design an experiment?</a:t>
            </a:r>
          </a:p>
        </p:txBody>
      </p:sp>
      <p:sp>
        <p:nvSpPr>
          <p:cNvPr id="167938" name="AutoShape 2"/>
          <p:cNvSpPr>
            <a:spLocks noChangeArrowheads="1"/>
          </p:cNvSpPr>
          <p:nvPr/>
        </p:nvSpPr>
        <p:spPr bwMode="auto">
          <a:xfrm>
            <a:off x="996950" y="1782763"/>
            <a:ext cx="7680325" cy="2432050"/>
          </a:xfrm>
          <a:prstGeom prst="roundRect">
            <a:avLst>
              <a:gd name="adj" fmla="val 65"/>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7939" name="Text Box 3"/>
          <p:cNvSpPr txBox="1">
            <a:spLocks noChangeArrowheads="1"/>
          </p:cNvSpPr>
          <p:nvPr/>
        </p:nvSpPr>
        <p:spPr bwMode="auto">
          <a:xfrm>
            <a:off x="1271588" y="1965325"/>
            <a:ext cx="7223125" cy="2286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b="1">
                <a:solidFill>
                  <a:srgbClr val="800000"/>
                </a:solidFill>
              </a:rPr>
              <a:t>Controlled Variables</a:t>
            </a:r>
          </a:p>
          <a:p>
            <a:pPr>
              <a:defRPr/>
            </a:pPr>
            <a:r>
              <a:rPr lang="en-US" sz="2000"/>
              <a:t>I will make sure all computers are virus free, that the number of users is consistent each day at the time of measurement, that the types of Internet usage are analogous, and that no problems exist with the Internet service provider or the neighborhood network. </a:t>
            </a:r>
          </a:p>
          <a:p>
            <a:pPr>
              <a:defRPr/>
            </a:pPr>
            <a:endParaRPr lang="en-US" sz="200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Thinking Critically</a:t>
            </a:r>
          </a:p>
          <a:p>
            <a:pPr>
              <a:defRPr/>
            </a:pPr>
            <a:r>
              <a:rPr lang="en-US" sz="2800">
                <a:cs typeface="VectoraLT-Bold" charset="0"/>
              </a:rPr>
              <a:t>Critical thinking is close, careful thinking. It delves deeply into a topic, separating it into pieces and studying how those pieces fit together. The cognitive abilities involved in critical thinking will help you make a precise assessment of any problem.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1" name="Text Box 1"/>
          <p:cNvSpPr txBox="1">
            <a:spLocks noChangeArrowheads="1"/>
          </p:cNvSpPr>
          <p:nvPr/>
        </p:nvSpPr>
        <p:spPr bwMode="auto">
          <a:xfrm>
            <a:off x="1700213" y="349250"/>
            <a:ext cx="6894512" cy="426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Testing Concepts</a:t>
            </a:r>
          </a:p>
          <a:p>
            <a:pPr>
              <a:defRPr/>
            </a:pPr>
            <a:r>
              <a:rPr lang="en-US" sz="3000" b="1">
                <a:solidFill>
                  <a:srgbClr val="000080"/>
                </a:solidFill>
                <a:cs typeface="VectoraLT-Bold" charset="0"/>
              </a:rPr>
              <a:t>How should I record data?</a:t>
            </a:r>
          </a:p>
          <a:p>
            <a:pPr>
              <a:defRPr/>
            </a:pPr>
            <a:r>
              <a:rPr lang="en-US">
                <a:cs typeface="VectoraLT-Bold" charset="0"/>
              </a:rPr>
              <a:t>Make measurements according to your experimental design and write them down. If you have many measurements, record them in a spreadsheet so that you can easily search them for patterns. If possible, output different columns and rows of your spreadsheet as graphics (bar graphs, line graphs, pie graphs, and so on) to help you recognize patterns.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5" name="Text Box 1"/>
          <p:cNvSpPr txBox="1">
            <a:spLocks noChangeArrowheads="1"/>
          </p:cNvSpPr>
          <p:nvPr/>
        </p:nvSpPr>
        <p:spPr bwMode="auto">
          <a:xfrm>
            <a:off x="1700213" y="349250"/>
            <a:ext cx="6894512" cy="3900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Testing Concepts</a:t>
            </a:r>
          </a:p>
          <a:p>
            <a:pPr>
              <a:defRPr/>
            </a:pPr>
            <a:r>
              <a:rPr lang="en-US" sz="3000" b="1">
                <a:solidFill>
                  <a:srgbClr val="000080"/>
                </a:solidFill>
                <a:cs typeface="VectoraLT-Bold" charset="0"/>
              </a:rPr>
              <a:t>How can I draw conclusions?</a:t>
            </a:r>
          </a:p>
          <a:p>
            <a:pPr>
              <a:defRPr/>
            </a:pPr>
            <a:r>
              <a:rPr lang="en-US">
                <a:cs typeface="VectoraLT-Bold" charset="0"/>
              </a:rPr>
              <a:t>First, check to see whether your prediction matched the outcome of the experiment. If it did, your hypothesis has been supported. If not, consider whether the hypothesis should be rejected. Whatever the outcome, think about whether any flaws in experiment design skewed the results in either direction.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22:</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Test Concepts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3"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23:</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Lesson Wrap-Up</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7" name="Rectangle 1"/>
          <p:cNvSpPr>
            <a:spLocks noChangeArrowheads="1"/>
          </p:cNvSpPr>
          <p:nvPr/>
        </p:nvSpPr>
        <p:spPr bwMode="auto">
          <a:xfrm>
            <a:off x="1447800" y="0"/>
            <a:ext cx="2590800" cy="3276600"/>
          </a:xfrm>
          <a:prstGeom prst="rect">
            <a:avLst/>
          </a:prstGeom>
          <a:solidFill>
            <a:srgbClr val="72002B"/>
          </a:solidFill>
          <a:ln>
            <a:noFill/>
          </a:ln>
          <a:effectLst>
            <a:outerShdw blurRad="63500" dist="17819" dir="2700000" algn="ctr" rotWithShape="0">
              <a:srgbClr val="000000">
                <a:alpha val="74998"/>
              </a:srgbClr>
            </a:outerShdw>
          </a:effectLst>
          <a:extLst>
            <a:ext uri="{91240B29-F687-4f45-9708-019B960494DF}">
              <a14:hiddenLine xmlns="" xmlns:a14="http://schemas.microsoft.com/office/drawing/2010/main" w="9525">
                <a:solidFill>
                  <a:srgbClr val="808080"/>
                </a:solidFill>
                <a:round/>
                <a:headEnd/>
                <a:tailEnd/>
              </a14:hiddenLine>
            </a:ext>
          </a:extLst>
        </p:spPr>
        <p:txBody>
          <a:bodyPr wrap="none" anchor="ctr"/>
          <a:lstStyle/>
          <a:p>
            <a:pPr>
              <a:defRPr/>
            </a:pPr>
            <a:endParaRPr lang="en-US"/>
          </a:p>
        </p:txBody>
      </p:sp>
      <p:sp>
        <p:nvSpPr>
          <p:cNvPr id="173058" name="Rectangle 2"/>
          <p:cNvSpPr>
            <a:spLocks noChangeArrowheads="1"/>
          </p:cNvSpPr>
          <p:nvPr/>
        </p:nvSpPr>
        <p:spPr bwMode="auto">
          <a:xfrm>
            <a:off x="1577975" y="2590800"/>
            <a:ext cx="2382838" cy="703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1">
                <a:solidFill>
                  <a:srgbClr val="FFFFFF"/>
                </a:solidFill>
              </a:rPr>
              <a:t>Lesson 4</a:t>
            </a:r>
          </a:p>
        </p:txBody>
      </p:sp>
      <p:sp>
        <p:nvSpPr>
          <p:cNvPr id="173059" name="Rectangle 3">
            <a:hlinkClick r:id="rId3" action="ppaction://hlinksldjump"/>
          </p:cNvPr>
          <p:cNvSpPr>
            <a:spLocks noChangeArrowheads="1"/>
          </p:cNvSpPr>
          <p:nvPr/>
        </p:nvSpPr>
        <p:spPr bwMode="auto">
          <a:xfrm>
            <a:off x="2286000" y="4419600"/>
            <a:ext cx="20574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3060" name="Rectangle 4">
            <a:hlinkClick r:id="rId4" action="ppaction://hlinksldjump"/>
          </p:cNvPr>
          <p:cNvSpPr>
            <a:spLocks noChangeArrowheads="1"/>
          </p:cNvSpPr>
          <p:nvPr/>
        </p:nvSpPr>
        <p:spPr bwMode="auto">
          <a:xfrm>
            <a:off x="2286000" y="5029200"/>
            <a:ext cx="46482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3061" name="Rectangle 5">
            <a:hlinkClick r:id="rId5" action="ppaction://hlinksldjump"/>
          </p:cNvPr>
          <p:cNvSpPr>
            <a:spLocks noChangeArrowheads="1"/>
          </p:cNvSpPr>
          <p:nvPr/>
        </p:nvSpPr>
        <p:spPr bwMode="auto">
          <a:xfrm>
            <a:off x="2286000" y="5334000"/>
            <a:ext cx="32004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3062" name="Rectangle 6">
            <a:hlinkClick r:id="rId6" action="ppaction://hlinksldjump"/>
          </p:cNvPr>
          <p:cNvSpPr>
            <a:spLocks noChangeArrowheads="1"/>
          </p:cNvSpPr>
          <p:nvPr/>
        </p:nvSpPr>
        <p:spPr bwMode="auto">
          <a:xfrm>
            <a:off x="2286000" y="5638800"/>
            <a:ext cx="37338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3063" name="Rectangle 7">
            <a:hlinkClick r:id="rId7" action="ppaction://hlinksldjump"/>
          </p:cNvPr>
          <p:cNvSpPr>
            <a:spLocks noChangeArrowheads="1"/>
          </p:cNvSpPr>
          <p:nvPr/>
        </p:nvSpPr>
        <p:spPr bwMode="auto">
          <a:xfrm>
            <a:off x="2286000" y="5943600"/>
            <a:ext cx="35052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3064" name="Rectangle 8">
            <a:hlinkClick r:id="rId8" action="ppaction://hlinksldjump"/>
          </p:cNvPr>
          <p:cNvSpPr>
            <a:spLocks noChangeArrowheads="1"/>
          </p:cNvSpPr>
          <p:nvPr/>
        </p:nvSpPr>
        <p:spPr bwMode="auto">
          <a:xfrm>
            <a:off x="2286000" y="4724400"/>
            <a:ext cx="28956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3065" name="Rectangle 9"/>
          <p:cNvSpPr>
            <a:spLocks noChangeArrowheads="1"/>
          </p:cNvSpPr>
          <p:nvPr/>
        </p:nvSpPr>
        <p:spPr bwMode="auto">
          <a:xfrm>
            <a:off x="1698625" y="3438525"/>
            <a:ext cx="6934200" cy="312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a:solidFill>
                  <a:srgbClr val="000000"/>
                </a:solidFill>
                <a:latin typeface="VectoraLT-Roman" charset="0"/>
                <a:ea typeface="Osaka" charset="0"/>
                <a:cs typeface="Osaka" charset="0"/>
              </a:rPr>
              <a:t>Team Problem Solving</a:t>
            </a:r>
          </a:p>
          <a:p>
            <a:pPr eaLnBrk="1" hangingPunct="1">
              <a:spcBef>
                <a:spcPts val="2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b="1">
                <a:solidFill>
                  <a:srgbClr val="0F3277"/>
                </a:solidFill>
                <a:ea typeface="Osaka" charset="0"/>
                <a:cs typeface="Osaka" charset="0"/>
              </a:rPr>
              <a:t>Lesson Preview</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Collaborating</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Group Brainstorming</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Resolving Conflicts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Making Decisions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Communicating in Meetings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Applying Your Learning</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Taking a Post-Assessment</a:t>
            </a:r>
          </a:p>
        </p:txBody>
      </p:sp>
      <p:pic>
        <p:nvPicPr>
          <p:cNvPr id="17306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4338" y="0"/>
            <a:ext cx="4637087" cy="25987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963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5" name="Rectangle 3"/>
          <p:cNvSpPr>
            <a:spLocks noChangeArrowheads="1"/>
          </p:cNvSpPr>
          <p:nvPr/>
        </p:nvSpPr>
        <p:spPr bwMode="auto">
          <a:xfrm>
            <a:off x="1676400" y="1050925"/>
            <a:ext cx="6705600" cy="2911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learn strategies for getting groups of people to work efficiently together toward a common goal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Collaborating</a:t>
            </a:r>
          </a:p>
          <a:p>
            <a:pPr>
              <a:defRPr/>
            </a:pPr>
            <a:r>
              <a:rPr lang="en-US" sz="2800">
                <a:cs typeface="VectoraLT-Bold" charset="0"/>
              </a:rPr>
              <a:t>In the workplace, problem solving often involves collaboration. The word “collaborate” means literally “work together.”</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Collaborating</a:t>
            </a:r>
          </a:p>
          <a:p>
            <a:pPr>
              <a:spcAft>
                <a:spcPts val="575"/>
              </a:spcAft>
              <a:defRPr/>
            </a:pPr>
            <a:r>
              <a:rPr lang="en-US" sz="3000" b="1">
                <a:solidFill>
                  <a:srgbClr val="000080"/>
                </a:solidFill>
              </a:rPr>
              <a:t>How can we get people to work together?</a:t>
            </a:r>
          </a:p>
          <a:p>
            <a:pPr>
              <a:spcBef>
                <a:spcPts val="725"/>
              </a:spcBef>
              <a:defRPr/>
            </a:pPr>
            <a:r>
              <a:rPr lang="en-US" sz="2800"/>
              <a:t>For any group to collaborate effectively, members must respect and trust each other as well as share common goals.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1700213" y="2286000"/>
            <a:ext cx="6894512" cy="2774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725"/>
              </a:spcBef>
              <a:buFont typeface="Arial" charset="0"/>
              <a:buChar char="•"/>
              <a:defRPr/>
            </a:pPr>
            <a:r>
              <a:rPr lang="en-US" sz="2800" b="1">
                <a:cs typeface="VectoraLT-Bold" charset="0"/>
              </a:rPr>
              <a:t>Respect</a:t>
            </a:r>
            <a:r>
              <a:rPr lang="en-US" sz="2800">
                <a:cs typeface="VectoraLT-Bold" charset="0"/>
              </a:rPr>
              <a:t> creates an atmosphere in which all group members can contribute. Without respect, the group will disintegrate before it can even get started. But respect alone is not enough to ensure true collaboration.</a:t>
            </a:r>
          </a:p>
        </p:txBody>
      </p:sp>
      <p:sp>
        <p:nvSpPr>
          <p:cNvPr id="72707" name="Text Box 3"/>
          <p:cNvSpPr txBox="1">
            <a:spLocks noChangeArrowheads="1"/>
          </p:cNvSpPr>
          <p:nvPr/>
        </p:nvSpPr>
        <p:spPr bwMode="auto">
          <a:xfrm>
            <a:off x="1700213" y="349250"/>
            <a:ext cx="6894512" cy="2012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Collaborating</a:t>
            </a:r>
          </a:p>
          <a:p>
            <a:pPr>
              <a:spcAft>
                <a:spcPts val="575"/>
              </a:spcAft>
              <a:defRPr/>
            </a:pPr>
            <a:r>
              <a:rPr lang="en-US" sz="3000" b="1">
                <a:solidFill>
                  <a:srgbClr val="000080"/>
                </a:solidFill>
                <a:cs typeface="VectoraLT-Bold" charset="0"/>
              </a:rPr>
              <a:t>How can I get people to work together?</a:t>
            </a: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1700213" y="2286000"/>
            <a:ext cx="6894512" cy="3689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725"/>
              </a:spcBef>
              <a:buFont typeface="Arial" charset="0"/>
              <a:buChar char="•"/>
              <a:defRPr/>
            </a:pPr>
            <a:r>
              <a:rPr lang="en-US" sz="2800" b="1"/>
              <a:t>Trust</a:t>
            </a:r>
            <a:r>
              <a:rPr lang="en-US" sz="2800"/>
              <a:t> is the confidence that other group members will do the tasks they have agreed to do, on time and in a way that benefits the whole effort. Without trust, some group members will try to do everything, while others will feel excluded. Trust makes true collaboration possible.</a:t>
            </a:r>
          </a:p>
        </p:txBody>
      </p:sp>
      <p:sp>
        <p:nvSpPr>
          <p:cNvPr id="73731" name="Text Box 3"/>
          <p:cNvSpPr txBox="1">
            <a:spLocks noChangeArrowheads="1"/>
          </p:cNvSpPr>
          <p:nvPr/>
        </p:nvSpPr>
        <p:spPr bwMode="auto">
          <a:xfrm>
            <a:off x="1700213" y="349250"/>
            <a:ext cx="6894512" cy="2012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Collaborating</a:t>
            </a:r>
          </a:p>
          <a:p>
            <a:pPr>
              <a:spcAft>
                <a:spcPts val="575"/>
              </a:spcAft>
              <a:defRPr/>
            </a:pPr>
            <a:r>
              <a:rPr lang="en-US" sz="3000" b="1">
                <a:solidFill>
                  <a:srgbClr val="000080"/>
                </a:solidFill>
              </a:rPr>
              <a:t>How can I get people to work together?</a:t>
            </a:r>
            <a:endParaRPr lang="en-US" sz="280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spcAft>
                <a:spcPts val="1438"/>
              </a:spcAft>
            </a:pPr>
            <a:r>
              <a:rPr lang="en-US" sz="4000">
                <a:solidFill>
                  <a:srgbClr val="999999"/>
                </a:solidFill>
                <a:cs typeface="Arial" charset="0"/>
              </a:rPr>
              <a:t>Thinking Critically</a:t>
            </a:r>
          </a:p>
          <a:p>
            <a:pPr>
              <a:spcAft>
                <a:spcPts val="725"/>
              </a:spcAft>
            </a:pPr>
            <a:r>
              <a:rPr lang="en-US" sz="3000" b="1">
                <a:solidFill>
                  <a:srgbClr val="000080"/>
                </a:solidFill>
                <a:ea typeface="Arial" charset="0"/>
                <a:cs typeface="Arial" charset="0"/>
              </a:rPr>
              <a:t>What thinking abilities should I have?</a:t>
            </a:r>
          </a:p>
          <a:p>
            <a:r>
              <a:rPr lang="en-US" sz="2800">
                <a:solidFill>
                  <a:srgbClr val="000000"/>
                </a:solidFill>
                <a:ea typeface="Arial" charset="0"/>
                <a:cs typeface="Arial" charset="0"/>
              </a:rPr>
              <a:t>Researcher Benjamin Bloom developed the following list of thinking skills that progress to ever-deeper levels of thought. Following the progression of thinking will strengthen your ability to identify and assess the root of any problem. Here is a revised version of Bloom’s Taxonomy of thinking.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1700213" y="2286000"/>
            <a:ext cx="6894512" cy="3689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725"/>
              </a:spcBef>
              <a:buFont typeface="Arial" charset="0"/>
              <a:buChar char="•"/>
              <a:defRPr/>
            </a:pPr>
            <a:r>
              <a:rPr lang="en-US" sz="2800" b="1">
                <a:cs typeface="VectoraLT-Bold" charset="0"/>
              </a:rPr>
              <a:t>Goal setting</a:t>
            </a:r>
            <a:r>
              <a:rPr lang="en-US" sz="2800">
                <a:cs typeface="VectoraLT-Bold" charset="0"/>
              </a:rPr>
              <a:t> establishes the direction the group is taking. Without a common goal, the group’s effort will be fragmented or even self-destructive. Once group members respect each other, trust each other, and have common goals, barriers to achievement drop away.</a:t>
            </a:r>
          </a:p>
        </p:txBody>
      </p:sp>
      <p:sp>
        <p:nvSpPr>
          <p:cNvPr id="74755" name="Text Box 3"/>
          <p:cNvSpPr txBox="1">
            <a:spLocks noChangeArrowheads="1"/>
          </p:cNvSpPr>
          <p:nvPr/>
        </p:nvSpPr>
        <p:spPr bwMode="auto">
          <a:xfrm>
            <a:off x="1700213" y="349250"/>
            <a:ext cx="6894512" cy="2012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Collaborating</a:t>
            </a:r>
          </a:p>
          <a:p>
            <a:pPr>
              <a:spcAft>
                <a:spcPts val="575"/>
              </a:spcAft>
              <a:defRPr/>
            </a:pPr>
            <a:r>
              <a:rPr lang="en-US" sz="3000" b="1">
                <a:solidFill>
                  <a:srgbClr val="000080"/>
                </a:solidFill>
                <a:cs typeface="VectoraLT-Bold" charset="0"/>
              </a:rPr>
              <a:t>How can I get people to work together?</a:t>
            </a: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Collaborating</a:t>
            </a:r>
          </a:p>
          <a:p>
            <a:pPr>
              <a:spcAft>
                <a:spcPts val="575"/>
              </a:spcAft>
              <a:defRPr/>
            </a:pPr>
            <a:r>
              <a:rPr lang="en-US" sz="3000" b="1">
                <a:solidFill>
                  <a:srgbClr val="000080"/>
                </a:solidFill>
                <a:cs typeface="VectoraLT-Bold" charset="0"/>
              </a:rPr>
              <a:t>How can we set goals?</a:t>
            </a:r>
          </a:p>
          <a:p>
            <a:pPr>
              <a:spcBef>
                <a:spcPts val="725"/>
              </a:spcBef>
              <a:defRPr/>
            </a:pPr>
            <a:r>
              <a:rPr lang="en-US" sz="2800">
                <a:cs typeface="VectoraLT-Bold" charset="0"/>
              </a:rPr>
              <a:t>You can have the group work together to fill out a planning sheet. Even if you don’t physically have the planning sheet in a meeting, you’ll want to ask the same questions: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Collaborating</a:t>
            </a:r>
          </a:p>
          <a:p>
            <a:pPr>
              <a:spcAft>
                <a:spcPts val="575"/>
              </a:spcAft>
              <a:defRPr/>
            </a:pPr>
            <a:r>
              <a:rPr lang="en-US" sz="3000" b="1">
                <a:solidFill>
                  <a:srgbClr val="000080"/>
                </a:solidFill>
                <a:cs typeface="VectoraLT-Bold" charset="0"/>
              </a:rPr>
              <a:t>How can we set goals?</a:t>
            </a:r>
          </a:p>
          <a:p>
            <a:pPr>
              <a:spcBef>
                <a:spcPts val="725"/>
              </a:spcBef>
              <a:buFont typeface="Arial" charset="0"/>
              <a:buChar char="•"/>
              <a:defRPr/>
            </a:pPr>
            <a:r>
              <a:rPr lang="en-US" sz="2800" b="1">
                <a:cs typeface="VectoraLT-Bold" charset="0"/>
              </a:rPr>
              <a:t>What</a:t>
            </a:r>
            <a:r>
              <a:rPr lang="en-US" sz="2800">
                <a:cs typeface="VectoraLT-Bold" charset="0"/>
              </a:rPr>
              <a:t> is our overall goal?</a:t>
            </a:r>
          </a:p>
          <a:p>
            <a:pPr>
              <a:spcBef>
                <a:spcPts val="725"/>
              </a:spcBef>
              <a:buFont typeface="Arial" charset="0"/>
              <a:buChar char="•"/>
              <a:defRPr/>
            </a:pPr>
            <a:r>
              <a:rPr lang="en-US" sz="2800" b="1">
                <a:cs typeface="VectoraLT-Bold" charset="0"/>
              </a:rPr>
              <a:t>Who</a:t>
            </a:r>
            <a:r>
              <a:rPr lang="en-US" sz="2800">
                <a:cs typeface="VectoraLT-Bold" charset="0"/>
              </a:rPr>
              <a:t> will be involved?</a:t>
            </a:r>
          </a:p>
          <a:p>
            <a:pPr>
              <a:spcBef>
                <a:spcPts val="725"/>
              </a:spcBef>
              <a:buFont typeface="Arial" charset="0"/>
              <a:buChar char="•"/>
              <a:defRPr/>
            </a:pPr>
            <a:r>
              <a:rPr lang="en-US" sz="2800" b="1">
                <a:cs typeface="VectoraLT-Bold" charset="0"/>
              </a:rPr>
              <a:t>What</a:t>
            </a:r>
            <a:r>
              <a:rPr lang="en-US" sz="2800">
                <a:cs typeface="VectoraLT-Bold" charset="0"/>
              </a:rPr>
              <a:t> are we trying to do?</a:t>
            </a:r>
          </a:p>
          <a:p>
            <a:pPr>
              <a:spcBef>
                <a:spcPts val="725"/>
              </a:spcBef>
              <a:buFont typeface="Arial" charset="0"/>
              <a:buChar char="•"/>
              <a:defRPr/>
            </a:pPr>
            <a:r>
              <a:rPr lang="en-US" sz="2800" b="1">
                <a:cs typeface="VectoraLT-Bold" charset="0"/>
              </a:rPr>
              <a:t>Where</a:t>
            </a:r>
            <a:r>
              <a:rPr lang="en-US" sz="2800">
                <a:cs typeface="VectoraLT-Bold" charset="0"/>
              </a:rPr>
              <a:t> will we pursue this goal?</a:t>
            </a:r>
          </a:p>
          <a:p>
            <a:pPr>
              <a:spcBef>
                <a:spcPts val="725"/>
              </a:spcBef>
              <a:buFont typeface="Arial" charset="0"/>
              <a:buChar char="•"/>
              <a:defRPr/>
            </a:pPr>
            <a:r>
              <a:rPr lang="en-US" sz="2800" b="1">
                <a:cs typeface="VectoraLT-Bold" charset="0"/>
              </a:rPr>
              <a:t>When</a:t>
            </a:r>
            <a:r>
              <a:rPr lang="en-US" sz="2800">
                <a:cs typeface="VectoraLT-Bold" charset="0"/>
              </a:rPr>
              <a:t> should we start and finish?</a:t>
            </a:r>
          </a:p>
          <a:p>
            <a:pPr>
              <a:spcBef>
                <a:spcPts val="725"/>
              </a:spcBef>
              <a:buFont typeface="Arial" charset="0"/>
              <a:buChar char="•"/>
              <a:defRPr/>
            </a:pPr>
            <a:r>
              <a:rPr lang="en-US" sz="2800" b="1">
                <a:cs typeface="VectoraLT-Bold" charset="0"/>
              </a:rPr>
              <a:t>Why</a:t>
            </a:r>
            <a:r>
              <a:rPr lang="en-US" sz="2800">
                <a:cs typeface="VectoraLT-Bold" charset="0"/>
              </a:rPr>
              <a:t> are we doing this?</a:t>
            </a:r>
          </a:p>
          <a:p>
            <a:pPr>
              <a:spcBef>
                <a:spcPts val="725"/>
              </a:spcBef>
              <a:buFont typeface="Arial" charset="0"/>
              <a:buChar char="•"/>
              <a:defRPr/>
            </a:pPr>
            <a:r>
              <a:rPr lang="en-US" sz="2800" b="1">
                <a:cs typeface="VectoraLT-Bold" charset="0"/>
              </a:rPr>
              <a:t>How</a:t>
            </a:r>
            <a:r>
              <a:rPr lang="en-US" sz="2800">
                <a:cs typeface="VectoraLT-Bold" charset="0"/>
              </a:rPr>
              <a:t> will we get it done?</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5"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Collaborating</a:t>
            </a:r>
          </a:p>
          <a:p>
            <a:pPr>
              <a:spcAft>
                <a:spcPts val="575"/>
              </a:spcAft>
              <a:defRPr/>
            </a:pPr>
            <a:r>
              <a:rPr lang="en-US" sz="3000" b="1">
                <a:solidFill>
                  <a:srgbClr val="000080"/>
                </a:solidFill>
                <a:cs typeface="VectoraLT-Bold" charset="0"/>
              </a:rPr>
              <a:t>How can we delegate?</a:t>
            </a:r>
          </a:p>
          <a:p>
            <a:pPr>
              <a:spcBef>
                <a:spcPts val="725"/>
              </a:spcBef>
              <a:defRPr/>
            </a:pPr>
            <a:r>
              <a:rPr lang="en-US" sz="2800">
                <a:cs typeface="VectoraLT-Bold" charset="0"/>
              </a:rPr>
              <a:t>Delegation is key to collaboration. If one person does all the work, the power of the team is lost. Once again, you can use your planning sheet to structure the task of delegating. Follow these steps: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700213" y="349250"/>
            <a:ext cx="6894512" cy="6135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Collaborating</a:t>
            </a:r>
          </a:p>
          <a:p>
            <a:pPr>
              <a:spcAft>
                <a:spcPts val="575"/>
              </a:spcAft>
              <a:defRPr/>
            </a:pPr>
            <a:r>
              <a:rPr lang="en-US" sz="3000" b="1">
                <a:solidFill>
                  <a:srgbClr val="000080"/>
                </a:solidFill>
                <a:cs typeface="VectoraLT-Bold" charset="0"/>
              </a:rPr>
              <a:t>How can we delegate?</a:t>
            </a:r>
          </a:p>
          <a:p>
            <a:pPr>
              <a:spcBef>
                <a:spcPts val="725"/>
              </a:spcBef>
              <a:buFont typeface="Arial" charset="0"/>
              <a:buChar char="•"/>
              <a:defRPr/>
            </a:pPr>
            <a:r>
              <a:rPr lang="en-US" sz="2800" b="1">
                <a:cs typeface="VectoraLT-Bold" charset="0"/>
              </a:rPr>
              <a:t>List the tasks</a:t>
            </a:r>
            <a:r>
              <a:rPr lang="en-US" sz="2800">
                <a:cs typeface="VectoraLT-Bold" charset="0"/>
              </a:rPr>
              <a:t> that need to be accomplished.</a:t>
            </a:r>
          </a:p>
          <a:p>
            <a:pPr>
              <a:spcBef>
                <a:spcPts val="725"/>
              </a:spcBef>
              <a:buFont typeface="Arial" charset="0"/>
              <a:buChar char="•"/>
              <a:defRPr/>
            </a:pPr>
            <a:r>
              <a:rPr lang="en-US" sz="2800" b="1">
                <a:cs typeface="VectoraLT-Bold" charset="0"/>
              </a:rPr>
              <a:t>Assign a time frame</a:t>
            </a:r>
            <a:r>
              <a:rPr lang="en-US" sz="2800">
                <a:cs typeface="VectoraLT-Bold" charset="0"/>
              </a:rPr>
              <a:t> for each task.</a:t>
            </a:r>
          </a:p>
          <a:p>
            <a:pPr>
              <a:spcBef>
                <a:spcPts val="725"/>
              </a:spcBef>
              <a:buFont typeface="Arial" charset="0"/>
              <a:buChar char="•"/>
              <a:defRPr/>
            </a:pPr>
            <a:r>
              <a:rPr lang="en-US" sz="2800" b="1">
                <a:cs typeface="VectoraLT-Bold" charset="0"/>
              </a:rPr>
              <a:t>Assign one person or more people</a:t>
            </a:r>
            <a:r>
              <a:rPr lang="en-US" sz="2800">
                <a:cs typeface="VectoraLT-Bold" charset="0"/>
              </a:rPr>
              <a:t> to do each task in the time frame.</a:t>
            </a:r>
          </a:p>
          <a:p>
            <a:pPr>
              <a:spcBef>
                <a:spcPts val="725"/>
              </a:spcBef>
              <a:buFont typeface="Arial" charset="0"/>
              <a:buChar char="•"/>
              <a:defRPr/>
            </a:pPr>
            <a:r>
              <a:rPr lang="en-US" sz="2800" b="1">
                <a:cs typeface="VectoraLT-Bold" charset="0"/>
              </a:rPr>
              <a:t>List tools</a:t>
            </a:r>
            <a:r>
              <a:rPr lang="en-US" sz="2800">
                <a:cs typeface="VectoraLT-Bold" charset="0"/>
              </a:rPr>
              <a:t> (equipment, materials, information, resources) available to team members.</a:t>
            </a:r>
          </a:p>
          <a:p>
            <a:pPr>
              <a:spcBef>
                <a:spcPts val="725"/>
              </a:spcBef>
              <a:buFont typeface="Arial" charset="0"/>
              <a:buChar char="•"/>
              <a:defRPr/>
            </a:pPr>
            <a:r>
              <a:rPr lang="en-US" sz="2800" b="1">
                <a:cs typeface="VectoraLT-Bold" charset="0"/>
              </a:rPr>
              <a:t>Monitor progress</a:t>
            </a:r>
            <a:r>
              <a:rPr lang="en-US" sz="2800">
                <a:cs typeface="VectoraLT-Bold" charset="0"/>
              </a:rPr>
              <a:t>, checking against your plan.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24:</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Collaborate</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74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74082"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083" name="Rectangle 3"/>
          <p:cNvSpPr>
            <a:spLocks noChangeArrowheads="1"/>
          </p:cNvSpPr>
          <p:nvPr/>
        </p:nvSpPr>
        <p:spPr bwMode="auto">
          <a:xfrm>
            <a:off x="1676400" y="1050925"/>
            <a:ext cx="6705600" cy="3338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use group brainstorming to discover solutions to problems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5"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Group Brainstorming</a:t>
            </a:r>
          </a:p>
          <a:p>
            <a:pPr>
              <a:defRPr/>
            </a:pPr>
            <a:r>
              <a:rPr lang="en-US" sz="2800">
                <a:cs typeface="VectoraLT-Bold" charset="0"/>
              </a:rPr>
              <a:t>Just as you can work by yourself to brainstorm solutions (see pages 12-13), you can also brainstorm in a group setting.</a:t>
            </a:r>
          </a:p>
          <a:p>
            <a:pPr>
              <a:spcBef>
                <a:spcPts val="1800"/>
              </a:spcBef>
              <a:spcAft>
                <a:spcPts val="650"/>
              </a:spcAft>
              <a:defRPr/>
            </a:pPr>
            <a:r>
              <a:rPr lang="en-US" sz="3000" b="1">
                <a:solidFill>
                  <a:srgbClr val="000080"/>
                </a:solidFill>
                <a:cs typeface="VectoraLT-Bold" charset="0"/>
              </a:rPr>
              <a:t>What is group brainstorming?</a:t>
            </a:r>
          </a:p>
          <a:p>
            <a:pPr>
              <a:defRPr/>
            </a:pPr>
            <a:r>
              <a:rPr lang="en-US" sz="2800">
                <a:cs typeface="VectoraLT-Bold" charset="0"/>
              </a:rPr>
              <a:t>Group brainstorming involves a team of people rapidly coming up with as many possible solutions and possibilities as they can. The process should include these three steps:</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29"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650"/>
              </a:spcAft>
              <a:defRPr/>
            </a:pPr>
            <a:r>
              <a:rPr lang="en-US" sz="4000">
                <a:solidFill>
                  <a:srgbClr val="999999"/>
                </a:solidFill>
                <a:cs typeface="VectoraLT-Bold" charset="0"/>
              </a:rPr>
              <a:t>Group Brainstorming</a:t>
            </a:r>
          </a:p>
          <a:p>
            <a:pPr>
              <a:spcAft>
                <a:spcPts val="438"/>
              </a:spcAft>
              <a:defRPr/>
            </a:pPr>
            <a:r>
              <a:rPr lang="en-US" sz="3000" b="1">
                <a:solidFill>
                  <a:srgbClr val="000080"/>
                </a:solidFill>
                <a:cs typeface="VectoraLT-Bold" charset="0"/>
              </a:rPr>
              <a:t>What is group brainstorming?</a:t>
            </a:r>
          </a:p>
          <a:p>
            <a:pPr>
              <a:spcAft>
                <a:spcPts val="438"/>
              </a:spcAft>
              <a:buFont typeface="Times New Roman" charset="0"/>
              <a:buAutoNum type="arabicPeriod"/>
              <a:defRPr/>
            </a:pPr>
            <a:r>
              <a:rPr lang="en-US" sz="2800" b="1">
                <a:cs typeface="VectoraLT-Bold" charset="0"/>
              </a:rPr>
              <a:t>Collect ideas in a list or a mind map.</a:t>
            </a:r>
            <a:r>
              <a:rPr lang="en-US" sz="2800">
                <a:cs typeface="VectoraLT-Bold" charset="0"/>
              </a:rPr>
              <a:t> Record the ideas quickly as they are offered. </a:t>
            </a:r>
          </a:p>
          <a:p>
            <a:pPr>
              <a:spcAft>
                <a:spcPts val="438"/>
              </a:spcAft>
              <a:buFont typeface="Times New Roman" charset="0"/>
              <a:buAutoNum type="arabicPeriod"/>
              <a:defRPr/>
            </a:pPr>
            <a:r>
              <a:rPr lang="en-US" sz="2800" b="1">
                <a:cs typeface="VectoraLT-Bold" charset="0"/>
              </a:rPr>
              <a:t>Delete any doubles.</a:t>
            </a:r>
            <a:r>
              <a:rPr lang="en-US" sz="2800">
                <a:cs typeface="VectoraLT-Bold" charset="0"/>
              </a:rPr>
              <a:t> Sort through the ideas and compose a revised list of the best ideas. </a:t>
            </a:r>
          </a:p>
          <a:p>
            <a:pPr>
              <a:spcAft>
                <a:spcPts val="438"/>
              </a:spcAft>
              <a:buFont typeface="Times New Roman" charset="0"/>
              <a:buAutoNum type="arabicPeriod"/>
              <a:defRPr/>
            </a:pPr>
            <a:r>
              <a:rPr lang="en-US" sz="2800" b="1">
                <a:cs typeface="VectoraLT-Bold" charset="0"/>
              </a:rPr>
              <a:t>Evaluate the revised list.</a:t>
            </a:r>
            <a:r>
              <a:rPr lang="en-US" sz="2800">
                <a:cs typeface="VectoraLT-Bold" charset="0"/>
              </a:rPr>
              <a:t> Identify the especially strong ideas and catalog them for future use.</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3"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650"/>
              </a:spcAft>
              <a:defRPr/>
            </a:pPr>
            <a:r>
              <a:rPr lang="en-US" sz="4000">
                <a:solidFill>
                  <a:srgbClr val="999999"/>
                </a:solidFill>
                <a:cs typeface="VectoraLT-Bold" charset="0"/>
              </a:rPr>
              <a:t>Group Brainstorming</a:t>
            </a:r>
          </a:p>
          <a:p>
            <a:pPr>
              <a:spcAft>
                <a:spcPts val="438"/>
              </a:spcAft>
              <a:defRPr/>
            </a:pPr>
            <a:r>
              <a:rPr lang="en-US" sz="3000" b="1">
                <a:solidFill>
                  <a:srgbClr val="000080"/>
                </a:solidFill>
                <a:cs typeface="VectoraLT-Bold" charset="0"/>
              </a:rPr>
              <a:t>What is group brainstorming?</a:t>
            </a:r>
          </a:p>
        </p:txBody>
      </p:sp>
      <p:pic>
        <p:nvPicPr>
          <p:cNvPr id="177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885950"/>
            <a:ext cx="7902575" cy="32639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1700213" y="349250"/>
            <a:ext cx="6765925" cy="1936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Thinking Critically</a:t>
            </a:r>
          </a:p>
          <a:p>
            <a:pPr>
              <a:spcAft>
                <a:spcPts val="725"/>
              </a:spcAft>
              <a:defRPr/>
            </a:pPr>
            <a:r>
              <a:rPr lang="en-US" sz="3000" b="1">
                <a:solidFill>
                  <a:srgbClr val="000080"/>
                </a:solidFill>
                <a:cs typeface="Arial" charset="0"/>
              </a:rPr>
              <a:t>What thinking abilities should </a:t>
            </a:r>
            <a:br>
              <a:rPr lang="en-US" sz="3000" b="1">
                <a:solidFill>
                  <a:srgbClr val="000080"/>
                </a:solidFill>
                <a:cs typeface="Arial" charset="0"/>
              </a:rPr>
            </a:br>
            <a:r>
              <a:rPr lang="en-US" sz="3000" b="1">
                <a:solidFill>
                  <a:srgbClr val="000080"/>
                </a:solidFill>
                <a:cs typeface="Arial" charset="0"/>
              </a:rPr>
              <a:t>I have?</a:t>
            </a:r>
          </a:p>
        </p:txBody>
      </p:sp>
      <p:grpSp>
        <p:nvGrpSpPr>
          <p:cNvPr id="36867" name="Group 2"/>
          <p:cNvGrpSpPr>
            <a:grpSpLocks noRot="1"/>
          </p:cNvGrpSpPr>
          <p:nvPr/>
        </p:nvGrpSpPr>
        <p:grpSpPr bwMode="auto">
          <a:xfrm>
            <a:off x="1825625" y="2393950"/>
            <a:ext cx="5751513" cy="3478213"/>
            <a:chOff x="1150" y="1508"/>
            <a:chExt cx="3622" cy="2190"/>
          </a:xfrm>
        </p:grpSpPr>
        <p:sp>
          <p:nvSpPr>
            <p:cNvPr id="36871" name="Rectangle 3"/>
            <p:cNvSpPr>
              <a:spLocks noChangeArrowheads="1"/>
            </p:cNvSpPr>
            <p:nvPr/>
          </p:nvSpPr>
          <p:spPr bwMode="auto">
            <a:xfrm>
              <a:off x="1150" y="1508"/>
              <a:ext cx="1774" cy="113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5888" rIns="54720" bIns="5472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F3277"/>
                  </a:solidFill>
                </a:rPr>
                <a:t>Remember</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recall information</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list main points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repeat details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define key terms</a:t>
              </a:r>
            </a:p>
          </p:txBody>
        </p:sp>
        <p:sp>
          <p:nvSpPr>
            <p:cNvPr id="36872" name="Rectangle 4"/>
            <p:cNvSpPr>
              <a:spLocks noChangeArrowheads="1"/>
            </p:cNvSpPr>
            <p:nvPr/>
          </p:nvSpPr>
          <p:spPr bwMode="auto">
            <a:xfrm>
              <a:off x="2924" y="1508"/>
              <a:ext cx="1849" cy="232"/>
            </a:xfrm>
            <a:prstGeom prst="rect">
              <a:avLst/>
            </a:prstGeom>
            <a:solidFill>
              <a:srgbClr val="D1D1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0596"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rPr>
                <a:t>Key Words</a:t>
              </a:r>
            </a:p>
          </p:txBody>
        </p:sp>
        <p:sp>
          <p:nvSpPr>
            <p:cNvPr id="36873" name="Rectangle 5"/>
            <p:cNvSpPr>
              <a:spLocks noChangeArrowheads="1"/>
            </p:cNvSpPr>
            <p:nvPr/>
          </p:nvSpPr>
          <p:spPr bwMode="auto">
            <a:xfrm>
              <a:off x="2924" y="1740"/>
              <a:ext cx="945" cy="903"/>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circle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define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identify</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label</a:t>
              </a:r>
            </a:p>
          </p:txBody>
        </p:sp>
        <p:sp>
          <p:nvSpPr>
            <p:cNvPr id="36874" name="Rectangle 6"/>
            <p:cNvSpPr>
              <a:spLocks noChangeArrowheads="1"/>
            </p:cNvSpPr>
            <p:nvPr/>
          </p:nvSpPr>
          <p:spPr bwMode="auto">
            <a:xfrm>
              <a:off x="3869" y="1740"/>
              <a:ext cx="904" cy="903"/>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list</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match</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name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recall</a:t>
              </a:r>
            </a:p>
          </p:txBody>
        </p:sp>
        <p:sp>
          <p:nvSpPr>
            <p:cNvPr id="36875" name="Rectangle 7"/>
            <p:cNvSpPr>
              <a:spLocks noChangeArrowheads="1"/>
            </p:cNvSpPr>
            <p:nvPr/>
          </p:nvSpPr>
          <p:spPr bwMode="auto">
            <a:xfrm>
              <a:off x="1150" y="2643"/>
              <a:ext cx="1774" cy="105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5888" rIns="54720" bIns="5472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F3277"/>
                  </a:solidFill>
                </a:rPr>
                <a:t>Understand</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explain ideas</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give examples</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explain a process</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put ideas in new terms</a:t>
              </a:r>
            </a:p>
            <a:p>
              <a:pPr marL="182563" indent="-182563">
                <a:lnSpc>
                  <a:spcPct val="93000"/>
                </a:lnSpc>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0F3277"/>
                </a:solidFill>
                <a:cs typeface="Arial" charset="0"/>
              </a:endParaRPr>
            </a:p>
          </p:txBody>
        </p:sp>
        <p:sp>
          <p:nvSpPr>
            <p:cNvPr id="36876" name="Rectangle 8"/>
            <p:cNvSpPr>
              <a:spLocks noChangeArrowheads="1"/>
            </p:cNvSpPr>
            <p:nvPr/>
          </p:nvSpPr>
          <p:spPr bwMode="auto">
            <a:xfrm>
              <a:off x="2924" y="2643"/>
              <a:ext cx="1849" cy="232"/>
            </a:xfrm>
            <a:prstGeom prst="rect">
              <a:avLst/>
            </a:prstGeom>
            <a:solidFill>
              <a:srgbClr val="D1D1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0596"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cs typeface="Arial" charset="0"/>
                </a:rPr>
                <a:t>Key Words</a:t>
              </a:r>
            </a:p>
          </p:txBody>
        </p:sp>
        <p:sp>
          <p:nvSpPr>
            <p:cNvPr id="36877" name="Rectangle 9"/>
            <p:cNvSpPr>
              <a:spLocks noChangeArrowheads="1"/>
            </p:cNvSpPr>
            <p:nvPr/>
          </p:nvSpPr>
          <p:spPr bwMode="auto">
            <a:xfrm>
              <a:off x="2924" y="2875"/>
              <a:ext cx="945" cy="824"/>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cite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describe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explain</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recount</a:t>
              </a:r>
            </a:p>
          </p:txBody>
        </p:sp>
        <p:sp>
          <p:nvSpPr>
            <p:cNvPr id="36878" name="Rectangle 10"/>
            <p:cNvSpPr>
              <a:spLocks noChangeArrowheads="1"/>
            </p:cNvSpPr>
            <p:nvPr/>
          </p:nvSpPr>
          <p:spPr bwMode="auto">
            <a:xfrm>
              <a:off x="3869" y="2875"/>
              <a:ext cx="904" cy="824"/>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report</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review</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reword</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tell</a:t>
              </a:r>
            </a:p>
          </p:txBody>
        </p:sp>
        <p:sp>
          <p:nvSpPr>
            <p:cNvPr id="11" name="Line 11"/>
            <p:cNvSpPr>
              <a:spLocks noChangeShapeType="1"/>
            </p:cNvSpPr>
            <p:nvPr/>
          </p:nvSpPr>
          <p:spPr bwMode="auto">
            <a:xfrm>
              <a:off x="1150" y="1508"/>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 name="Line 12"/>
            <p:cNvSpPr>
              <a:spLocks noChangeShapeType="1"/>
            </p:cNvSpPr>
            <p:nvPr/>
          </p:nvSpPr>
          <p:spPr bwMode="auto">
            <a:xfrm>
              <a:off x="2924" y="1508"/>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 name="Line 13"/>
            <p:cNvSpPr>
              <a:spLocks noChangeShapeType="1"/>
            </p:cNvSpPr>
            <p:nvPr/>
          </p:nvSpPr>
          <p:spPr bwMode="auto">
            <a:xfrm>
              <a:off x="3869" y="1508"/>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 name="Line 14"/>
            <p:cNvSpPr>
              <a:spLocks noChangeShapeType="1"/>
            </p:cNvSpPr>
            <p:nvPr/>
          </p:nvSpPr>
          <p:spPr bwMode="auto">
            <a:xfrm>
              <a:off x="1150" y="1740"/>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 name="Line 15"/>
            <p:cNvSpPr>
              <a:spLocks noChangeShapeType="1"/>
            </p:cNvSpPr>
            <p:nvPr/>
          </p:nvSpPr>
          <p:spPr bwMode="auto">
            <a:xfrm>
              <a:off x="2924" y="1740"/>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 name="Line 16"/>
            <p:cNvSpPr>
              <a:spLocks noChangeShapeType="1"/>
            </p:cNvSpPr>
            <p:nvPr/>
          </p:nvSpPr>
          <p:spPr bwMode="auto">
            <a:xfrm>
              <a:off x="3869" y="1740"/>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 name="Line 17"/>
            <p:cNvSpPr>
              <a:spLocks noChangeShapeType="1"/>
            </p:cNvSpPr>
            <p:nvPr/>
          </p:nvSpPr>
          <p:spPr bwMode="auto">
            <a:xfrm>
              <a:off x="1150" y="2643"/>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18"/>
            <p:cNvSpPr>
              <a:spLocks noChangeShapeType="1"/>
            </p:cNvSpPr>
            <p:nvPr/>
          </p:nvSpPr>
          <p:spPr bwMode="auto">
            <a:xfrm>
              <a:off x="2924" y="2643"/>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19"/>
            <p:cNvSpPr>
              <a:spLocks noChangeShapeType="1"/>
            </p:cNvSpPr>
            <p:nvPr/>
          </p:nvSpPr>
          <p:spPr bwMode="auto">
            <a:xfrm>
              <a:off x="3869" y="2643"/>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0"/>
            <p:cNvSpPr>
              <a:spLocks noChangeShapeType="1"/>
            </p:cNvSpPr>
            <p:nvPr/>
          </p:nvSpPr>
          <p:spPr bwMode="auto">
            <a:xfrm>
              <a:off x="1150" y="2875"/>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21"/>
            <p:cNvSpPr>
              <a:spLocks noChangeShapeType="1"/>
            </p:cNvSpPr>
            <p:nvPr/>
          </p:nvSpPr>
          <p:spPr bwMode="auto">
            <a:xfrm>
              <a:off x="2924" y="2875"/>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22"/>
            <p:cNvSpPr>
              <a:spLocks noChangeShapeType="1"/>
            </p:cNvSpPr>
            <p:nvPr/>
          </p:nvSpPr>
          <p:spPr bwMode="auto">
            <a:xfrm>
              <a:off x="3869" y="2875"/>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23"/>
            <p:cNvSpPr>
              <a:spLocks noChangeShapeType="1"/>
            </p:cNvSpPr>
            <p:nvPr/>
          </p:nvSpPr>
          <p:spPr bwMode="auto">
            <a:xfrm>
              <a:off x="1150" y="3699"/>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24"/>
            <p:cNvSpPr>
              <a:spLocks noChangeShapeType="1"/>
            </p:cNvSpPr>
            <p:nvPr/>
          </p:nvSpPr>
          <p:spPr bwMode="auto">
            <a:xfrm>
              <a:off x="2924" y="3699"/>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25"/>
            <p:cNvSpPr>
              <a:spLocks noChangeShapeType="1"/>
            </p:cNvSpPr>
            <p:nvPr/>
          </p:nvSpPr>
          <p:spPr bwMode="auto">
            <a:xfrm>
              <a:off x="3869" y="3699"/>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26"/>
            <p:cNvSpPr>
              <a:spLocks noChangeShapeType="1"/>
            </p:cNvSpPr>
            <p:nvPr/>
          </p:nvSpPr>
          <p:spPr bwMode="auto">
            <a:xfrm>
              <a:off x="1150"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27"/>
            <p:cNvSpPr>
              <a:spLocks noChangeShapeType="1"/>
            </p:cNvSpPr>
            <p:nvPr/>
          </p:nvSpPr>
          <p:spPr bwMode="auto">
            <a:xfrm>
              <a:off x="1150" y="1740"/>
              <a:ext cx="0" cy="90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28"/>
            <p:cNvSpPr>
              <a:spLocks noChangeShapeType="1"/>
            </p:cNvSpPr>
            <p:nvPr/>
          </p:nvSpPr>
          <p:spPr bwMode="auto">
            <a:xfrm>
              <a:off x="1150" y="2643"/>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29"/>
            <p:cNvSpPr>
              <a:spLocks noChangeShapeType="1"/>
            </p:cNvSpPr>
            <p:nvPr/>
          </p:nvSpPr>
          <p:spPr bwMode="auto">
            <a:xfrm>
              <a:off x="1150" y="2875"/>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0"/>
            <p:cNvSpPr>
              <a:spLocks noChangeShapeType="1"/>
            </p:cNvSpPr>
            <p:nvPr/>
          </p:nvSpPr>
          <p:spPr bwMode="auto">
            <a:xfrm>
              <a:off x="2924"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31"/>
            <p:cNvSpPr>
              <a:spLocks noChangeShapeType="1"/>
            </p:cNvSpPr>
            <p:nvPr/>
          </p:nvSpPr>
          <p:spPr bwMode="auto">
            <a:xfrm>
              <a:off x="2924" y="1740"/>
              <a:ext cx="0" cy="90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480" name="Line 32"/>
            <p:cNvSpPr>
              <a:spLocks noChangeShapeType="1"/>
            </p:cNvSpPr>
            <p:nvPr/>
          </p:nvSpPr>
          <p:spPr bwMode="auto">
            <a:xfrm>
              <a:off x="2924" y="2643"/>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25" name="Line 33"/>
            <p:cNvSpPr>
              <a:spLocks noChangeShapeType="1"/>
            </p:cNvSpPr>
            <p:nvPr/>
          </p:nvSpPr>
          <p:spPr bwMode="auto">
            <a:xfrm>
              <a:off x="2924" y="2875"/>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26" name="Line 34"/>
            <p:cNvSpPr>
              <a:spLocks noChangeShapeType="1"/>
            </p:cNvSpPr>
            <p:nvPr/>
          </p:nvSpPr>
          <p:spPr bwMode="auto">
            <a:xfrm>
              <a:off x="3869"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27" name="Line 35"/>
            <p:cNvSpPr>
              <a:spLocks noChangeShapeType="1"/>
            </p:cNvSpPr>
            <p:nvPr/>
          </p:nvSpPr>
          <p:spPr bwMode="auto">
            <a:xfrm>
              <a:off x="3869" y="1740"/>
              <a:ext cx="0" cy="90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28" name="Line 36"/>
            <p:cNvSpPr>
              <a:spLocks noChangeShapeType="1"/>
            </p:cNvSpPr>
            <p:nvPr/>
          </p:nvSpPr>
          <p:spPr bwMode="auto">
            <a:xfrm>
              <a:off x="3869" y="2643"/>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29" name="Line 37"/>
            <p:cNvSpPr>
              <a:spLocks noChangeShapeType="1"/>
            </p:cNvSpPr>
            <p:nvPr/>
          </p:nvSpPr>
          <p:spPr bwMode="auto">
            <a:xfrm>
              <a:off x="3869" y="2875"/>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30" name="Line 38"/>
            <p:cNvSpPr>
              <a:spLocks noChangeShapeType="1"/>
            </p:cNvSpPr>
            <p:nvPr/>
          </p:nvSpPr>
          <p:spPr bwMode="auto">
            <a:xfrm>
              <a:off x="4773"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31" name="Line 39"/>
            <p:cNvSpPr>
              <a:spLocks noChangeShapeType="1"/>
            </p:cNvSpPr>
            <p:nvPr/>
          </p:nvSpPr>
          <p:spPr bwMode="auto">
            <a:xfrm>
              <a:off x="4773" y="1740"/>
              <a:ext cx="0" cy="90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32" name="Line 40"/>
            <p:cNvSpPr>
              <a:spLocks noChangeShapeType="1"/>
            </p:cNvSpPr>
            <p:nvPr/>
          </p:nvSpPr>
          <p:spPr bwMode="auto">
            <a:xfrm>
              <a:off x="4773" y="2643"/>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33" name="Line 41"/>
            <p:cNvSpPr>
              <a:spLocks noChangeShapeType="1"/>
            </p:cNvSpPr>
            <p:nvPr/>
          </p:nvSpPr>
          <p:spPr bwMode="auto">
            <a:xfrm>
              <a:off x="4773" y="2875"/>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20522" name="Text Box 42"/>
          <p:cNvSpPr txBox="1">
            <a:spLocks noChangeArrowheads="1"/>
          </p:cNvSpPr>
          <p:nvPr/>
        </p:nvSpPr>
        <p:spPr bwMode="auto">
          <a:xfrm>
            <a:off x="6934200" y="3530600"/>
            <a:ext cx="180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23" name="Text Box 43"/>
          <p:cNvSpPr txBox="1">
            <a:spLocks noChangeArrowheads="1"/>
          </p:cNvSpPr>
          <p:nvPr/>
        </p:nvSpPr>
        <p:spPr bwMode="auto">
          <a:xfrm rot="5400000">
            <a:off x="6924675" y="3784600"/>
            <a:ext cx="2651125"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1800" b="1">
                <a:solidFill>
                  <a:srgbClr val="800000"/>
                </a:solidFill>
              </a:rPr>
              <a:t>DEEPER THINKING</a:t>
            </a:r>
          </a:p>
        </p:txBody>
      </p:sp>
      <p:sp>
        <p:nvSpPr>
          <p:cNvPr id="20524" name="Line 44"/>
          <p:cNvSpPr>
            <a:spLocks noChangeShapeType="1"/>
          </p:cNvSpPr>
          <p:nvPr/>
        </p:nvSpPr>
        <p:spPr bwMode="auto">
          <a:xfrm>
            <a:off x="7939088" y="2608263"/>
            <a:ext cx="1587" cy="2925762"/>
          </a:xfrm>
          <a:prstGeom prst="line">
            <a:avLst/>
          </a:prstGeom>
          <a:noFill/>
          <a:ln w="36720">
            <a:solidFill>
              <a:srgbClr val="80808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7"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Group Brainstorming</a:t>
            </a:r>
          </a:p>
          <a:p>
            <a:pPr>
              <a:spcAft>
                <a:spcPts val="575"/>
              </a:spcAft>
              <a:defRPr/>
            </a:pPr>
            <a:r>
              <a:rPr lang="en-US" sz="3000" b="1">
                <a:solidFill>
                  <a:srgbClr val="000080"/>
                </a:solidFill>
                <a:cs typeface="VectoraLT-Bold" charset="0"/>
              </a:rPr>
              <a:t>How can I set rules for group brainstorming?</a:t>
            </a:r>
          </a:p>
          <a:p>
            <a:pPr>
              <a:defRPr/>
            </a:pPr>
            <a:r>
              <a:rPr lang="en-US" sz="2800">
                <a:cs typeface="VectoraLT-Bold" charset="0"/>
              </a:rPr>
              <a:t>The advantage of group brainstorming is that it brings together many diverse minds with unique ideas. However, group brainstorming can veer off course if not managed properly. Group brainstorms work best when group members follow certain rules.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1" name="Text Box 1"/>
          <p:cNvSpPr txBox="1">
            <a:spLocks noChangeArrowheads="1"/>
          </p:cNvSpPr>
          <p:nvPr/>
        </p:nvSpPr>
        <p:spPr bwMode="auto">
          <a:xfrm>
            <a:off x="1700213" y="2286000"/>
            <a:ext cx="6986587" cy="3384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19088" indent="-3190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725"/>
              </a:spcAft>
              <a:buFont typeface="Arial" charset="0"/>
              <a:buChar char="•"/>
              <a:defRPr/>
            </a:pPr>
            <a:r>
              <a:rPr lang="en-US" sz="2200" b="1" dirty="0">
                <a:cs typeface="VectoraLT-Bold" charset="0"/>
              </a:rPr>
              <a:t>Choose a moderator.</a:t>
            </a:r>
            <a:r>
              <a:rPr lang="en-US" sz="2200" dirty="0">
                <a:cs typeface="VectoraLT-Bold" charset="0"/>
              </a:rPr>
              <a:t> The moderator’s job is to make sure everyone follows the rules and keeps the brainstorming on task. Though the moderator can contribute to the session, the person’s role is </a:t>
            </a:r>
            <a:r>
              <a:rPr lang="en-US" sz="2200" i="1" dirty="0">
                <a:cs typeface="VectoraLT-Bold" charset="0"/>
              </a:rPr>
              <a:t>not</a:t>
            </a:r>
            <a:r>
              <a:rPr lang="en-US" sz="2200" dirty="0">
                <a:cs typeface="VectoraLT-Bold" charset="0"/>
              </a:rPr>
              <a:t> to dominate the conversation. </a:t>
            </a:r>
          </a:p>
          <a:p>
            <a:pPr>
              <a:spcAft>
                <a:spcPts val="725"/>
              </a:spcAft>
              <a:buFont typeface="Arial" charset="0"/>
              <a:buChar char="•"/>
              <a:defRPr/>
            </a:pPr>
            <a:r>
              <a:rPr lang="en-US" sz="2200" b="1" dirty="0">
                <a:cs typeface="VectoraLT-Bold" charset="0"/>
              </a:rPr>
              <a:t>Disallow criticism.</a:t>
            </a:r>
            <a:r>
              <a:rPr lang="en-US" sz="2200" dirty="0">
                <a:cs typeface="VectoraLT-Bold" charset="0"/>
              </a:rPr>
              <a:t> Group members should listen and accept all ideas. Criticism creates a chilling effect on creativity, especially for the target of the criticism.</a:t>
            </a:r>
          </a:p>
        </p:txBody>
      </p:sp>
      <p:sp>
        <p:nvSpPr>
          <p:cNvPr id="179203" name="Text Box 3"/>
          <p:cNvSpPr txBox="1">
            <a:spLocks noChangeArrowheads="1"/>
          </p:cNvSpPr>
          <p:nvPr/>
        </p:nvSpPr>
        <p:spPr bwMode="auto">
          <a:xfrm>
            <a:off x="1700213" y="349250"/>
            <a:ext cx="6986587" cy="2393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7540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1731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Group Brainstorming</a:t>
            </a:r>
          </a:p>
          <a:p>
            <a:pPr>
              <a:spcAft>
                <a:spcPts val="575"/>
              </a:spcAft>
              <a:defRPr/>
            </a:pPr>
            <a:r>
              <a:rPr lang="en-US" sz="3000" b="1">
                <a:solidFill>
                  <a:srgbClr val="000080"/>
                </a:solidFill>
                <a:cs typeface="VectoraLT-Bold" charset="0"/>
              </a:rPr>
              <a:t>How can I set rules for group brainstorming?</a:t>
            </a:r>
            <a:endParaRPr lang="en-US" sz="22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5" name="Text Box 1"/>
          <p:cNvSpPr txBox="1">
            <a:spLocks noChangeArrowheads="1"/>
          </p:cNvSpPr>
          <p:nvPr/>
        </p:nvSpPr>
        <p:spPr bwMode="auto">
          <a:xfrm>
            <a:off x="1700213" y="2286000"/>
            <a:ext cx="6986587" cy="4298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19088" indent="-3190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725"/>
              </a:spcAft>
              <a:buFont typeface="Arial" charset="0"/>
              <a:buChar char="•"/>
              <a:defRPr/>
            </a:pPr>
            <a:r>
              <a:rPr lang="en-US" sz="2200" b="1">
                <a:cs typeface="VectoraLT-Bold" charset="0"/>
              </a:rPr>
              <a:t>Encourage creative, off-the-wall ideas.</a:t>
            </a:r>
            <a:r>
              <a:rPr lang="en-US" sz="2200">
                <a:cs typeface="VectoraLT-Bold" charset="0"/>
              </a:rPr>
              <a:t> Some of the best solutions spawn from the wildest ideas. Record all ideas without judgment.</a:t>
            </a:r>
          </a:p>
          <a:p>
            <a:pPr>
              <a:spcAft>
                <a:spcPts val="725"/>
              </a:spcAft>
              <a:buFont typeface="Arial" charset="0"/>
              <a:buChar char="•"/>
              <a:defRPr/>
            </a:pPr>
            <a:r>
              <a:rPr lang="en-US" sz="2200" b="1">
                <a:cs typeface="VectoraLT-Bold" charset="0"/>
              </a:rPr>
              <a:t>Strive for quantity.</a:t>
            </a:r>
            <a:r>
              <a:rPr lang="en-US" sz="2200">
                <a:cs typeface="VectoraLT-Bold" charset="0"/>
              </a:rPr>
              <a:t> The more ideas, the better. Group members should not be concerned with coming up with the </a:t>
            </a:r>
            <a:r>
              <a:rPr lang="en-US" sz="2200" i="1">
                <a:cs typeface="VectoraLT-Bold" charset="0"/>
              </a:rPr>
              <a:t>best</a:t>
            </a:r>
            <a:r>
              <a:rPr lang="en-US" sz="2200">
                <a:cs typeface="VectoraLT-Bold" charset="0"/>
              </a:rPr>
              <a:t> or </a:t>
            </a:r>
            <a:r>
              <a:rPr lang="en-US" sz="2200" i="1">
                <a:cs typeface="VectoraLT-Bold" charset="0"/>
              </a:rPr>
              <a:t>perfect</a:t>
            </a:r>
            <a:r>
              <a:rPr lang="en-US" sz="2200">
                <a:cs typeface="VectoraLT-Bold" charset="0"/>
              </a:rPr>
              <a:t> solution, just whatever comes to mind. </a:t>
            </a:r>
          </a:p>
          <a:p>
            <a:pPr>
              <a:spcAft>
                <a:spcPts val="725"/>
              </a:spcAft>
              <a:buFont typeface="Arial" charset="0"/>
              <a:buChar char="•"/>
              <a:defRPr/>
            </a:pPr>
            <a:r>
              <a:rPr lang="en-US" sz="2200" b="1">
                <a:cs typeface="VectoraLT-Bold" charset="0"/>
              </a:rPr>
              <a:t>Connect and expand each others' ideas.</a:t>
            </a:r>
            <a:r>
              <a:rPr lang="en-US" sz="2200">
                <a:cs typeface="VectoraLT-Bold" charset="0"/>
              </a:rPr>
              <a:t> Group brainstorms are most effective when all members feel secure enough to share, rework, and expand each others' ideas. </a:t>
            </a:r>
          </a:p>
        </p:txBody>
      </p:sp>
      <p:sp>
        <p:nvSpPr>
          <p:cNvPr id="180227" name="Text Box 3"/>
          <p:cNvSpPr txBox="1">
            <a:spLocks noChangeArrowheads="1"/>
          </p:cNvSpPr>
          <p:nvPr/>
        </p:nvSpPr>
        <p:spPr bwMode="auto">
          <a:xfrm>
            <a:off x="1700213" y="349250"/>
            <a:ext cx="6986587" cy="2393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7540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1731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Group Brainstorming</a:t>
            </a:r>
          </a:p>
          <a:p>
            <a:pPr>
              <a:spcAft>
                <a:spcPts val="575"/>
              </a:spcAft>
              <a:defRPr/>
            </a:pPr>
            <a:r>
              <a:rPr lang="en-US" sz="3000" b="1">
                <a:solidFill>
                  <a:srgbClr val="000080"/>
                </a:solidFill>
                <a:cs typeface="VectoraLT-Bold" charset="0"/>
              </a:rPr>
              <a:t>How can I set rules for group brainstorming?</a:t>
            </a:r>
            <a:endParaRPr lang="en-US" sz="22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49" name="Text Box 1"/>
          <p:cNvSpPr txBox="1">
            <a:spLocks noChangeArrowheads="1"/>
          </p:cNvSpPr>
          <p:nvPr/>
        </p:nvSpPr>
        <p:spPr bwMode="auto">
          <a:xfrm>
            <a:off x="1841500" y="2046288"/>
            <a:ext cx="6934200" cy="1365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25:</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Brainstorm Solutions </a:t>
            </a:r>
            <a:br>
              <a:rPr lang="en-US" sz="3600">
                <a:ea typeface="Osaka" charset="0"/>
                <a:cs typeface="Osaka" charset="0"/>
              </a:rPr>
            </a:br>
            <a:r>
              <a:rPr lang="en-US" sz="3600">
                <a:ea typeface="Osaka" charset="0"/>
                <a:cs typeface="Osaka" charset="0"/>
              </a:rPr>
              <a:t>with a Group</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822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8227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2275" name="Rectangle 3"/>
          <p:cNvSpPr>
            <a:spLocks noChangeArrowheads="1"/>
          </p:cNvSpPr>
          <p:nvPr/>
        </p:nvSpPr>
        <p:spPr bwMode="auto">
          <a:xfrm>
            <a:off x="1676400" y="1050925"/>
            <a:ext cx="6705600" cy="3338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understand the options for resolving conflicts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7"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Resolving Conflicts</a:t>
            </a:r>
          </a:p>
          <a:p>
            <a:pPr>
              <a:defRPr/>
            </a:pPr>
            <a:r>
              <a:rPr lang="en-US" sz="2800">
                <a:cs typeface="VectoraLT-Bold" charset="0"/>
              </a:rPr>
              <a:t>To resolve conflicts in a team, you need to manage your emotions, define the conflict, and use a resolution strategy.</a:t>
            </a:r>
          </a:p>
          <a:p>
            <a:pPr>
              <a:spcBef>
                <a:spcPts val="1800"/>
              </a:spcBef>
              <a:spcAft>
                <a:spcPts val="650"/>
              </a:spcAft>
              <a:defRPr/>
            </a:pPr>
            <a:r>
              <a:rPr lang="en-US" sz="3000" b="1">
                <a:solidFill>
                  <a:srgbClr val="000080"/>
                </a:solidFill>
                <a:cs typeface="VectoraLT-Bold" charset="0"/>
              </a:rPr>
              <a:t>How can I manage my emotions?</a:t>
            </a:r>
          </a:p>
          <a:p>
            <a:pPr>
              <a:defRPr/>
            </a:pPr>
            <a:r>
              <a:rPr lang="en-US" sz="2800">
                <a:cs typeface="VectoraLT-Bold" charset="0"/>
              </a:rPr>
              <a:t>If you find yourself in a conflict with a group member, you should first get a handle on your emotions. Follow this four-step process:</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1"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4000">
                <a:solidFill>
                  <a:srgbClr val="999999"/>
                </a:solidFill>
              </a:rPr>
              <a:t>Resolving Conflicts</a:t>
            </a:r>
          </a:p>
          <a:p>
            <a:pPr>
              <a:spcBef>
                <a:spcPts val="1088"/>
              </a:spcBef>
              <a:spcAft>
                <a:spcPts val="650"/>
              </a:spcAft>
              <a:defRPr/>
            </a:pPr>
            <a:r>
              <a:rPr lang="en-US" sz="3000" b="1">
                <a:solidFill>
                  <a:srgbClr val="000080"/>
                </a:solidFill>
              </a:rPr>
              <a:t>How can I manage my emotions?</a:t>
            </a:r>
          </a:p>
          <a:p>
            <a:pPr>
              <a:spcAft>
                <a:spcPts val="575"/>
              </a:spcAft>
              <a:buFont typeface="Times New Roman" charset="0"/>
              <a:buAutoNum type="arabicPeriod"/>
              <a:defRPr/>
            </a:pPr>
            <a:r>
              <a:rPr lang="en-US" sz="2200" b="1"/>
              <a:t>Identify the emotion you are feeling:</a:t>
            </a:r>
            <a:r>
              <a:rPr lang="en-US" sz="2200"/>
              <a:t> You might be happy, sad, fearful, angry, hopeful, regretful, desiring, dreading. . . .</a:t>
            </a:r>
          </a:p>
          <a:p>
            <a:pPr>
              <a:spcAft>
                <a:spcPts val="575"/>
              </a:spcAft>
              <a:buFont typeface="Times New Roman" charset="0"/>
              <a:buAutoNum type="arabicPeriod"/>
              <a:defRPr/>
            </a:pPr>
            <a:r>
              <a:rPr lang="en-US" sz="2200" b="1"/>
              <a:t>Identify the cause of the emotion: </a:t>
            </a:r>
            <a:r>
              <a:rPr lang="en-US" sz="2200"/>
              <a:t>Emotion usually relates to you or to people, objects, or ideas that are important to you.</a:t>
            </a:r>
          </a:p>
          <a:p>
            <a:pPr>
              <a:spcAft>
                <a:spcPts val="575"/>
              </a:spcAft>
              <a:buFont typeface="Times New Roman" charset="0"/>
              <a:buAutoNum type="arabicPeriod"/>
              <a:defRPr/>
            </a:pPr>
            <a:r>
              <a:rPr lang="en-US" sz="2200" b="1"/>
              <a:t>Note whether the emotion is appropriate in type and scale:</a:t>
            </a:r>
            <a:r>
              <a:rPr lang="en-US" sz="2200"/>
              <a:t> Does the emotion fit the situation? Is it an underreaction, an appropriate reaction, or an overreaction?</a:t>
            </a:r>
          </a:p>
          <a:p>
            <a:pPr>
              <a:defRPr/>
            </a:pPr>
            <a:endParaRPr lang="en-US" sz="220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5"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603250" indent="-236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4000">
                <a:solidFill>
                  <a:srgbClr val="999999"/>
                </a:solidFill>
                <a:cs typeface="VectoraLT-Bold" charset="0"/>
              </a:rPr>
              <a:t>Resolving Conflicts</a:t>
            </a:r>
          </a:p>
          <a:p>
            <a:pPr>
              <a:spcBef>
                <a:spcPts val="1088"/>
              </a:spcBef>
              <a:spcAft>
                <a:spcPts val="650"/>
              </a:spcAft>
              <a:defRPr/>
            </a:pPr>
            <a:r>
              <a:rPr lang="en-US" sz="3000" b="1">
                <a:solidFill>
                  <a:srgbClr val="000080"/>
                </a:solidFill>
                <a:cs typeface="VectoraLT-Bold" charset="0"/>
              </a:rPr>
              <a:t>How can I manage my emotions?</a:t>
            </a:r>
          </a:p>
          <a:p>
            <a:pPr>
              <a:spcAft>
                <a:spcPts val="575"/>
              </a:spcAft>
              <a:buFont typeface="Times New Roman" charset="0"/>
              <a:buAutoNum type="arabicPeriod" startAt="4"/>
              <a:defRPr/>
            </a:pPr>
            <a:r>
              <a:rPr lang="en-US" sz="2200" b="1">
                <a:cs typeface="VectoraLT-Bold" charset="0"/>
              </a:rPr>
              <a:t>Decide how to manage the emotion. </a:t>
            </a:r>
            <a:r>
              <a:rPr lang="en-US" sz="2200">
                <a:cs typeface="VectoraLT-Bold" charset="0"/>
              </a:rPr>
              <a:t>Here are some options:</a:t>
            </a:r>
          </a:p>
          <a:p>
            <a:pPr lvl="1">
              <a:spcBef>
                <a:spcPts val="438"/>
              </a:spcBef>
              <a:buFont typeface="Arial" charset="0"/>
              <a:buChar char="•"/>
              <a:defRPr/>
            </a:pPr>
            <a:r>
              <a:rPr lang="en-US" sz="1800">
                <a:cs typeface="VectoraLT-Bold" charset="0"/>
              </a:rPr>
              <a:t>Express the emotion but set it aside to think critically.</a:t>
            </a:r>
            <a:br>
              <a:rPr lang="en-US" sz="1800">
                <a:cs typeface="VectoraLT-Bold" charset="0"/>
              </a:rPr>
            </a:br>
            <a:r>
              <a:rPr lang="en-US" sz="1800">
                <a:solidFill>
                  <a:srgbClr val="000080"/>
                </a:solidFill>
                <a:cs typeface="VectoraLT-Bold" charset="0"/>
              </a:rPr>
              <a:t>“I’m feeling very nervous about that idea, but let’s explore it.”</a:t>
            </a:r>
          </a:p>
          <a:p>
            <a:pPr lvl="1">
              <a:spcBef>
                <a:spcPts val="438"/>
              </a:spcBef>
              <a:buFont typeface="Arial" charset="0"/>
              <a:buChar char="•"/>
              <a:defRPr/>
            </a:pPr>
            <a:r>
              <a:rPr lang="en-US" sz="1800">
                <a:cs typeface="VectoraLT-Bold" charset="0"/>
              </a:rPr>
              <a:t>Modulate the emotion to better match the situation.</a:t>
            </a:r>
            <a:br>
              <a:rPr lang="en-US" sz="1800">
                <a:cs typeface="VectoraLT-Bold" charset="0"/>
              </a:rPr>
            </a:br>
            <a:r>
              <a:rPr lang="en-US" sz="1800">
                <a:solidFill>
                  <a:srgbClr val="000080"/>
                </a:solidFill>
                <a:cs typeface="VectoraLT-Bold" charset="0"/>
              </a:rPr>
              <a:t>“I overreacted, but I do feel this issue is important.”</a:t>
            </a:r>
          </a:p>
          <a:p>
            <a:pPr lvl="1">
              <a:spcBef>
                <a:spcPts val="438"/>
              </a:spcBef>
              <a:buFont typeface="Arial" charset="0"/>
              <a:buChar char="•"/>
              <a:defRPr/>
            </a:pPr>
            <a:r>
              <a:rPr lang="en-US" sz="1800">
                <a:cs typeface="VectoraLT-Bold" charset="0"/>
              </a:rPr>
              <a:t>Use the emotion constructively to engage the task.</a:t>
            </a:r>
            <a:br>
              <a:rPr lang="en-US" sz="1800">
                <a:cs typeface="VectoraLT-Bold" charset="0"/>
              </a:rPr>
            </a:br>
            <a:r>
              <a:rPr lang="en-US" sz="1800">
                <a:solidFill>
                  <a:srgbClr val="000080"/>
                </a:solidFill>
                <a:cs typeface="VectoraLT-Bold" charset="0"/>
              </a:rPr>
              <a:t>“I’m determined to get this problem solved.”</a:t>
            </a:r>
          </a:p>
          <a:p>
            <a:pPr lvl="1">
              <a:spcBef>
                <a:spcPts val="438"/>
              </a:spcBef>
              <a:buFont typeface="Arial" charset="0"/>
              <a:buChar char="•"/>
              <a:defRPr/>
            </a:pPr>
            <a:r>
              <a:rPr lang="en-US" sz="1800">
                <a:cs typeface="VectoraLT-Bold" charset="0"/>
              </a:rPr>
              <a:t>Allow your emotion to connect you with others.</a:t>
            </a:r>
            <a:br>
              <a:rPr lang="en-US" sz="1800">
                <a:cs typeface="VectoraLT-Bold" charset="0"/>
              </a:rPr>
            </a:br>
            <a:r>
              <a:rPr lang="en-US" sz="1800">
                <a:solidFill>
                  <a:srgbClr val="000080"/>
                </a:solidFill>
                <a:cs typeface="VectoraLT-Bold" charset="0"/>
              </a:rPr>
              <a:t>“I can hear the anger in your tone, and I understand it’s because you feel passionate.”</a:t>
            </a:r>
          </a:p>
          <a:p>
            <a:pPr lvl="1">
              <a:spcBef>
                <a:spcPts val="438"/>
              </a:spcBef>
              <a:buFont typeface="Arial" charset="0"/>
              <a:buChar char="•"/>
              <a:defRPr/>
            </a:pPr>
            <a:r>
              <a:rPr lang="en-US" sz="1800">
                <a:cs typeface="VectoraLT-Bold" charset="0"/>
              </a:rPr>
              <a:t>Recognize that emotion will play a part in decision making.</a:t>
            </a:r>
            <a:br>
              <a:rPr lang="en-US" sz="1800">
                <a:cs typeface="VectoraLT-Bold" charset="0"/>
              </a:rPr>
            </a:br>
            <a:r>
              <a:rPr lang="en-US" sz="1800">
                <a:solidFill>
                  <a:srgbClr val="000080"/>
                </a:solidFill>
                <a:cs typeface="VectoraLT-Bold" charset="0"/>
              </a:rPr>
              <a:t>“In the end, I have to be happy with the result, and I’m currently not happy with it.”</a:t>
            </a:r>
          </a:p>
          <a:p>
            <a:pPr>
              <a:buFont typeface="StarSymbol" charset="0"/>
              <a:buNone/>
              <a:defRPr/>
            </a:pPr>
            <a:endParaRPr lang="en-US" sz="22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69" name="Text Box 1"/>
          <p:cNvSpPr txBox="1">
            <a:spLocks noChangeArrowheads="1"/>
          </p:cNvSpPr>
          <p:nvPr/>
        </p:nvSpPr>
        <p:spPr bwMode="auto">
          <a:xfrm>
            <a:off x="1700213" y="2667000"/>
            <a:ext cx="6986587" cy="2165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76288"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575"/>
              </a:spcBef>
              <a:buFont typeface="Times New Roman" charset="0"/>
              <a:buAutoNum type="arabicPeriod"/>
              <a:defRPr/>
            </a:pPr>
            <a:r>
              <a:rPr lang="en-US" sz="2800">
                <a:cs typeface="VectoraLT-Bold" charset="0"/>
              </a:rPr>
              <a:t>What is the </a:t>
            </a:r>
            <a:r>
              <a:rPr lang="en-US" sz="2800" b="1">
                <a:cs typeface="VectoraLT-Bold" charset="0"/>
              </a:rPr>
              <a:t>problem</a:t>
            </a:r>
            <a:r>
              <a:rPr lang="en-US" sz="2800">
                <a:cs typeface="VectoraLT-Bold" charset="0"/>
              </a:rPr>
              <a:t>?</a:t>
            </a:r>
          </a:p>
          <a:p>
            <a:pPr>
              <a:spcBef>
                <a:spcPts val="575"/>
              </a:spcBef>
              <a:buFont typeface="Times New Roman" charset="0"/>
              <a:buAutoNum type="arabicPeriod"/>
              <a:defRPr/>
            </a:pPr>
            <a:r>
              <a:rPr lang="en-US" sz="2800">
                <a:cs typeface="VectoraLT-Bold" charset="0"/>
              </a:rPr>
              <a:t>What is my </a:t>
            </a:r>
            <a:r>
              <a:rPr lang="en-US" sz="2800" b="1">
                <a:cs typeface="VectoraLT-Bold" charset="0"/>
              </a:rPr>
              <a:t>purpose</a:t>
            </a:r>
            <a:r>
              <a:rPr lang="en-US" sz="2800">
                <a:cs typeface="VectoraLT-Bold" charset="0"/>
              </a:rPr>
              <a:t> in the situation?</a:t>
            </a:r>
          </a:p>
          <a:p>
            <a:pPr>
              <a:spcBef>
                <a:spcPts val="575"/>
              </a:spcBef>
              <a:buFont typeface="Times New Roman" charset="0"/>
              <a:buAutoNum type="arabicPeriod"/>
              <a:defRPr/>
            </a:pPr>
            <a:r>
              <a:rPr lang="en-US" sz="2800">
                <a:cs typeface="VectoraLT-Bold" charset="0"/>
              </a:rPr>
              <a:t>Who are the </a:t>
            </a:r>
            <a:r>
              <a:rPr lang="en-US" sz="2800" b="1">
                <a:cs typeface="VectoraLT-Bold" charset="0"/>
              </a:rPr>
              <a:t>people</a:t>
            </a:r>
            <a:r>
              <a:rPr lang="en-US" sz="2800">
                <a:cs typeface="VectoraLT-Bold" charset="0"/>
              </a:rPr>
              <a:t> involved?</a:t>
            </a:r>
          </a:p>
          <a:p>
            <a:pPr>
              <a:spcBef>
                <a:spcPts val="575"/>
              </a:spcBef>
              <a:buFont typeface="Times New Roman" charset="0"/>
              <a:buAutoNum type="arabicPeriod"/>
              <a:defRPr/>
            </a:pPr>
            <a:r>
              <a:rPr lang="en-US" sz="2800">
                <a:cs typeface="VectoraLT-Bold" charset="0"/>
              </a:rPr>
              <a:t>Where is the </a:t>
            </a:r>
            <a:r>
              <a:rPr lang="en-US" sz="2800" b="1">
                <a:cs typeface="VectoraLT-Bold" charset="0"/>
              </a:rPr>
              <a:t>conflict</a:t>
            </a:r>
            <a:r>
              <a:rPr lang="en-US" sz="2800">
                <a:cs typeface="VectoraLT-Bold" charset="0"/>
              </a:rPr>
              <a:t> taking place?</a:t>
            </a:r>
          </a:p>
          <a:p>
            <a:pPr>
              <a:defRPr/>
            </a:pPr>
            <a:endParaRPr lang="en-US" sz="2800">
              <a:cs typeface="VectoraLT-Bold" charset="0"/>
            </a:endParaRPr>
          </a:p>
        </p:txBody>
      </p:sp>
      <p:sp>
        <p:nvSpPr>
          <p:cNvPr id="186371" name="Text Box 3"/>
          <p:cNvSpPr txBox="1">
            <a:spLocks noChangeArrowheads="1"/>
          </p:cNvSpPr>
          <p:nvPr/>
        </p:nvSpPr>
        <p:spPr bwMode="auto">
          <a:xfrm>
            <a:off x="1700213" y="349250"/>
            <a:ext cx="6986587" cy="2317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defRPr/>
            </a:pPr>
            <a:r>
              <a:rPr lang="en-US" sz="4000">
                <a:solidFill>
                  <a:srgbClr val="999999"/>
                </a:solidFill>
                <a:cs typeface="VectoraLT-Bold" charset="0"/>
              </a:rPr>
              <a:t>Resolving Conflicts</a:t>
            </a:r>
          </a:p>
          <a:p>
            <a:pPr>
              <a:defRPr/>
            </a:pPr>
            <a:r>
              <a:rPr lang="en-US" sz="3000" b="1">
                <a:solidFill>
                  <a:srgbClr val="000080"/>
                </a:solidFill>
                <a:cs typeface="VectoraLT-Bold" charset="0"/>
              </a:rPr>
              <a:t>How can I define a conflict?</a:t>
            </a:r>
          </a:p>
          <a:p>
            <a:pPr>
              <a:defRPr/>
            </a:pPr>
            <a:r>
              <a:rPr lang="en-US" sz="2800">
                <a:cs typeface="VectoraLT-Bold" charset="0"/>
              </a:rPr>
              <a:t>Analyze the situation by asking four questions: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3" name="Text Box 1"/>
          <p:cNvSpPr txBox="1">
            <a:spLocks noChangeArrowheads="1"/>
          </p:cNvSpPr>
          <p:nvPr/>
        </p:nvSpPr>
        <p:spPr bwMode="auto">
          <a:xfrm>
            <a:off x="1700213" y="3048000"/>
            <a:ext cx="6986587" cy="247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68580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575"/>
              </a:spcBef>
              <a:buFont typeface="Arial" charset="0"/>
              <a:buChar char="•"/>
              <a:defRPr/>
            </a:pPr>
            <a:r>
              <a:rPr lang="en-US" sz="2800" b="1">
                <a:cs typeface="VectoraLT-Bold" charset="0"/>
              </a:rPr>
              <a:t>Cooperate</a:t>
            </a:r>
            <a:r>
              <a:rPr lang="en-US" sz="2800">
                <a:cs typeface="VectoraLT-Bold" charset="0"/>
              </a:rPr>
              <a:t> with the other person, working for the common good.</a:t>
            </a:r>
          </a:p>
          <a:p>
            <a:pPr>
              <a:spcBef>
                <a:spcPts val="575"/>
              </a:spcBef>
              <a:buFont typeface="Arial" charset="0"/>
              <a:buChar char="•"/>
              <a:defRPr/>
            </a:pPr>
            <a:r>
              <a:rPr lang="en-US" sz="2800" b="1">
                <a:cs typeface="VectoraLT-Bold" charset="0"/>
              </a:rPr>
              <a:t>Compromise</a:t>
            </a:r>
            <a:r>
              <a:rPr lang="en-US" sz="2800">
                <a:cs typeface="VectoraLT-Bold" charset="0"/>
              </a:rPr>
              <a:t> with the other, each giving up something to meet in the middle.</a:t>
            </a:r>
          </a:p>
          <a:p>
            <a:pPr>
              <a:buFont typeface="Arial" charset="0"/>
              <a:buNone/>
              <a:defRPr/>
            </a:pPr>
            <a:endParaRPr lang="en-US" sz="2800">
              <a:cs typeface="VectoraLT-Bold" charset="0"/>
            </a:endParaRPr>
          </a:p>
        </p:txBody>
      </p:sp>
      <p:sp>
        <p:nvSpPr>
          <p:cNvPr id="187395" name="Text Box 3"/>
          <p:cNvSpPr txBox="1">
            <a:spLocks noChangeArrowheads="1"/>
          </p:cNvSpPr>
          <p:nvPr/>
        </p:nvSpPr>
        <p:spPr bwMode="auto">
          <a:xfrm>
            <a:off x="1700213" y="349250"/>
            <a:ext cx="6986587" cy="2927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162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5811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002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193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8765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337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7909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481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defRPr/>
            </a:pPr>
            <a:r>
              <a:rPr lang="en-US" sz="4000">
                <a:solidFill>
                  <a:srgbClr val="999999"/>
                </a:solidFill>
                <a:cs typeface="VectoraLT-Bold" charset="0"/>
              </a:rPr>
              <a:t>Resolving Conflicts</a:t>
            </a:r>
          </a:p>
          <a:p>
            <a:pPr>
              <a:defRPr/>
            </a:pPr>
            <a:r>
              <a:rPr lang="en-US" sz="3000" b="1">
                <a:solidFill>
                  <a:srgbClr val="000080"/>
                </a:solidFill>
                <a:cs typeface="VectoraLT-Bold" charset="0"/>
              </a:rPr>
              <a:t>How can I resolve conflicts?</a:t>
            </a:r>
          </a:p>
          <a:p>
            <a:pPr>
              <a:defRPr/>
            </a:pPr>
            <a:r>
              <a:rPr lang="en-US" sz="2800">
                <a:cs typeface="VectoraLT-Bold" charset="0"/>
              </a:rPr>
              <a:t>You have options for resolving conflicts. Different situations call for different resolutions.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1700213" y="349250"/>
            <a:ext cx="6765925" cy="20272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Thinking Critically</a:t>
            </a:r>
          </a:p>
          <a:p>
            <a:pPr>
              <a:spcAft>
                <a:spcPts val="725"/>
              </a:spcAft>
              <a:defRPr/>
            </a:pPr>
            <a:r>
              <a:rPr lang="en-US" sz="3000" b="1">
                <a:solidFill>
                  <a:srgbClr val="000080"/>
                </a:solidFill>
                <a:cs typeface="Arial" charset="0"/>
              </a:rPr>
              <a:t>What thinking abilities should </a:t>
            </a:r>
            <a:br>
              <a:rPr lang="en-US" sz="3000" b="1">
                <a:solidFill>
                  <a:srgbClr val="000080"/>
                </a:solidFill>
                <a:cs typeface="Arial" charset="0"/>
              </a:rPr>
            </a:br>
            <a:r>
              <a:rPr lang="en-US" sz="3000" b="1">
                <a:solidFill>
                  <a:srgbClr val="000080"/>
                </a:solidFill>
                <a:cs typeface="Arial" charset="0"/>
              </a:rPr>
              <a:t>I have?</a:t>
            </a:r>
          </a:p>
        </p:txBody>
      </p:sp>
      <p:grpSp>
        <p:nvGrpSpPr>
          <p:cNvPr id="38915" name="Group 2"/>
          <p:cNvGrpSpPr>
            <a:grpSpLocks noRot="1"/>
          </p:cNvGrpSpPr>
          <p:nvPr/>
        </p:nvGrpSpPr>
        <p:grpSpPr bwMode="auto">
          <a:xfrm>
            <a:off x="1825625" y="2393950"/>
            <a:ext cx="5751513" cy="3478213"/>
            <a:chOff x="1150" y="1508"/>
            <a:chExt cx="3622" cy="2190"/>
          </a:xfrm>
        </p:grpSpPr>
        <p:sp>
          <p:nvSpPr>
            <p:cNvPr id="38919" name="Rectangle 3"/>
            <p:cNvSpPr>
              <a:spLocks noChangeArrowheads="1"/>
            </p:cNvSpPr>
            <p:nvPr/>
          </p:nvSpPr>
          <p:spPr bwMode="auto">
            <a:xfrm>
              <a:off x="1150" y="1508"/>
              <a:ext cx="1774" cy="113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5888" rIns="54720" bIns="5472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F3277"/>
                  </a:solidFill>
                </a:rPr>
                <a:t>Apply</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organize ideas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set a goal</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demonstrate a process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put ideas to work</a:t>
              </a:r>
            </a:p>
          </p:txBody>
        </p:sp>
        <p:sp>
          <p:nvSpPr>
            <p:cNvPr id="38920" name="Rectangle 4"/>
            <p:cNvSpPr>
              <a:spLocks noChangeArrowheads="1"/>
            </p:cNvSpPr>
            <p:nvPr/>
          </p:nvSpPr>
          <p:spPr bwMode="auto">
            <a:xfrm>
              <a:off x="2924" y="1508"/>
              <a:ext cx="1849" cy="232"/>
            </a:xfrm>
            <a:prstGeom prst="rect">
              <a:avLst/>
            </a:prstGeom>
            <a:solidFill>
              <a:srgbClr val="D1D1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0596"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rPr>
                <a:t>Key Words</a:t>
              </a:r>
            </a:p>
          </p:txBody>
        </p:sp>
        <p:sp>
          <p:nvSpPr>
            <p:cNvPr id="38921" name="Rectangle 5"/>
            <p:cNvSpPr>
              <a:spLocks noChangeArrowheads="1"/>
            </p:cNvSpPr>
            <p:nvPr/>
          </p:nvSpPr>
          <p:spPr bwMode="auto">
            <a:xfrm>
              <a:off x="2924" y="1740"/>
              <a:ext cx="945" cy="903"/>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change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demonstrate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do</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illustrate</a:t>
              </a:r>
            </a:p>
          </p:txBody>
        </p:sp>
        <p:sp>
          <p:nvSpPr>
            <p:cNvPr id="38922" name="Rectangle 6"/>
            <p:cNvSpPr>
              <a:spLocks noChangeArrowheads="1"/>
            </p:cNvSpPr>
            <p:nvPr/>
          </p:nvSpPr>
          <p:spPr bwMode="auto">
            <a:xfrm>
              <a:off x="3869" y="1740"/>
              <a:ext cx="904" cy="903"/>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locate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model</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organize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show</a:t>
              </a:r>
            </a:p>
          </p:txBody>
        </p:sp>
        <p:sp>
          <p:nvSpPr>
            <p:cNvPr id="38923" name="Rectangle 7"/>
            <p:cNvSpPr>
              <a:spLocks noChangeArrowheads="1"/>
            </p:cNvSpPr>
            <p:nvPr/>
          </p:nvSpPr>
          <p:spPr bwMode="auto">
            <a:xfrm>
              <a:off x="1150" y="2643"/>
              <a:ext cx="1774" cy="105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5888" rIns="54720" bIns="5472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F3277"/>
                  </a:solidFill>
                </a:rPr>
                <a:t>Analyze</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examine thoroughly</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take something apart</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compare and contrast</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trace causes and effects</a:t>
              </a:r>
            </a:p>
            <a:p>
              <a:pPr marL="182563" indent="-182563">
                <a:lnSpc>
                  <a:spcPct val="93000"/>
                </a:lnSpc>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0F3277"/>
                </a:solidFill>
                <a:cs typeface="Arial" charset="0"/>
              </a:endParaRPr>
            </a:p>
          </p:txBody>
        </p:sp>
        <p:sp>
          <p:nvSpPr>
            <p:cNvPr id="38924" name="Rectangle 8"/>
            <p:cNvSpPr>
              <a:spLocks noChangeArrowheads="1"/>
            </p:cNvSpPr>
            <p:nvPr/>
          </p:nvSpPr>
          <p:spPr bwMode="auto">
            <a:xfrm>
              <a:off x="2924" y="2643"/>
              <a:ext cx="1849" cy="232"/>
            </a:xfrm>
            <a:prstGeom prst="rect">
              <a:avLst/>
            </a:prstGeom>
            <a:solidFill>
              <a:srgbClr val="D1D1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0596"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cs typeface="Arial" charset="0"/>
                </a:rPr>
                <a:t>Key Words</a:t>
              </a:r>
            </a:p>
          </p:txBody>
        </p:sp>
        <p:sp>
          <p:nvSpPr>
            <p:cNvPr id="38925" name="Rectangle 9"/>
            <p:cNvSpPr>
              <a:spLocks noChangeArrowheads="1"/>
            </p:cNvSpPr>
            <p:nvPr/>
          </p:nvSpPr>
          <p:spPr bwMode="auto">
            <a:xfrm>
              <a:off x="2924" y="2875"/>
              <a:ext cx="945" cy="824"/>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break down</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classify</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compare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connect</a:t>
              </a:r>
            </a:p>
          </p:txBody>
        </p:sp>
        <p:sp>
          <p:nvSpPr>
            <p:cNvPr id="38926" name="Rectangle 10"/>
            <p:cNvSpPr>
              <a:spLocks noChangeArrowheads="1"/>
            </p:cNvSpPr>
            <p:nvPr/>
          </p:nvSpPr>
          <p:spPr bwMode="auto">
            <a:xfrm>
              <a:off x="3869" y="2875"/>
              <a:ext cx="904" cy="824"/>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contrast</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examine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map</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show why</a:t>
              </a:r>
            </a:p>
          </p:txBody>
        </p:sp>
        <p:sp>
          <p:nvSpPr>
            <p:cNvPr id="11" name="Line 11"/>
            <p:cNvSpPr>
              <a:spLocks noChangeShapeType="1"/>
            </p:cNvSpPr>
            <p:nvPr/>
          </p:nvSpPr>
          <p:spPr bwMode="auto">
            <a:xfrm>
              <a:off x="1150" y="1508"/>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 name="Line 12"/>
            <p:cNvSpPr>
              <a:spLocks noChangeShapeType="1"/>
            </p:cNvSpPr>
            <p:nvPr/>
          </p:nvSpPr>
          <p:spPr bwMode="auto">
            <a:xfrm>
              <a:off x="2924" y="1508"/>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 name="Line 13"/>
            <p:cNvSpPr>
              <a:spLocks noChangeShapeType="1"/>
            </p:cNvSpPr>
            <p:nvPr/>
          </p:nvSpPr>
          <p:spPr bwMode="auto">
            <a:xfrm>
              <a:off x="3869" y="1508"/>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 name="Line 14"/>
            <p:cNvSpPr>
              <a:spLocks noChangeShapeType="1"/>
            </p:cNvSpPr>
            <p:nvPr/>
          </p:nvSpPr>
          <p:spPr bwMode="auto">
            <a:xfrm>
              <a:off x="1150" y="1740"/>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 name="Line 15"/>
            <p:cNvSpPr>
              <a:spLocks noChangeShapeType="1"/>
            </p:cNvSpPr>
            <p:nvPr/>
          </p:nvSpPr>
          <p:spPr bwMode="auto">
            <a:xfrm>
              <a:off x="2924" y="1740"/>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 name="Line 16"/>
            <p:cNvSpPr>
              <a:spLocks noChangeShapeType="1"/>
            </p:cNvSpPr>
            <p:nvPr/>
          </p:nvSpPr>
          <p:spPr bwMode="auto">
            <a:xfrm>
              <a:off x="3869" y="1740"/>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 name="Line 17"/>
            <p:cNvSpPr>
              <a:spLocks noChangeShapeType="1"/>
            </p:cNvSpPr>
            <p:nvPr/>
          </p:nvSpPr>
          <p:spPr bwMode="auto">
            <a:xfrm>
              <a:off x="1150" y="2643"/>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18"/>
            <p:cNvSpPr>
              <a:spLocks noChangeShapeType="1"/>
            </p:cNvSpPr>
            <p:nvPr/>
          </p:nvSpPr>
          <p:spPr bwMode="auto">
            <a:xfrm>
              <a:off x="2924" y="2643"/>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19"/>
            <p:cNvSpPr>
              <a:spLocks noChangeShapeType="1"/>
            </p:cNvSpPr>
            <p:nvPr/>
          </p:nvSpPr>
          <p:spPr bwMode="auto">
            <a:xfrm>
              <a:off x="3869" y="2643"/>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0"/>
            <p:cNvSpPr>
              <a:spLocks noChangeShapeType="1"/>
            </p:cNvSpPr>
            <p:nvPr/>
          </p:nvSpPr>
          <p:spPr bwMode="auto">
            <a:xfrm>
              <a:off x="1150" y="2875"/>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21"/>
            <p:cNvSpPr>
              <a:spLocks noChangeShapeType="1"/>
            </p:cNvSpPr>
            <p:nvPr/>
          </p:nvSpPr>
          <p:spPr bwMode="auto">
            <a:xfrm>
              <a:off x="2924" y="2875"/>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22"/>
            <p:cNvSpPr>
              <a:spLocks noChangeShapeType="1"/>
            </p:cNvSpPr>
            <p:nvPr/>
          </p:nvSpPr>
          <p:spPr bwMode="auto">
            <a:xfrm>
              <a:off x="3869" y="2875"/>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23"/>
            <p:cNvSpPr>
              <a:spLocks noChangeShapeType="1"/>
            </p:cNvSpPr>
            <p:nvPr/>
          </p:nvSpPr>
          <p:spPr bwMode="auto">
            <a:xfrm>
              <a:off x="1150" y="3699"/>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24"/>
            <p:cNvSpPr>
              <a:spLocks noChangeShapeType="1"/>
            </p:cNvSpPr>
            <p:nvPr/>
          </p:nvSpPr>
          <p:spPr bwMode="auto">
            <a:xfrm>
              <a:off x="2924" y="3699"/>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25"/>
            <p:cNvSpPr>
              <a:spLocks noChangeShapeType="1"/>
            </p:cNvSpPr>
            <p:nvPr/>
          </p:nvSpPr>
          <p:spPr bwMode="auto">
            <a:xfrm>
              <a:off x="3869" y="3699"/>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26"/>
            <p:cNvSpPr>
              <a:spLocks noChangeShapeType="1"/>
            </p:cNvSpPr>
            <p:nvPr/>
          </p:nvSpPr>
          <p:spPr bwMode="auto">
            <a:xfrm>
              <a:off x="1150"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27"/>
            <p:cNvSpPr>
              <a:spLocks noChangeShapeType="1"/>
            </p:cNvSpPr>
            <p:nvPr/>
          </p:nvSpPr>
          <p:spPr bwMode="auto">
            <a:xfrm>
              <a:off x="1150" y="1740"/>
              <a:ext cx="0" cy="90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28"/>
            <p:cNvSpPr>
              <a:spLocks noChangeShapeType="1"/>
            </p:cNvSpPr>
            <p:nvPr/>
          </p:nvSpPr>
          <p:spPr bwMode="auto">
            <a:xfrm>
              <a:off x="1150" y="2643"/>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29"/>
            <p:cNvSpPr>
              <a:spLocks noChangeShapeType="1"/>
            </p:cNvSpPr>
            <p:nvPr/>
          </p:nvSpPr>
          <p:spPr bwMode="auto">
            <a:xfrm>
              <a:off x="1150" y="2875"/>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0"/>
            <p:cNvSpPr>
              <a:spLocks noChangeShapeType="1"/>
            </p:cNvSpPr>
            <p:nvPr/>
          </p:nvSpPr>
          <p:spPr bwMode="auto">
            <a:xfrm>
              <a:off x="2924"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31"/>
            <p:cNvSpPr>
              <a:spLocks noChangeShapeType="1"/>
            </p:cNvSpPr>
            <p:nvPr/>
          </p:nvSpPr>
          <p:spPr bwMode="auto">
            <a:xfrm>
              <a:off x="2924" y="1740"/>
              <a:ext cx="0" cy="90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04" name="Line 32"/>
            <p:cNvSpPr>
              <a:spLocks noChangeShapeType="1"/>
            </p:cNvSpPr>
            <p:nvPr/>
          </p:nvSpPr>
          <p:spPr bwMode="auto">
            <a:xfrm>
              <a:off x="2924" y="2643"/>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49" name="Line 33"/>
            <p:cNvSpPr>
              <a:spLocks noChangeShapeType="1"/>
            </p:cNvSpPr>
            <p:nvPr/>
          </p:nvSpPr>
          <p:spPr bwMode="auto">
            <a:xfrm>
              <a:off x="2924" y="2875"/>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0" name="Line 34"/>
            <p:cNvSpPr>
              <a:spLocks noChangeShapeType="1"/>
            </p:cNvSpPr>
            <p:nvPr/>
          </p:nvSpPr>
          <p:spPr bwMode="auto">
            <a:xfrm>
              <a:off x="3869"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1" name="Line 35"/>
            <p:cNvSpPr>
              <a:spLocks noChangeShapeType="1"/>
            </p:cNvSpPr>
            <p:nvPr/>
          </p:nvSpPr>
          <p:spPr bwMode="auto">
            <a:xfrm>
              <a:off x="3869" y="1740"/>
              <a:ext cx="0" cy="90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2" name="Line 36"/>
            <p:cNvSpPr>
              <a:spLocks noChangeShapeType="1"/>
            </p:cNvSpPr>
            <p:nvPr/>
          </p:nvSpPr>
          <p:spPr bwMode="auto">
            <a:xfrm>
              <a:off x="3869" y="2643"/>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3" name="Line 37"/>
            <p:cNvSpPr>
              <a:spLocks noChangeShapeType="1"/>
            </p:cNvSpPr>
            <p:nvPr/>
          </p:nvSpPr>
          <p:spPr bwMode="auto">
            <a:xfrm>
              <a:off x="3869" y="2875"/>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4" name="Line 38"/>
            <p:cNvSpPr>
              <a:spLocks noChangeShapeType="1"/>
            </p:cNvSpPr>
            <p:nvPr/>
          </p:nvSpPr>
          <p:spPr bwMode="auto">
            <a:xfrm>
              <a:off x="4773"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5" name="Line 39"/>
            <p:cNvSpPr>
              <a:spLocks noChangeShapeType="1"/>
            </p:cNvSpPr>
            <p:nvPr/>
          </p:nvSpPr>
          <p:spPr bwMode="auto">
            <a:xfrm>
              <a:off x="4773" y="1740"/>
              <a:ext cx="0" cy="90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6" name="Line 40"/>
            <p:cNvSpPr>
              <a:spLocks noChangeShapeType="1"/>
            </p:cNvSpPr>
            <p:nvPr/>
          </p:nvSpPr>
          <p:spPr bwMode="auto">
            <a:xfrm>
              <a:off x="4773" y="2643"/>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7" name="Line 41"/>
            <p:cNvSpPr>
              <a:spLocks noChangeShapeType="1"/>
            </p:cNvSpPr>
            <p:nvPr/>
          </p:nvSpPr>
          <p:spPr bwMode="auto">
            <a:xfrm>
              <a:off x="4773" y="2875"/>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21546" name="Text Box 42"/>
          <p:cNvSpPr txBox="1">
            <a:spLocks noChangeArrowheads="1"/>
          </p:cNvSpPr>
          <p:nvPr/>
        </p:nvSpPr>
        <p:spPr bwMode="auto">
          <a:xfrm>
            <a:off x="6934200" y="3530600"/>
            <a:ext cx="180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47" name="Text Box 43"/>
          <p:cNvSpPr txBox="1">
            <a:spLocks noChangeArrowheads="1"/>
          </p:cNvSpPr>
          <p:nvPr/>
        </p:nvSpPr>
        <p:spPr bwMode="auto">
          <a:xfrm rot="5400000">
            <a:off x="6924675" y="3784600"/>
            <a:ext cx="2651125"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1800" b="1">
                <a:solidFill>
                  <a:srgbClr val="800000"/>
                </a:solidFill>
              </a:rPr>
              <a:t>DEEPER THINKING</a:t>
            </a:r>
          </a:p>
        </p:txBody>
      </p:sp>
      <p:sp>
        <p:nvSpPr>
          <p:cNvPr id="21548" name="Line 44"/>
          <p:cNvSpPr>
            <a:spLocks noChangeShapeType="1"/>
          </p:cNvSpPr>
          <p:nvPr/>
        </p:nvSpPr>
        <p:spPr bwMode="auto">
          <a:xfrm>
            <a:off x="7939088" y="2608263"/>
            <a:ext cx="1587" cy="2925762"/>
          </a:xfrm>
          <a:prstGeom prst="line">
            <a:avLst/>
          </a:prstGeom>
          <a:noFill/>
          <a:ln w="36720">
            <a:solidFill>
              <a:srgbClr val="80808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7" name="Text Box 1"/>
          <p:cNvSpPr txBox="1">
            <a:spLocks noChangeArrowheads="1"/>
          </p:cNvSpPr>
          <p:nvPr/>
        </p:nvSpPr>
        <p:spPr bwMode="auto">
          <a:xfrm>
            <a:off x="1700213" y="1676400"/>
            <a:ext cx="6986587" cy="4756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68580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575"/>
              </a:spcBef>
              <a:buFont typeface="Arial" charset="0"/>
              <a:buChar char="•"/>
              <a:defRPr/>
            </a:pPr>
            <a:r>
              <a:rPr lang="en-US" sz="2800" b="1">
                <a:cs typeface="VectoraLT-Bold" charset="0"/>
              </a:rPr>
              <a:t>Defer</a:t>
            </a:r>
            <a:r>
              <a:rPr lang="en-US" sz="2800">
                <a:cs typeface="VectoraLT-Bold" charset="0"/>
              </a:rPr>
              <a:t> to the other if you do not have authority, are wrong, or consider the issue not worth fighting over.</a:t>
            </a:r>
          </a:p>
          <a:p>
            <a:pPr>
              <a:spcBef>
                <a:spcPts val="575"/>
              </a:spcBef>
              <a:buFont typeface="Arial" charset="0"/>
              <a:buChar char="•"/>
              <a:defRPr/>
            </a:pPr>
            <a:r>
              <a:rPr lang="en-US" sz="2800" b="1">
                <a:cs typeface="VectoraLT-Bold" charset="0"/>
              </a:rPr>
              <a:t>Assert</a:t>
            </a:r>
            <a:r>
              <a:rPr lang="en-US" sz="2800">
                <a:cs typeface="VectoraLT-Bold" charset="0"/>
              </a:rPr>
              <a:t> your position if you have authority, know you are right, or find alternatives unacceptable (but avoid insubordination).</a:t>
            </a:r>
          </a:p>
          <a:p>
            <a:pPr>
              <a:spcBef>
                <a:spcPts val="575"/>
              </a:spcBef>
              <a:buFont typeface="Arial" charset="0"/>
              <a:buChar char="•"/>
              <a:defRPr/>
            </a:pPr>
            <a:r>
              <a:rPr lang="en-US" sz="2800" b="1">
                <a:cs typeface="VectoraLT-Bold" charset="0"/>
              </a:rPr>
              <a:t>Compete</a:t>
            </a:r>
            <a:r>
              <a:rPr lang="en-US" sz="2800">
                <a:cs typeface="VectoraLT-Bold" charset="0"/>
              </a:rPr>
              <a:t> with the other, each trying a different approach to see which works (but avoid insubordination).</a:t>
            </a:r>
          </a:p>
        </p:txBody>
      </p:sp>
      <p:sp>
        <p:nvSpPr>
          <p:cNvPr id="188419" name="Text Box 3"/>
          <p:cNvSpPr txBox="1">
            <a:spLocks noChangeArrowheads="1"/>
          </p:cNvSpPr>
          <p:nvPr/>
        </p:nvSpPr>
        <p:spPr bwMode="auto">
          <a:xfrm>
            <a:off x="1700213" y="349250"/>
            <a:ext cx="6986587" cy="1479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spcAft>
                <a:spcPts val="1075"/>
              </a:spcAft>
              <a:buClrTx/>
              <a:buSzTx/>
              <a:buFontTx/>
              <a:buNone/>
              <a:defRPr/>
            </a:pPr>
            <a:r>
              <a:rPr lang="en-US" sz="4000">
                <a:solidFill>
                  <a:srgbClr val="999999"/>
                </a:solidFill>
                <a:cs typeface="VectoraLT-Bold" charset="0"/>
              </a:rPr>
              <a:t>Resolving Conflicts</a:t>
            </a:r>
          </a:p>
          <a:p>
            <a:pPr>
              <a:buClrTx/>
              <a:buSzTx/>
              <a:buFontTx/>
              <a:buNone/>
              <a:defRPr/>
            </a:pPr>
            <a:r>
              <a:rPr lang="en-US" sz="3000" b="1">
                <a:solidFill>
                  <a:srgbClr val="000080"/>
                </a:solidFill>
                <a:cs typeface="VectoraLT-Bold" charset="0"/>
              </a:rPr>
              <a:t>How can I resolve conflicts?</a:t>
            </a:r>
            <a:endParaRPr lang="en-US" sz="2800">
              <a:solidFill>
                <a:srgbClr val="000000"/>
              </a:solidFill>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1"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26:</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Resolve Conflicts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904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90466"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0467" name="Rectangle 3"/>
          <p:cNvSpPr>
            <a:spLocks noChangeArrowheads="1"/>
          </p:cNvSpPr>
          <p:nvPr/>
        </p:nvSpPr>
        <p:spPr bwMode="auto">
          <a:xfrm>
            <a:off x="1676400" y="1050925"/>
            <a:ext cx="6705600" cy="3338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understand how to make group decisions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89"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Making Decisions</a:t>
            </a:r>
          </a:p>
          <a:p>
            <a:pPr>
              <a:defRPr/>
            </a:pPr>
            <a:r>
              <a:rPr lang="en-US" sz="2800">
                <a:cs typeface="VectoraLT-Bold" charset="0"/>
              </a:rPr>
              <a:t>Successful groups decide up front how decisions will be made. Knowing who has the authority to make decisions helps everyone understand his or her individual role in the process.</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3"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150"/>
              </a:spcAft>
              <a:defRPr/>
            </a:pPr>
            <a:r>
              <a:rPr lang="en-US" sz="4000">
                <a:solidFill>
                  <a:srgbClr val="999999"/>
                </a:solidFill>
                <a:cs typeface="VectoraLT-Bold" charset="0"/>
              </a:rPr>
              <a:t>Making Decisions</a:t>
            </a:r>
          </a:p>
          <a:p>
            <a:pPr>
              <a:spcAft>
                <a:spcPts val="288"/>
              </a:spcAft>
              <a:defRPr/>
            </a:pPr>
            <a:r>
              <a:rPr lang="en-US" sz="3000" b="1">
                <a:solidFill>
                  <a:srgbClr val="000080"/>
                </a:solidFill>
                <a:cs typeface="VectoraLT-Bold" charset="0"/>
              </a:rPr>
              <a:t>What methods of decision making are there?</a:t>
            </a:r>
          </a:p>
          <a:p>
            <a:pPr>
              <a:defRPr/>
            </a:pPr>
            <a:r>
              <a:rPr lang="en-US" sz="2800">
                <a:cs typeface="VectoraLT-Bold" charset="0"/>
              </a:rPr>
              <a:t>The most common decision-making approaches are explained below. As you will see, each approach comes with inherent strengths and weaknesses.</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7"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150"/>
              </a:spcAft>
              <a:defRPr/>
            </a:pPr>
            <a:r>
              <a:rPr lang="en-US" sz="4000">
                <a:solidFill>
                  <a:srgbClr val="999999"/>
                </a:solidFill>
                <a:cs typeface="VectoraLT-Bold" charset="0"/>
              </a:rPr>
              <a:t>Making Decisions</a:t>
            </a:r>
          </a:p>
          <a:p>
            <a:pPr>
              <a:spcAft>
                <a:spcPts val="288"/>
              </a:spcAft>
              <a:defRPr/>
            </a:pPr>
            <a:r>
              <a:rPr lang="en-US" sz="3000" b="1">
                <a:solidFill>
                  <a:srgbClr val="000080"/>
                </a:solidFill>
                <a:cs typeface="VectoraLT-Bold" charset="0"/>
              </a:rPr>
              <a:t>What methods of decision making are there?</a:t>
            </a:r>
          </a:p>
        </p:txBody>
      </p:sp>
      <p:sp>
        <p:nvSpPr>
          <p:cNvPr id="193538" name="AutoShape 2"/>
          <p:cNvSpPr>
            <a:spLocks noChangeArrowheads="1"/>
          </p:cNvSpPr>
          <p:nvPr/>
        </p:nvSpPr>
        <p:spPr bwMode="auto">
          <a:xfrm>
            <a:off x="635000" y="2189163"/>
            <a:ext cx="8137525" cy="3382962"/>
          </a:xfrm>
          <a:prstGeom prst="roundRect">
            <a:avLst>
              <a:gd name="adj" fmla="val 46"/>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aphicFrame>
        <p:nvGraphicFramePr>
          <p:cNvPr id="193539" name="Group 3"/>
          <p:cNvGraphicFramePr>
            <a:graphicFrameLocks noGrp="1"/>
          </p:cNvGraphicFramePr>
          <p:nvPr/>
        </p:nvGraphicFramePr>
        <p:xfrm>
          <a:off x="850900" y="2395538"/>
          <a:ext cx="7750175" cy="2724150"/>
        </p:xfrm>
        <a:graphic>
          <a:graphicData uri="http://schemas.openxmlformats.org/drawingml/2006/table">
            <a:tbl>
              <a:tblPr/>
              <a:tblGrid>
                <a:gridCol w="4783138">
                  <a:extLst>
                    <a:ext uri="{9D8B030D-6E8A-4147-A177-3AD203B41FA5}">
                      <a16:colId xmlns:a16="http://schemas.microsoft.com/office/drawing/2014/main" val="20000"/>
                    </a:ext>
                  </a:extLst>
                </a:gridCol>
                <a:gridCol w="1466850">
                  <a:extLst>
                    <a:ext uri="{9D8B030D-6E8A-4147-A177-3AD203B41FA5}">
                      <a16:colId xmlns:a16="http://schemas.microsoft.com/office/drawing/2014/main" val="20001"/>
                    </a:ext>
                  </a:extLst>
                </a:gridCol>
                <a:gridCol w="1500187">
                  <a:extLst>
                    <a:ext uri="{9D8B030D-6E8A-4147-A177-3AD203B41FA5}">
                      <a16:colId xmlns:a16="http://schemas.microsoft.com/office/drawing/2014/main" val="20002"/>
                    </a:ext>
                  </a:extLst>
                </a:gridCol>
              </a:tblGrid>
              <a:tr h="379413">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000000"/>
                          </a:solidFill>
                          <a:effectLst/>
                          <a:latin typeface="Arial" charset="0"/>
                          <a:ea typeface="ＭＳ Ｐゴシック" charset="0"/>
                          <a:cs typeface="ＭＳ Ｐゴシック" charset="0"/>
                        </a:rPr>
                        <a:t>Method of Deciding</a:t>
                      </a:r>
                    </a:p>
                  </a:txBody>
                  <a:tcPr marL="36000" marR="36000" marT="53640" marB="36000" horzOverflow="overflow">
                    <a:lnL>
                      <a:noFill/>
                    </a:lnL>
                    <a:lnR w="18000" cap="flat" cmpd="sng" algn="ctr">
                      <a:solidFill>
                        <a:srgbClr val="D1D1B0"/>
                      </a:solidFill>
                      <a:prstDash val="solid"/>
                      <a:round/>
                      <a:headEnd type="none" w="med" len="med"/>
                      <a:tailEnd type="none" w="med" len="med"/>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Pros</a:t>
                      </a:r>
                    </a:p>
                  </a:txBody>
                  <a:tcPr marL="36000" marR="36000" marT="53640"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Cons</a:t>
                      </a:r>
                    </a:p>
                  </a:txBody>
                  <a:tcPr marL="36000" marR="36000" marT="53640" marB="36000" horzOverflow="overflow">
                    <a:lnL w="18000" cap="flat" cmpd="sng" algn="ctr">
                      <a:solidFill>
                        <a:srgbClr val="D1D1B0"/>
                      </a:solidFill>
                      <a:prstDash val="solid"/>
                      <a:round/>
                      <a:headEnd type="none" w="med" len="med"/>
                      <a:tailEnd type="none" w="med" len="med"/>
                    </a:lnL>
                    <a:lnR>
                      <a:noFill/>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extLst>
                  <a:ext uri="{0D108BD9-81ED-4DB2-BD59-A6C34878D82A}">
                    <a16:rowId xmlns:a16="http://schemas.microsoft.com/office/drawing/2014/main" val="10000"/>
                  </a:ext>
                </a:extLst>
              </a:tr>
              <a:tr h="1169988">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00000"/>
                          </a:solidFill>
                          <a:effectLst/>
                          <a:latin typeface="Arial" charset="0"/>
                          <a:ea typeface="ＭＳ Ｐゴシック" charset="0"/>
                          <a:cs typeface="MinionPro-Regular" charset="0"/>
                        </a:rPr>
                        <a:t>Authority Rule: </a:t>
                      </a:r>
                      <a:r>
                        <a:rPr kumimoji="0" lang="en-US" sz="1800" b="0" i="0" u="none" strike="noStrike" cap="none" normalizeH="0" baseline="0">
                          <a:ln>
                            <a:noFill/>
                          </a:ln>
                          <a:solidFill>
                            <a:srgbClr val="000000"/>
                          </a:solidFill>
                          <a:effectLst/>
                          <a:latin typeface="Arial" charset="0"/>
                          <a:ea typeface="ＭＳ Ｐゴシック" charset="0"/>
                          <a:cs typeface="MinionPro-Regular" charset="0"/>
                        </a:rPr>
                        <a:t>The group discusses issues and may make recommendations. However, one authority figure—a leader or an invited expert—makes the decision.</a:t>
                      </a:r>
                    </a:p>
                  </a:txBody>
                  <a:tcPr marL="36000" marR="36000" marT="51876" marB="36000" horzOverflow="overflow">
                    <a:lnL>
                      <a:noFill/>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This method is efficient.</a:t>
                      </a:r>
                    </a:p>
                  </a:txBody>
                  <a:tcPr marL="36000" marR="36000" marT="50112"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Members may feel they don’t get a say.</a:t>
                      </a:r>
                    </a:p>
                  </a:txBody>
                  <a:tcPr marL="36000" marR="36000" marT="50112" marB="36000" horzOverflow="overflow">
                    <a:lnL w="18000" cap="flat" cmpd="sng" algn="ctr">
                      <a:solidFill>
                        <a:srgbClr val="D1D1B0"/>
                      </a:solidFill>
                      <a:prstDash val="solid"/>
                      <a:round/>
                      <a:headEnd type="none" w="med" len="med"/>
                      <a:tailEnd type="none" w="med" len="med"/>
                    </a:lnL>
                    <a:lnR>
                      <a:noFill/>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174750">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Minority Rule:</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 vocal or powerful minority makes a decision that the majority may disagree with but feel forced to accept.</a:t>
                      </a:r>
                    </a:p>
                  </a:txBody>
                  <a:tcPr marL="36000" marR="36000" marT="51876" marB="36000" horzOverflow="overflow">
                    <a:lnL>
                      <a:noFill/>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Even minority interests can be heard and have power.</a:t>
                      </a:r>
                    </a:p>
                  </a:txBody>
                  <a:tcPr marL="36000" marR="36000" marT="50112"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This method may leave the majority feeling left out.</a:t>
                      </a:r>
                    </a:p>
                  </a:txBody>
                  <a:tcPr marL="36000" marR="36000" marT="50112" marB="36000" horzOverflow="overflow">
                    <a:lnL w="18000" cap="flat" cmpd="sng" algn="ctr">
                      <a:solidFill>
                        <a:srgbClr val="D1D1B0"/>
                      </a:solidFill>
                      <a:prstDash val="solid"/>
                      <a:round/>
                      <a:headEnd type="none" w="med" len="med"/>
                      <a:tailEnd type="none" w="med" len="med"/>
                    </a:lnL>
                    <a:lnR>
                      <a:noFill/>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1"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150"/>
              </a:spcAft>
              <a:defRPr/>
            </a:pPr>
            <a:r>
              <a:rPr lang="en-US" sz="4000">
                <a:solidFill>
                  <a:srgbClr val="999999"/>
                </a:solidFill>
                <a:cs typeface="VectoraLT-Bold" charset="0"/>
              </a:rPr>
              <a:t>Making Decisions</a:t>
            </a:r>
          </a:p>
          <a:p>
            <a:pPr>
              <a:spcAft>
                <a:spcPts val="288"/>
              </a:spcAft>
              <a:defRPr/>
            </a:pPr>
            <a:r>
              <a:rPr lang="en-US" sz="3000" b="1">
                <a:solidFill>
                  <a:srgbClr val="000080"/>
                </a:solidFill>
                <a:cs typeface="VectoraLT-Bold" charset="0"/>
              </a:rPr>
              <a:t>What methods of decision making are there?</a:t>
            </a:r>
          </a:p>
        </p:txBody>
      </p:sp>
      <p:sp>
        <p:nvSpPr>
          <p:cNvPr id="194562" name="AutoShape 2"/>
          <p:cNvSpPr>
            <a:spLocks noChangeArrowheads="1"/>
          </p:cNvSpPr>
          <p:nvPr/>
        </p:nvSpPr>
        <p:spPr bwMode="auto">
          <a:xfrm>
            <a:off x="635000" y="2189163"/>
            <a:ext cx="8137525" cy="3200400"/>
          </a:xfrm>
          <a:prstGeom prst="roundRect">
            <a:avLst>
              <a:gd name="adj" fmla="val 46"/>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aphicFrame>
        <p:nvGraphicFramePr>
          <p:cNvPr id="194563" name="Group 3"/>
          <p:cNvGraphicFramePr>
            <a:graphicFrameLocks noGrp="1"/>
          </p:cNvGraphicFramePr>
          <p:nvPr/>
        </p:nvGraphicFramePr>
        <p:xfrm>
          <a:off x="850900" y="2395538"/>
          <a:ext cx="7750175" cy="2719387"/>
        </p:xfrm>
        <a:graphic>
          <a:graphicData uri="http://schemas.openxmlformats.org/drawingml/2006/table">
            <a:tbl>
              <a:tblPr/>
              <a:tblGrid>
                <a:gridCol w="4783138">
                  <a:extLst>
                    <a:ext uri="{9D8B030D-6E8A-4147-A177-3AD203B41FA5}">
                      <a16:colId xmlns:a16="http://schemas.microsoft.com/office/drawing/2014/main" val="20000"/>
                    </a:ext>
                  </a:extLst>
                </a:gridCol>
                <a:gridCol w="1466850">
                  <a:extLst>
                    <a:ext uri="{9D8B030D-6E8A-4147-A177-3AD203B41FA5}">
                      <a16:colId xmlns:a16="http://schemas.microsoft.com/office/drawing/2014/main" val="20001"/>
                    </a:ext>
                  </a:extLst>
                </a:gridCol>
                <a:gridCol w="1500187">
                  <a:extLst>
                    <a:ext uri="{9D8B030D-6E8A-4147-A177-3AD203B41FA5}">
                      <a16:colId xmlns:a16="http://schemas.microsoft.com/office/drawing/2014/main" val="20002"/>
                    </a:ext>
                  </a:extLst>
                </a:gridCol>
              </a:tblGrid>
              <a:tr h="377825">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000000"/>
                          </a:solidFill>
                          <a:effectLst/>
                          <a:latin typeface="Arial" charset="0"/>
                          <a:ea typeface="ＭＳ Ｐゴシック" charset="0"/>
                          <a:cs typeface="ＭＳ Ｐゴシック" charset="0"/>
                        </a:rPr>
                        <a:t>Method of Deciding</a:t>
                      </a:r>
                    </a:p>
                  </a:txBody>
                  <a:tcPr marL="36000" marR="36000" marT="53640" marB="36000" horzOverflow="overflow">
                    <a:lnL>
                      <a:noFill/>
                    </a:lnL>
                    <a:lnR w="18000" cap="flat" cmpd="sng" algn="ctr">
                      <a:solidFill>
                        <a:srgbClr val="D1D1B0"/>
                      </a:solidFill>
                      <a:prstDash val="solid"/>
                      <a:round/>
                      <a:headEnd type="none" w="med" len="med"/>
                      <a:tailEnd type="none" w="med" len="med"/>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Pros</a:t>
                      </a:r>
                    </a:p>
                  </a:txBody>
                  <a:tcPr marL="36000" marR="36000" marT="53640"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Cons</a:t>
                      </a:r>
                    </a:p>
                  </a:txBody>
                  <a:tcPr marL="36000" marR="36000" marT="53640" marB="36000" horzOverflow="overflow">
                    <a:lnL w="18000" cap="flat" cmpd="sng" algn="ctr">
                      <a:solidFill>
                        <a:srgbClr val="D1D1B0"/>
                      </a:solidFill>
                      <a:prstDash val="solid"/>
                      <a:round/>
                      <a:headEnd type="none" w="med" len="med"/>
                      <a:tailEnd type="none" w="med" len="med"/>
                    </a:lnL>
                    <a:lnR>
                      <a:noFill/>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extLst>
                  <a:ext uri="{0D108BD9-81ED-4DB2-BD59-A6C34878D82A}">
                    <a16:rowId xmlns:a16="http://schemas.microsoft.com/office/drawing/2014/main" val="10000"/>
                  </a:ext>
                </a:extLst>
              </a:tr>
              <a:tr h="1046163">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00000"/>
                          </a:solidFill>
                          <a:effectLst/>
                          <a:latin typeface="Arial" charset="0"/>
                          <a:ea typeface="ＭＳ Ｐゴシック" charset="0"/>
                          <a:cs typeface="MinionPro-Regular" charset="0"/>
                        </a:rPr>
                        <a:t>Majority Rule: </a:t>
                      </a:r>
                      <a:r>
                        <a:rPr kumimoji="0" lang="en-US" sz="1800" b="0" i="0" u="none" strike="noStrike" cap="none" normalizeH="0" baseline="0">
                          <a:ln>
                            <a:noFill/>
                          </a:ln>
                          <a:solidFill>
                            <a:srgbClr val="000000"/>
                          </a:solidFill>
                          <a:effectLst/>
                          <a:latin typeface="Arial" charset="0"/>
                          <a:ea typeface="ＭＳ Ｐゴシック" charset="0"/>
                          <a:cs typeface="MinionPro-Regular" charset="0"/>
                        </a:rPr>
                        <a:t>The group votes, and whatever option crosses a threshold of votes wins.</a:t>
                      </a:r>
                    </a:p>
                  </a:txBody>
                  <a:tcPr marL="36000" marR="36000" marT="51876" marB="36000" horzOverflow="overflow">
                    <a:lnL>
                      <a:noFill/>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This approach is fair but still efficient.</a:t>
                      </a:r>
                    </a:p>
                  </a:txBody>
                  <a:tcPr marL="36000" marR="36000" marT="50112"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Those in the minority may feel reluctant to cooperate.</a:t>
                      </a:r>
                    </a:p>
                  </a:txBody>
                  <a:tcPr marL="36000" marR="36000" marT="50112" marB="36000" horzOverflow="overflow">
                    <a:lnL w="18000" cap="flat" cmpd="sng" algn="ctr">
                      <a:solidFill>
                        <a:srgbClr val="D1D1B0"/>
                      </a:solidFill>
                      <a:prstDash val="solid"/>
                      <a:round/>
                      <a:headEnd type="none" w="med" len="med"/>
                      <a:tailEnd type="none" w="med" len="med"/>
                    </a:lnL>
                    <a:lnR>
                      <a:noFill/>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295400">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Consensus Rule:</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All group members agree to support a solution even though some may have reservations.</a:t>
                      </a:r>
                    </a:p>
                  </a:txBody>
                  <a:tcPr marL="36000" marR="36000" marT="51876" marB="36000" horzOverflow="overflow">
                    <a:lnL>
                      <a:noFill/>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Group members feel included and valued.</a:t>
                      </a:r>
                    </a:p>
                  </a:txBody>
                  <a:tcPr marL="36000" marR="36000" marT="50112"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This method may take time and discussion.</a:t>
                      </a:r>
                    </a:p>
                  </a:txBody>
                  <a:tcPr marL="36000" marR="36000" marT="50112" marB="36000" horzOverflow="overflow">
                    <a:lnL w="18000" cap="flat" cmpd="sng" algn="ctr">
                      <a:solidFill>
                        <a:srgbClr val="D1D1B0"/>
                      </a:solidFill>
                      <a:prstDash val="solid"/>
                      <a:round/>
                      <a:headEnd type="none" w="med" len="med"/>
                      <a:tailEnd type="none" w="med" len="med"/>
                    </a:lnL>
                    <a:lnR>
                      <a:noFill/>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5" name="Text Box 1"/>
          <p:cNvSpPr txBox="1">
            <a:spLocks noChangeArrowheads="1"/>
          </p:cNvSpPr>
          <p:nvPr/>
        </p:nvSpPr>
        <p:spPr bwMode="auto">
          <a:xfrm>
            <a:off x="1736725" y="365125"/>
            <a:ext cx="6950075" cy="6492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286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Making Decisions</a:t>
            </a:r>
          </a:p>
          <a:p>
            <a:pPr>
              <a:spcAft>
                <a:spcPts val="1088"/>
              </a:spcAft>
              <a:defRPr/>
            </a:pPr>
            <a:r>
              <a:rPr lang="en-US" sz="3000" b="1">
                <a:solidFill>
                  <a:srgbClr val="000080"/>
                </a:solidFill>
                <a:cs typeface="Arial" charset="0"/>
              </a:rPr>
              <a:t>How can I facilitate decision making?</a:t>
            </a:r>
          </a:p>
          <a:p>
            <a:pPr>
              <a:spcAft>
                <a:spcPts val="1088"/>
              </a:spcAft>
              <a:defRPr/>
            </a:pPr>
            <a:r>
              <a:rPr lang="en-US" sz="2600">
                <a:cs typeface="Arial" charset="0"/>
              </a:rPr>
              <a:t>Follow these tips:</a:t>
            </a:r>
          </a:p>
          <a:p>
            <a:pPr>
              <a:spcAft>
                <a:spcPts val="1088"/>
              </a:spcAft>
              <a:buFont typeface="Arial" charset="0"/>
              <a:buChar char="•"/>
              <a:defRPr/>
            </a:pPr>
            <a:r>
              <a:rPr lang="en-US" sz="2600" b="1">
                <a:cs typeface="Arial" charset="0"/>
              </a:rPr>
              <a:t>Know the decision-making style of the group</a:t>
            </a:r>
            <a:r>
              <a:rPr lang="en-US" sz="2600">
                <a:cs typeface="Arial" charset="0"/>
              </a:rPr>
              <a:t> and what your position is within the group.</a:t>
            </a:r>
          </a:p>
          <a:p>
            <a:pPr>
              <a:spcAft>
                <a:spcPts val="1088"/>
              </a:spcAft>
              <a:buFont typeface="Arial" charset="0"/>
              <a:buChar char="•"/>
              <a:defRPr/>
            </a:pPr>
            <a:r>
              <a:rPr lang="en-US" sz="2600" b="1">
                <a:cs typeface="Arial" charset="0"/>
              </a:rPr>
              <a:t>Remember the five conflict-resolution strategies:</a:t>
            </a:r>
            <a:r>
              <a:rPr lang="en-US" sz="2600">
                <a:cs typeface="Arial" charset="0"/>
              </a:rPr>
              <a:t> assert, defer, cooperate, compromise, and compete.</a:t>
            </a:r>
          </a:p>
          <a:p>
            <a:pPr>
              <a:spcAft>
                <a:spcPts val="1088"/>
              </a:spcAft>
              <a:buFont typeface="Arial" charset="0"/>
              <a:buChar char="•"/>
              <a:defRPr/>
            </a:pPr>
            <a:r>
              <a:rPr lang="en-US" sz="2600" b="1">
                <a:cs typeface="Arial" charset="0"/>
              </a:rPr>
              <a:t>Help the group state a common goal,</a:t>
            </a:r>
            <a:r>
              <a:rPr lang="en-US" sz="2600">
                <a:cs typeface="Arial" charset="0"/>
              </a:rPr>
              <a:t> which puts the group on the path to cooperation.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09" name="Text Box 1"/>
          <p:cNvSpPr txBox="1">
            <a:spLocks noChangeArrowheads="1"/>
          </p:cNvSpPr>
          <p:nvPr/>
        </p:nvSpPr>
        <p:spPr bwMode="auto">
          <a:xfrm>
            <a:off x="1736725" y="365125"/>
            <a:ext cx="695007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286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Making Decisions</a:t>
            </a:r>
          </a:p>
          <a:p>
            <a:pPr>
              <a:spcAft>
                <a:spcPts val="1088"/>
              </a:spcAft>
              <a:defRPr/>
            </a:pPr>
            <a:r>
              <a:rPr lang="en-US" sz="3000" b="1">
                <a:solidFill>
                  <a:srgbClr val="000080"/>
                </a:solidFill>
                <a:cs typeface="Arial" charset="0"/>
              </a:rPr>
              <a:t>How can I facilitate decision making?</a:t>
            </a:r>
          </a:p>
          <a:p>
            <a:pPr>
              <a:spcAft>
                <a:spcPts val="1088"/>
              </a:spcAft>
              <a:buFont typeface="Arial" charset="0"/>
              <a:buChar char="•"/>
              <a:defRPr/>
            </a:pPr>
            <a:r>
              <a:rPr lang="en-US" sz="2600" b="1">
                <a:cs typeface="Arial" charset="0"/>
              </a:rPr>
              <a:t>Recognize and stop mechanical thinking</a:t>
            </a:r>
            <a:r>
              <a:rPr lang="en-US" sz="2600">
                <a:cs typeface="Arial" charset="0"/>
              </a:rPr>
              <a:t>—your own and others’.</a:t>
            </a:r>
          </a:p>
          <a:p>
            <a:pPr>
              <a:spcAft>
                <a:spcPts val="1088"/>
              </a:spcAft>
              <a:buFont typeface="Arial" charset="0"/>
              <a:buChar char="•"/>
              <a:defRPr/>
            </a:pPr>
            <a:r>
              <a:rPr lang="en-US" sz="2600" b="1">
                <a:cs typeface="Arial" charset="0"/>
              </a:rPr>
              <a:t>Recognize and manage emotional thinking</a:t>
            </a:r>
            <a:r>
              <a:rPr lang="en-US" sz="2600">
                <a:cs typeface="Arial" charset="0"/>
              </a:rPr>
              <a:t>—your own and others’.</a:t>
            </a:r>
          </a:p>
          <a:p>
            <a:pPr>
              <a:spcAft>
                <a:spcPts val="1088"/>
              </a:spcAft>
              <a:buFont typeface="Arial" charset="0"/>
              <a:buChar char="•"/>
              <a:defRPr/>
            </a:pPr>
            <a:r>
              <a:rPr lang="en-US" sz="2600" b="1">
                <a:cs typeface="Arial" charset="0"/>
              </a:rPr>
              <a:t>Recognize your role in the group</a:t>
            </a:r>
            <a:r>
              <a:rPr lang="en-US" sz="2600">
                <a:cs typeface="Arial" charset="0"/>
              </a:rPr>
              <a:t>, and carry it out successfully.</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3"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27:</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Make Group Decisions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1700213" y="349250"/>
            <a:ext cx="6765925" cy="20272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Thinking Critically</a:t>
            </a:r>
          </a:p>
          <a:p>
            <a:pPr>
              <a:spcAft>
                <a:spcPts val="725"/>
              </a:spcAft>
              <a:defRPr/>
            </a:pPr>
            <a:r>
              <a:rPr lang="en-US" sz="3000" b="1">
                <a:solidFill>
                  <a:srgbClr val="000080"/>
                </a:solidFill>
                <a:cs typeface="Arial" charset="0"/>
              </a:rPr>
              <a:t>What thinking abilities should </a:t>
            </a:r>
            <a:br>
              <a:rPr lang="en-US" sz="3000" b="1">
                <a:solidFill>
                  <a:srgbClr val="000080"/>
                </a:solidFill>
                <a:cs typeface="Arial" charset="0"/>
              </a:rPr>
            </a:br>
            <a:r>
              <a:rPr lang="en-US" sz="3000" b="1">
                <a:solidFill>
                  <a:srgbClr val="000080"/>
                </a:solidFill>
                <a:cs typeface="Arial" charset="0"/>
              </a:rPr>
              <a:t>I have?</a:t>
            </a:r>
          </a:p>
        </p:txBody>
      </p:sp>
      <p:grpSp>
        <p:nvGrpSpPr>
          <p:cNvPr id="40963" name="Group 2"/>
          <p:cNvGrpSpPr>
            <a:grpSpLocks noRot="1"/>
          </p:cNvGrpSpPr>
          <p:nvPr/>
        </p:nvGrpSpPr>
        <p:grpSpPr bwMode="auto">
          <a:xfrm>
            <a:off x="1825625" y="2393950"/>
            <a:ext cx="5751513" cy="3721100"/>
            <a:chOff x="1150" y="1508"/>
            <a:chExt cx="3622" cy="2343"/>
          </a:xfrm>
        </p:grpSpPr>
        <p:sp>
          <p:nvSpPr>
            <p:cNvPr id="40967" name="Rectangle 3"/>
            <p:cNvSpPr>
              <a:spLocks noChangeArrowheads="1"/>
            </p:cNvSpPr>
            <p:nvPr/>
          </p:nvSpPr>
          <p:spPr bwMode="auto">
            <a:xfrm>
              <a:off x="1150" y="1508"/>
              <a:ext cx="1774" cy="12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5888" rIns="54720" bIns="5472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F3277"/>
                  </a:solidFill>
                </a:rPr>
                <a:t>Evaluate</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judge the worth of something</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point out pros and cons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rate different options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persuade others of value</a:t>
              </a:r>
            </a:p>
          </p:txBody>
        </p:sp>
        <p:sp>
          <p:nvSpPr>
            <p:cNvPr id="40968" name="Rectangle 4"/>
            <p:cNvSpPr>
              <a:spLocks noChangeArrowheads="1"/>
            </p:cNvSpPr>
            <p:nvPr/>
          </p:nvSpPr>
          <p:spPr bwMode="auto">
            <a:xfrm>
              <a:off x="2924" y="1508"/>
              <a:ext cx="1849" cy="232"/>
            </a:xfrm>
            <a:prstGeom prst="rect">
              <a:avLst/>
            </a:prstGeom>
            <a:solidFill>
              <a:srgbClr val="D1D1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0596"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rPr>
                <a:t>Key Words</a:t>
              </a:r>
            </a:p>
          </p:txBody>
        </p:sp>
        <p:sp>
          <p:nvSpPr>
            <p:cNvPr id="40969" name="Rectangle 5"/>
            <p:cNvSpPr>
              <a:spLocks noChangeArrowheads="1"/>
            </p:cNvSpPr>
            <p:nvPr/>
          </p:nvSpPr>
          <p:spPr bwMode="auto">
            <a:xfrm>
              <a:off x="2924" y="1740"/>
              <a:ext cx="945" cy="1056"/>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argue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assess</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convince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critique</a:t>
              </a:r>
            </a:p>
          </p:txBody>
        </p:sp>
        <p:sp>
          <p:nvSpPr>
            <p:cNvPr id="40970" name="Rectangle 6"/>
            <p:cNvSpPr>
              <a:spLocks noChangeArrowheads="1"/>
            </p:cNvSpPr>
            <p:nvPr/>
          </p:nvSpPr>
          <p:spPr bwMode="auto">
            <a:xfrm>
              <a:off x="3869" y="1740"/>
              <a:ext cx="904" cy="1056"/>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judge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persuade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rate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recommend</a:t>
              </a:r>
            </a:p>
          </p:txBody>
        </p:sp>
        <p:sp>
          <p:nvSpPr>
            <p:cNvPr id="40971" name="Rectangle 7"/>
            <p:cNvSpPr>
              <a:spLocks noChangeArrowheads="1"/>
            </p:cNvSpPr>
            <p:nvPr/>
          </p:nvSpPr>
          <p:spPr bwMode="auto">
            <a:xfrm>
              <a:off x="1150" y="2796"/>
              <a:ext cx="1774" cy="105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5888" rIns="54720" bIns="5472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F3277"/>
                  </a:solidFill>
                </a:rPr>
                <a:t>Create</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invent something new</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hypothesize an idea</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combine and develop</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cs typeface="Arial" charset="0"/>
                </a:rPr>
                <a:t>design and build</a:t>
              </a:r>
            </a:p>
            <a:p>
              <a:pPr marL="182563" indent="-182563">
                <a:lnSpc>
                  <a:spcPct val="93000"/>
                </a:lnSpc>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0F3277"/>
                </a:solidFill>
                <a:cs typeface="Arial" charset="0"/>
              </a:endParaRPr>
            </a:p>
          </p:txBody>
        </p:sp>
        <p:sp>
          <p:nvSpPr>
            <p:cNvPr id="40972" name="Rectangle 8"/>
            <p:cNvSpPr>
              <a:spLocks noChangeArrowheads="1"/>
            </p:cNvSpPr>
            <p:nvPr/>
          </p:nvSpPr>
          <p:spPr bwMode="auto">
            <a:xfrm>
              <a:off x="2924" y="2796"/>
              <a:ext cx="1849" cy="232"/>
            </a:xfrm>
            <a:prstGeom prst="rect">
              <a:avLst/>
            </a:prstGeom>
            <a:solidFill>
              <a:srgbClr val="D1D1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70596"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cs typeface="Arial" charset="0"/>
                </a:rPr>
                <a:t>Key Words</a:t>
              </a:r>
            </a:p>
          </p:txBody>
        </p:sp>
        <p:sp>
          <p:nvSpPr>
            <p:cNvPr id="40973" name="Rectangle 9"/>
            <p:cNvSpPr>
              <a:spLocks noChangeArrowheads="1"/>
            </p:cNvSpPr>
            <p:nvPr/>
          </p:nvSpPr>
          <p:spPr bwMode="auto">
            <a:xfrm>
              <a:off x="2924" y="3028"/>
              <a:ext cx="945" cy="824"/>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break down</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classify</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compare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connect</a:t>
              </a:r>
            </a:p>
          </p:txBody>
        </p:sp>
        <p:sp>
          <p:nvSpPr>
            <p:cNvPr id="40974" name="Rectangle 10"/>
            <p:cNvSpPr>
              <a:spLocks noChangeArrowheads="1"/>
            </p:cNvSpPr>
            <p:nvPr/>
          </p:nvSpPr>
          <p:spPr bwMode="auto">
            <a:xfrm>
              <a:off x="3869" y="3028"/>
              <a:ext cx="904" cy="824"/>
            </a:xfrm>
            <a:prstGeom prst="rect">
              <a:avLst/>
            </a:prstGeom>
            <a:solidFill>
              <a:srgbClr val="F7F5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720" tIns="68832" rIns="54720" bIns="5472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develop</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imagine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invent</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synthesize</a:t>
              </a:r>
            </a:p>
          </p:txBody>
        </p:sp>
        <p:sp>
          <p:nvSpPr>
            <p:cNvPr id="11" name="Line 11"/>
            <p:cNvSpPr>
              <a:spLocks noChangeShapeType="1"/>
            </p:cNvSpPr>
            <p:nvPr/>
          </p:nvSpPr>
          <p:spPr bwMode="auto">
            <a:xfrm>
              <a:off x="1150" y="1508"/>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 name="Line 12"/>
            <p:cNvSpPr>
              <a:spLocks noChangeShapeType="1"/>
            </p:cNvSpPr>
            <p:nvPr/>
          </p:nvSpPr>
          <p:spPr bwMode="auto">
            <a:xfrm>
              <a:off x="2924" y="1508"/>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 name="Line 13"/>
            <p:cNvSpPr>
              <a:spLocks noChangeShapeType="1"/>
            </p:cNvSpPr>
            <p:nvPr/>
          </p:nvSpPr>
          <p:spPr bwMode="auto">
            <a:xfrm>
              <a:off x="3869" y="1508"/>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 name="Line 14"/>
            <p:cNvSpPr>
              <a:spLocks noChangeShapeType="1"/>
            </p:cNvSpPr>
            <p:nvPr/>
          </p:nvSpPr>
          <p:spPr bwMode="auto">
            <a:xfrm>
              <a:off x="1150" y="1740"/>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 name="Line 15"/>
            <p:cNvSpPr>
              <a:spLocks noChangeShapeType="1"/>
            </p:cNvSpPr>
            <p:nvPr/>
          </p:nvSpPr>
          <p:spPr bwMode="auto">
            <a:xfrm>
              <a:off x="2924" y="1740"/>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 name="Line 16"/>
            <p:cNvSpPr>
              <a:spLocks noChangeShapeType="1"/>
            </p:cNvSpPr>
            <p:nvPr/>
          </p:nvSpPr>
          <p:spPr bwMode="auto">
            <a:xfrm>
              <a:off x="3869" y="1740"/>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 name="Line 17"/>
            <p:cNvSpPr>
              <a:spLocks noChangeShapeType="1"/>
            </p:cNvSpPr>
            <p:nvPr/>
          </p:nvSpPr>
          <p:spPr bwMode="auto">
            <a:xfrm>
              <a:off x="1150" y="2796"/>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18"/>
            <p:cNvSpPr>
              <a:spLocks noChangeShapeType="1"/>
            </p:cNvSpPr>
            <p:nvPr/>
          </p:nvSpPr>
          <p:spPr bwMode="auto">
            <a:xfrm>
              <a:off x="2924" y="2796"/>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19"/>
            <p:cNvSpPr>
              <a:spLocks noChangeShapeType="1"/>
            </p:cNvSpPr>
            <p:nvPr/>
          </p:nvSpPr>
          <p:spPr bwMode="auto">
            <a:xfrm>
              <a:off x="3869" y="2796"/>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0"/>
            <p:cNvSpPr>
              <a:spLocks noChangeShapeType="1"/>
            </p:cNvSpPr>
            <p:nvPr/>
          </p:nvSpPr>
          <p:spPr bwMode="auto">
            <a:xfrm>
              <a:off x="1150" y="3028"/>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21"/>
            <p:cNvSpPr>
              <a:spLocks noChangeShapeType="1"/>
            </p:cNvSpPr>
            <p:nvPr/>
          </p:nvSpPr>
          <p:spPr bwMode="auto">
            <a:xfrm>
              <a:off x="2924" y="3028"/>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22"/>
            <p:cNvSpPr>
              <a:spLocks noChangeShapeType="1"/>
            </p:cNvSpPr>
            <p:nvPr/>
          </p:nvSpPr>
          <p:spPr bwMode="auto">
            <a:xfrm>
              <a:off x="3869" y="3028"/>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23"/>
            <p:cNvSpPr>
              <a:spLocks noChangeShapeType="1"/>
            </p:cNvSpPr>
            <p:nvPr/>
          </p:nvSpPr>
          <p:spPr bwMode="auto">
            <a:xfrm>
              <a:off x="1150" y="3852"/>
              <a:ext cx="177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24"/>
            <p:cNvSpPr>
              <a:spLocks noChangeShapeType="1"/>
            </p:cNvSpPr>
            <p:nvPr/>
          </p:nvSpPr>
          <p:spPr bwMode="auto">
            <a:xfrm>
              <a:off x="2924" y="3852"/>
              <a:ext cx="946"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25"/>
            <p:cNvSpPr>
              <a:spLocks noChangeShapeType="1"/>
            </p:cNvSpPr>
            <p:nvPr/>
          </p:nvSpPr>
          <p:spPr bwMode="auto">
            <a:xfrm>
              <a:off x="3869" y="3852"/>
              <a:ext cx="904" cy="0"/>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26"/>
            <p:cNvSpPr>
              <a:spLocks noChangeShapeType="1"/>
            </p:cNvSpPr>
            <p:nvPr/>
          </p:nvSpPr>
          <p:spPr bwMode="auto">
            <a:xfrm>
              <a:off x="1150"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27"/>
            <p:cNvSpPr>
              <a:spLocks noChangeShapeType="1"/>
            </p:cNvSpPr>
            <p:nvPr/>
          </p:nvSpPr>
          <p:spPr bwMode="auto">
            <a:xfrm>
              <a:off x="1150" y="1740"/>
              <a:ext cx="0" cy="1057"/>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28"/>
            <p:cNvSpPr>
              <a:spLocks noChangeShapeType="1"/>
            </p:cNvSpPr>
            <p:nvPr/>
          </p:nvSpPr>
          <p:spPr bwMode="auto">
            <a:xfrm>
              <a:off x="1150" y="2796"/>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29"/>
            <p:cNvSpPr>
              <a:spLocks noChangeShapeType="1"/>
            </p:cNvSpPr>
            <p:nvPr/>
          </p:nvSpPr>
          <p:spPr bwMode="auto">
            <a:xfrm>
              <a:off x="1150" y="3028"/>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0"/>
            <p:cNvSpPr>
              <a:spLocks noChangeShapeType="1"/>
            </p:cNvSpPr>
            <p:nvPr/>
          </p:nvSpPr>
          <p:spPr bwMode="auto">
            <a:xfrm>
              <a:off x="2924"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31"/>
            <p:cNvSpPr>
              <a:spLocks noChangeShapeType="1"/>
            </p:cNvSpPr>
            <p:nvPr/>
          </p:nvSpPr>
          <p:spPr bwMode="auto">
            <a:xfrm>
              <a:off x="2924" y="1740"/>
              <a:ext cx="0" cy="1057"/>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28" name="Line 32"/>
            <p:cNvSpPr>
              <a:spLocks noChangeShapeType="1"/>
            </p:cNvSpPr>
            <p:nvPr/>
          </p:nvSpPr>
          <p:spPr bwMode="auto">
            <a:xfrm>
              <a:off x="2924" y="2796"/>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73" name="Line 33"/>
            <p:cNvSpPr>
              <a:spLocks noChangeShapeType="1"/>
            </p:cNvSpPr>
            <p:nvPr/>
          </p:nvSpPr>
          <p:spPr bwMode="auto">
            <a:xfrm>
              <a:off x="2924" y="3028"/>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74" name="Line 34"/>
            <p:cNvSpPr>
              <a:spLocks noChangeShapeType="1"/>
            </p:cNvSpPr>
            <p:nvPr/>
          </p:nvSpPr>
          <p:spPr bwMode="auto">
            <a:xfrm>
              <a:off x="3869"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75" name="Line 35"/>
            <p:cNvSpPr>
              <a:spLocks noChangeShapeType="1"/>
            </p:cNvSpPr>
            <p:nvPr/>
          </p:nvSpPr>
          <p:spPr bwMode="auto">
            <a:xfrm>
              <a:off x="3869" y="1740"/>
              <a:ext cx="0" cy="1057"/>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76" name="Line 36"/>
            <p:cNvSpPr>
              <a:spLocks noChangeShapeType="1"/>
            </p:cNvSpPr>
            <p:nvPr/>
          </p:nvSpPr>
          <p:spPr bwMode="auto">
            <a:xfrm>
              <a:off x="3869" y="2796"/>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77" name="Line 37"/>
            <p:cNvSpPr>
              <a:spLocks noChangeShapeType="1"/>
            </p:cNvSpPr>
            <p:nvPr/>
          </p:nvSpPr>
          <p:spPr bwMode="auto">
            <a:xfrm>
              <a:off x="3869" y="3028"/>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78" name="Line 38"/>
            <p:cNvSpPr>
              <a:spLocks noChangeShapeType="1"/>
            </p:cNvSpPr>
            <p:nvPr/>
          </p:nvSpPr>
          <p:spPr bwMode="auto">
            <a:xfrm>
              <a:off x="4773" y="1508"/>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79" name="Line 39"/>
            <p:cNvSpPr>
              <a:spLocks noChangeShapeType="1"/>
            </p:cNvSpPr>
            <p:nvPr/>
          </p:nvSpPr>
          <p:spPr bwMode="auto">
            <a:xfrm>
              <a:off x="4773" y="1740"/>
              <a:ext cx="0" cy="1057"/>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80" name="Line 40"/>
            <p:cNvSpPr>
              <a:spLocks noChangeShapeType="1"/>
            </p:cNvSpPr>
            <p:nvPr/>
          </p:nvSpPr>
          <p:spPr bwMode="auto">
            <a:xfrm>
              <a:off x="4773" y="2796"/>
              <a:ext cx="0" cy="232"/>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81" name="Line 41"/>
            <p:cNvSpPr>
              <a:spLocks noChangeShapeType="1"/>
            </p:cNvSpPr>
            <p:nvPr/>
          </p:nvSpPr>
          <p:spPr bwMode="auto">
            <a:xfrm>
              <a:off x="4773" y="3028"/>
              <a:ext cx="0" cy="824"/>
            </a:xfrm>
            <a:prstGeom prst="line">
              <a:avLst/>
            </a:prstGeom>
            <a:noFill/>
            <a:ln w="7200">
              <a:solidFill>
                <a:srgbClr val="C0C0C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22570" name="Text Box 42"/>
          <p:cNvSpPr txBox="1">
            <a:spLocks noChangeArrowheads="1"/>
          </p:cNvSpPr>
          <p:nvPr/>
        </p:nvSpPr>
        <p:spPr bwMode="auto">
          <a:xfrm>
            <a:off x="6934200" y="3530600"/>
            <a:ext cx="180975"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1" name="Text Box 43"/>
          <p:cNvSpPr txBox="1">
            <a:spLocks noChangeArrowheads="1"/>
          </p:cNvSpPr>
          <p:nvPr/>
        </p:nvSpPr>
        <p:spPr bwMode="auto">
          <a:xfrm rot="5400000">
            <a:off x="6924675" y="3784600"/>
            <a:ext cx="2651125"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1800" b="1">
                <a:solidFill>
                  <a:srgbClr val="800000"/>
                </a:solidFill>
              </a:rPr>
              <a:t>DEEPER THINKING</a:t>
            </a:r>
          </a:p>
        </p:txBody>
      </p:sp>
      <p:sp>
        <p:nvSpPr>
          <p:cNvPr id="22572" name="Line 44"/>
          <p:cNvSpPr>
            <a:spLocks noChangeShapeType="1"/>
          </p:cNvSpPr>
          <p:nvPr/>
        </p:nvSpPr>
        <p:spPr bwMode="auto">
          <a:xfrm>
            <a:off x="7939088" y="2608263"/>
            <a:ext cx="1587" cy="2925762"/>
          </a:xfrm>
          <a:prstGeom prst="line">
            <a:avLst/>
          </a:prstGeom>
          <a:noFill/>
          <a:ln w="36720">
            <a:solidFill>
              <a:srgbClr val="80808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986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98658"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8659" name="Rectangle 3"/>
          <p:cNvSpPr>
            <a:spLocks noChangeArrowheads="1"/>
          </p:cNvSpPr>
          <p:nvPr/>
        </p:nvSpPr>
        <p:spPr bwMode="auto">
          <a:xfrm>
            <a:off x="1676400" y="1050925"/>
            <a:ext cx="6705600" cy="3338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learn strategies for effective and efficient group communication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1"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52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716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907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5098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670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4242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814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338638"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t>Communicating in Meetings</a:t>
            </a:r>
          </a:p>
          <a:p>
            <a:pPr>
              <a:defRPr/>
            </a:pPr>
            <a:r>
              <a:rPr lang="en-US" sz="2800"/>
              <a:t>Groups can achieve maximum problem-solving efficiency through clear communication before, during, and after group meetings.</a:t>
            </a:r>
          </a:p>
          <a:p>
            <a:pPr>
              <a:defRPr/>
            </a:pPr>
            <a:endParaRPr lang="en-US" sz="280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5"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150"/>
              </a:spcAft>
              <a:defRPr/>
            </a:pPr>
            <a:r>
              <a:rPr lang="en-US" sz="4000">
                <a:solidFill>
                  <a:srgbClr val="999999"/>
                </a:solidFill>
              </a:rPr>
              <a:t>Communicating in Meetings</a:t>
            </a:r>
          </a:p>
          <a:p>
            <a:pPr>
              <a:spcAft>
                <a:spcPts val="288"/>
              </a:spcAft>
              <a:defRPr/>
            </a:pPr>
            <a:r>
              <a:rPr lang="en-US" sz="3000" b="1">
                <a:solidFill>
                  <a:srgbClr val="000080"/>
                </a:solidFill>
              </a:rPr>
              <a:t>What communication precedes a meeting?</a:t>
            </a:r>
          </a:p>
          <a:p>
            <a:pPr>
              <a:defRPr/>
            </a:pPr>
            <a:r>
              <a:rPr lang="en-US" sz="2800"/>
              <a:t>The person who arranges a meeting should inform each group member about the meeting’s purpose and goals as well as the following: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29" name="Text Box 1"/>
          <p:cNvSpPr txBox="1">
            <a:spLocks noChangeArrowheads="1"/>
          </p:cNvSpPr>
          <p:nvPr/>
        </p:nvSpPr>
        <p:spPr bwMode="auto">
          <a:xfrm>
            <a:off x="1700213" y="2286000"/>
            <a:ext cx="6986587" cy="3613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19088" indent="-3190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575"/>
              </a:spcAft>
              <a:buFont typeface="Arial" charset="0"/>
              <a:buChar char="•"/>
              <a:defRPr/>
            </a:pPr>
            <a:r>
              <a:rPr lang="en-US" sz="2800" b="1">
                <a:cs typeface="Arial" charset="0"/>
              </a:rPr>
              <a:t>Who</a:t>
            </a:r>
            <a:r>
              <a:rPr lang="en-US" sz="2800">
                <a:cs typeface="Arial" charset="0"/>
              </a:rPr>
              <a:t> will attend</a:t>
            </a:r>
          </a:p>
          <a:p>
            <a:pPr>
              <a:spcAft>
                <a:spcPts val="575"/>
              </a:spcAft>
              <a:buFont typeface="Arial" charset="0"/>
              <a:buChar char="•"/>
              <a:defRPr/>
            </a:pPr>
            <a:r>
              <a:rPr lang="en-US" sz="2800" b="1">
                <a:cs typeface="Arial" charset="0"/>
              </a:rPr>
              <a:t>What </a:t>
            </a:r>
            <a:r>
              <a:rPr lang="en-US" sz="2800">
                <a:cs typeface="Arial" charset="0"/>
              </a:rPr>
              <a:t>will be discussed (See “Creating an Agenda” in the side bar.)  </a:t>
            </a:r>
          </a:p>
          <a:p>
            <a:pPr>
              <a:spcAft>
                <a:spcPts val="575"/>
              </a:spcAft>
              <a:buFont typeface="Arial" charset="0"/>
              <a:buChar char="•"/>
              <a:defRPr/>
            </a:pPr>
            <a:r>
              <a:rPr lang="en-US" sz="2800" b="1"/>
              <a:t>Where</a:t>
            </a:r>
            <a:r>
              <a:rPr lang="en-US" sz="2800"/>
              <a:t> the meeting will take place </a:t>
            </a:r>
          </a:p>
          <a:p>
            <a:pPr>
              <a:spcAft>
                <a:spcPts val="575"/>
              </a:spcAft>
              <a:buFont typeface="Arial" charset="0"/>
              <a:buChar char="•"/>
              <a:defRPr/>
            </a:pPr>
            <a:r>
              <a:rPr lang="en-US" sz="2800" b="1"/>
              <a:t>When</a:t>
            </a:r>
            <a:r>
              <a:rPr lang="en-US" sz="2800"/>
              <a:t> the meeting will take place </a:t>
            </a:r>
          </a:p>
          <a:p>
            <a:pPr>
              <a:spcAft>
                <a:spcPts val="575"/>
              </a:spcAft>
              <a:buFont typeface="Arial" charset="0"/>
              <a:buChar char="•"/>
              <a:defRPr/>
            </a:pPr>
            <a:r>
              <a:rPr lang="en-US" sz="2800" b="1"/>
              <a:t>Why</a:t>
            </a:r>
            <a:r>
              <a:rPr lang="en-US" sz="2800"/>
              <a:t> the meeting is occurring (what needs to be accomplished)  </a:t>
            </a:r>
          </a:p>
          <a:p>
            <a:pPr>
              <a:spcAft>
                <a:spcPts val="575"/>
              </a:spcAft>
              <a:buFont typeface="Arial" charset="0"/>
              <a:buNone/>
              <a:defRPr/>
            </a:pPr>
            <a:endParaRPr lang="en-US" sz="2800"/>
          </a:p>
        </p:txBody>
      </p:sp>
      <p:sp>
        <p:nvSpPr>
          <p:cNvPr id="201731" name="Text Box 3"/>
          <p:cNvSpPr txBox="1">
            <a:spLocks noChangeArrowheads="1"/>
          </p:cNvSpPr>
          <p:nvPr/>
        </p:nvSpPr>
        <p:spPr bwMode="auto">
          <a:xfrm>
            <a:off x="1700213" y="349250"/>
            <a:ext cx="6986587" cy="1708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150"/>
              </a:spcAft>
              <a:defRPr/>
            </a:pPr>
            <a:r>
              <a:rPr lang="en-US" sz="4000">
                <a:solidFill>
                  <a:srgbClr val="999999"/>
                </a:solidFill>
              </a:rPr>
              <a:t>Communicating in Meetings</a:t>
            </a:r>
          </a:p>
          <a:p>
            <a:pPr>
              <a:spcAft>
                <a:spcPts val="288"/>
              </a:spcAft>
              <a:defRPr/>
            </a:pPr>
            <a:r>
              <a:rPr lang="en-US" sz="3000" b="1">
                <a:solidFill>
                  <a:srgbClr val="000080"/>
                </a:solidFill>
              </a:rPr>
              <a:t>What communication precedes a meeting?</a:t>
            </a:r>
            <a:endParaRPr lang="en-US" sz="280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3"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150"/>
              </a:spcAft>
              <a:defRPr/>
            </a:pPr>
            <a:r>
              <a:rPr lang="en-US" sz="4000">
                <a:solidFill>
                  <a:srgbClr val="999999"/>
                </a:solidFill>
              </a:rPr>
              <a:t>Communicating in Meetings</a:t>
            </a:r>
          </a:p>
          <a:p>
            <a:pPr>
              <a:spcAft>
                <a:spcPts val="288"/>
              </a:spcAft>
              <a:defRPr/>
            </a:pPr>
            <a:r>
              <a:rPr lang="en-US" sz="3000" b="1">
                <a:solidFill>
                  <a:srgbClr val="000080"/>
                </a:solidFill>
              </a:rPr>
              <a:t>What communication occurs in a meeting?</a:t>
            </a:r>
          </a:p>
          <a:p>
            <a:pPr>
              <a:defRPr/>
            </a:pPr>
            <a:r>
              <a:rPr lang="en-US" sz="2800"/>
              <a:t>Group meetings function more efficiently when they follow a structured agenda. A full discussion of each item should take place before moving on to the next. Item discussion involves four steps.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7" name="Text Box 1"/>
          <p:cNvSpPr txBox="1">
            <a:spLocks noChangeArrowheads="1"/>
          </p:cNvSpPr>
          <p:nvPr/>
        </p:nvSpPr>
        <p:spPr bwMode="auto">
          <a:xfrm>
            <a:off x="1700213" y="2209800"/>
            <a:ext cx="6986587" cy="414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575"/>
              </a:spcAft>
              <a:buFont typeface="Times New Roman" charset="0"/>
              <a:buAutoNum type="arabicPeriod"/>
              <a:defRPr/>
            </a:pPr>
            <a:r>
              <a:rPr lang="en-US" b="1"/>
              <a:t>Introduce the topic.</a:t>
            </a:r>
            <a:r>
              <a:rPr lang="en-US"/>
              <a:t> Provide an overview of the item. </a:t>
            </a:r>
          </a:p>
          <a:p>
            <a:pPr>
              <a:spcAft>
                <a:spcPts val="575"/>
              </a:spcAft>
              <a:buFont typeface="Times New Roman" charset="0"/>
              <a:buAutoNum type="arabicPeriod"/>
              <a:defRPr/>
            </a:pPr>
            <a:r>
              <a:rPr lang="en-US" b="1"/>
              <a:t>Share new information about it.</a:t>
            </a:r>
            <a:r>
              <a:rPr lang="en-US"/>
              <a:t> Use handouts, visuals, or a Web presentation. </a:t>
            </a:r>
          </a:p>
          <a:p>
            <a:pPr>
              <a:spcAft>
                <a:spcPts val="575"/>
              </a:spcAft>
              <a:buFont typeface="Times New Roman" charset="0"/>
              <a:buAutoNum type="arabicPeriod"/>
              <a:defRPr/>
            </a:pPr>
            <a:r>
              <a:rPr lang="en-US" b="1"/>
              <a:t>Discuss the information.</a:t>
            </a:r>
            <a:r>
              <a:rPr lang="en-US"/>
              <a:t> Enable the group members to ask questions and give opinions. </a:t>
            </a:r>
          </a:p>
          <a:p>
            <a:pPr>
              <a:spcAft>
                <a:spcPts val="575"/>
              </a:spcAft>
              <a:buFont typeface="Times New Roman" charset="0"/>
              <a:buAutoNum type="arabicPeriod"/>
              <a:defRPr/>
            </a:pPr>
            <a:r>
              <a:rPr lang="en-US" b="1"/>
              <a:t>End the discussion.</a:t>
            </a:r>
            <a:r>
              <a:rPr lang="en-US"/>
              <a:t> Close discussion when group members understand the information. </a:t>
            </a:r>
          </a:p>
          <a:p>
            <a:pPr>
              <a:spcBef>
                <a:spcPts val="1088"/>
              </a:spcBef>
              <a:spcAft>
                <a:spcPts val="575"/>
              </a:spcAft>
              <a:buClrTx/>
              <a:buSzTx/>
              <a:buFontTx/>
              <a:buNone/>
              <a:defRPr/>
            </a:pPr>
            <a:r>
              <a:rPr lang="en-US" sz="2000" b="1"/>
              <a:t>Note:</a:t>
            </a:r>
            <a:r>
              <a:rPr lang="en-US" sz="2000"/>
              <a:t> Record key discussions and actions in the meeting’s minutes. </a:t>
            </a:r>
          </a:p>
          <a:p>
            <a:pPr>
              <a:spcAft>
                <a:spcPts val="575"/>
              </a:spcAft>
              <a:buClrTx/>
              <a:buSzTx/>
              <a:buFontTx/>
              <a:buNone/>
              <a:defRPr/>
            </a:pPr>
            <a:endParaRPr lang="en-US" sz="2800"/>
          </a:p>
        </p:txBody>
      </p:sp>
      <p:sp>
        <p:nvSpPr>
          <p:cNvPr id="203779" name="Text Box 3"/>
          <p:cNvSpPr txBox="1">
            <a:spLocks noChangeArrowheads="1"/>
          </p:cNvSpPr>
          <p:nvPr/>
        </p:nvSpPr>
        <p:spPr bwMode="auto">
          <a:xfrm>
            <a:off x="1700213" y="349250"/>
            <a:ext cx="6986587" cy="1784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7635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1826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6017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150"/>
              </a:spcAft>
              <a:defRPr/>
            </a:pPr>
            <a:r>
              <a:rPr lang="en-US" sz="4000">
                <a:solidFill>
                  <a:srgbClr val="999999"/>
                </a:solidFill>
              </a:rPr>
              <a:t>Communicating in Meetings</a:t>
            </a:r>
          </a:p>
          <a:p>
            <a:pPr>
              <a:spcAft>
                <a:spcPts val="288"/>
              </a:spcAft>
              <a:defRPr/>
            </a:pPr>
            <a:r>
              <a:rPr lang="en-US" sz="3000" b="1">
                <a:solidFill>
                  <a:srgbClr val="000080"/>
                </a:solidFill>
              </a:rPr>
              <a:t>What communication occurs in a meeting?</a:t>
            </a:r>
            <a:endParaRPr lang="en-US" sz="280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1" name="Text Box 1"/>
          <p:cNvSpPr txBox="1">
            <a:spLocks noChangeArrowheads="1"/>
          </p:cNvSpPr>
          <p:nvPr/>
        </p:nvSpPr>
        <p:spPr bwMode="auto">
          <a:xfrm>
            <a:off x="1676400" y="3048000"/>
            <a:ext cx="6986588" cy="3308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30250" indent="-3190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650"/>
              </a:spcBef>
              <a:buFont typeface="Arial" charset="0"/>
              <a:buChar char="•"/>
              <a:defRPr/>
            </a:pPr>
            <a:r>
              <a:rPr lang="en-US" sz="2800" b="1"/>
              <a:t>Speaking:</a:t>
            </a:r>
            <a:r>
              <a:rPr lang="en-US" sz="2800"/>
              <a:t> Share information, give feedback, ask questions, and clarify information. </a:t>
            </a:r>
          </a:p>
          <a:p>
            <a:pPr>
              <a:spcBef>
                <a:spcPts val="650"/>
              </a:spcBef>
              <a:buFont typeface="Arial" charset="0"/>
              <a:buChar char="•"/>
              <a:defRPr/>
            </a:pPr>
            <a:r>
              <a:rPr lang="en-US" sz="2800" b="1"/>
              <a:t>Listening:</a:t>
            </a:r>
            <a:r>
              <a:rPr lang="en-US" sz="2800"/>
              <a:t> Listen intently and think critically about what is said and—often more importantly—what is not said. </a:t>
            </a:r>
          </a:p>
        </p:txBody>
      </p:sp>
      <p:sp>
        <p:nvSpPr>
          <p:cNvPr id="204803" name="Text Box 3"/>
          <p:cNvSpPr txBox="1">
            <a:spLocks noChangeArrowheads="1"/>
          </p:cNvSpPr>
          <p:nvPr/>
        </p:nvSpPr>
        <p:spPr bwMode="auto">
          <a:xfrm>
            <a:off x="1700213" y="349250"/>
            <a:ext cx="6986587" cy="2851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065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25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44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638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21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78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354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92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150"/>
              </a:spcAft>
              <a:defRPr/>
            </a:pPr>
            <a:r>
              <a:rPr lang="en-US" sz="4000">
                <a:solidFill>
                  <a:srgbClr val="999999"/>
                </a:solidFill>
              </a:rPr>
              <a:t>Communicating in Meetings</a:t>
            </a:r>
          </a:p>
          <a:p>
            <a:pPr>
              <a:spcAft>
                <a:spcPts val="288"/>
              </a:spcAft>
              <a:defRPr/>
            </a:pPr>
            <a:r>
              <a:rPr lang="en-US" sz="3000" b="1">
                <a:solidFill>
                  <a:srgbClr val="000080"/>
                </a:solidFill>
              </a:rPr>
              <a:t>How should I communicate during meetings?</a:t>
            </a:r>
          </a:p>
          <a:p>
            <a:pPr>
              <a:defRPr/>
            </a:pPr>
            <a:r>
              <a:rPr lang="en-US" sz="2800"/>
              <a:t>You can actively engage in a group discussion by doing the following: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5" name="Text Box 1"/>
          <p:cNvSpPr txBox="1">
            <a:spLocks noChangeArrowheads="1"/>
          </p:cNvSpPr>
          <p:nvPr/>
        </p:nvSpPr>
        <p:spPr bwMode="auto">
          <a:xfrm>
            <a:off x="1700213" y="2209800"/>
            <a:ext cx="6986587" cy="3232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30250" indent="-3190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650"/>
              </a:spcBef>
              <a:buFont typeface="Arial" charset="0"/>
              <a:buChar char="•"/>
              <a:defRPr/>
            </a:pPr>
            <a:r>
              <a:rPr lang="en-US" sz="2800" b="1"/>
              <a:t>Writing:</a:t>
            </a:r>
            <a:r>
              <a:rPr lang="en-US" sz="2800"/>
              <a:t> Record notes about key information. Write down questions you would like to ask the speaker or the group in general.</a:t>
            </a:r>
          </a:p>
          <a:p>
            <a:pPr>
              <a:spcBef>
                <a:spcPts val="650"/>
              </a:spcBef>
              <a:buFont typeface="Arial" charset="0"/>
              <a:buChar char="•"/>
              <a:defRPr/>
            </a:pPr>
            <a:r>
              <a:rPr lang="en-US" sz="2800" b="1"/>
              <a:t>Reading:</a:t>
            </a:r>
            <a:r>
              <a:rPr lang="en-US" sz="2800"/>
              <a:t> Follow the agenda and closely read any handouts that accompany items in discussion. </a:t>
            </a:r>
          </a:p>
        </p:txBody>
      </p:sp>
      <p:sp>
        <p:nvSpPr>
          <p:cNvPr id="205827" name="Text Box 3"/>
          <p:cNvSpPr txBox="1">
            <a:spLocks noChangeArrowheads="1"/>
          </p:cNvSpPr>
          <p:nvPr/>
        </p:nvSpPr>
        <p:spPr bwMode="auto">
          <a:xfrm>
            <a:off x="1700213" y="349250"/>
            <a:ext cx="6986587" cy="1936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065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25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44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638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21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78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354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92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150"/>
              </a:spcAft>
              <a:defRPr/>
            </a:pPr>
            <a:r>
              <a:rPr lang="en-US" sz="4000">
                <a:solidFill>
                  <a:srgbClr val="999999"/>
                </a:solidFill>
              </a:rPr>
              <a:t>Communicating in Meetings</a:t>
            </a:r>
          </a:p>
          <a:p>
            <a:pPr>
              <a:spcAft>
                <a:spcPts val="288"/>
              </a:spcAft>
              <a:defRPr/>
            </a:pPr>
            <a:r>
              <a:rPr lang="en-US" sz="3000" b="1">
                <a:solidFill>
                  <a:srgbClr val="000080"/>
                </a:solidFill>
              </a:rPr>
              <a:t>How should I communicate during meetings?</a:t>
            </a:r>
            <a:endParaRPr lang="en-US" sz="280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849"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150"/>
              </a:spcAft>
              <a:defRPr/>
            </a:pPr>
            <a:r>
              <a:rPr lang="en-US" sz="4000">
                <a:solidFill>
                  <a:srgbClr val="999999"/>
                </a:solidFill>
              </a:rPr>
              <a:t>Communicating in Meetings</a:t>
            </a:r>
          </a:p>
          <a:p>
            <a:pPr>
              <a:spcAft>
                <a:spcPts val="288"/>
              </a:spcAft>
              <a:defRPr/>
            </a:pPr>
            <a:r>
              <a:rPr lang="en-US" sz="3000" b="1">
                <a:solidFill>
                  <a:srgbClr val="000080"/>
                </a:solidFill>
              </a:rPr>
              <a:t>What communication occurs after a meeting?</a:t>
            </a:r>
          </a:p>
          <a:p>
            <a:pPr>
              <a:defRPr/>
            </a:pPr>
            <a:r>
              <a:rPr lang="en-US" sz="2800"/>
              <a:t>After the meeting: (1) Archive the meeting minutes electronically so that they may be reviewed. (2) Distribute information about decisions and action items from the meeting to group members and other relevant parties.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3"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28:</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Communicate as a Group</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24000"/>
            <a:ext cx="7010400" cy="46609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122" name="Rectangle 2"/>
          <p:cNvSpPr>
            <a:spLocks noGrp="1" noChangeArrowheads="1"/>
          </p:cNvSpPr>
          <p:nvPr>
            <p:ph type="title" idx="4294967295"/>
          </p:nvPr>
        </p:nvSpPr>
        <p:spPr>
          <a:xfrm>
            <a:off x="1676400" y="609600"/>
            <a:ext cx="6934200" cy="1143000"/>
          </a:xfrm>
        </p:spPr>
        <p:txBody>
          <a:bodyPr/>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000000"/>
                </a:solidFill>
              </a:rPr>
              <a:t>Table of Contents</a:t>
            </a:r>
          </a:p>
        </p:txBody>
      </p:sp>
      <p:sp>
        <p:nvSpPr>
          <p:cNvPr id="5123" name="AutoShape 3">
            <a:hlinkClick r:id="" action="ppaction://hlinkshowjump?jump=previousslide"/>
          </p:cNvPr>
          <p:cNvSpPr>
            <a:spLocks noChangeArrowheads="1"/>
          </p:cNvSpPr>
          <p:nvPr/>
        </p:nvSpPr>
        <p:spPr bwMode="auto">
          <a:xfrm>
            <a:off x="990600" y="6534150"/>
            <a:ext cx="228600" cy="171450"/>
          </a:xfrm>
          <a:prstGeom prst="actionButtonEnd">
            <a:avLst/>
          </a:prstGeom>
          <a:solidFill>
            <a:srgbClr val="3378B1"/>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4" name="Rectangle 4"/>
          <p:cNvSpPr>
            <a:spLocks noChangeArrowheads="1"/>
          </p:cNvSpPr>
          <p:nvPr/>
        </p:nvSpPr>
        <p:spPr bwMode="auto">
          <a:xfrm>
            <a:off x="304800" y="5791200"/>
            <a:ext cx="990600" cy="701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SzPct val="45000"/>
              <a:buFont typeface="Symbo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rPr>
              <a:t>Click here to return to previous slide.</a:t>
            </a:r>
          </a:p>
        </p:txBody>
      </p:sp>
      <p:sp>
        <p:nvSpPr>
          <p:cNvPr id="5125" name="Rectangle 5">
            <a:hlinkClick r:id="rId4" action="ppaction://hlinksldjump"/>
          </p:cNvPr>
          <p:cNvSpPr>
            <a:spLocks noChangeArrowheads="1"/>
          </p:cNvSpPr>
          <p:nvPr/>
        </p:nvSpPr>
        <p:spPr bwMode="auto">
          <a:xfrm>
            <a:off x="1676400" y="1524000"/>
            <a:ext cx="1905000" cy="401638"/>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152280" tIns="152280" rIns="152280" bIns="15228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500" b="1">
                <a:solidFill>
                  <a:srgbClr val="FFFFFF"/>
                </a:solidFill>
              </a:rPr>
              <a:t>Lesson 1</a:t>
            </a:r>
          </a:p>
        </p:txBody>
      </p:sp>
      <p:sp>
        <p:nvSpPr>
          <p:cNvPr id="5126" name="Rectangle 6">
            <a:hlinkClick r:id="rId5" action="ppaction://hlinksldjump"/>
          </p:cNvPr>
          <p:cNvSpPr>
            <a:spLocks noChangeArrowheads="1"/>
          </p:cNvSpPr>
          <p:nvPr/>
        </p:nvSpPr>
        <p:spPr bwMode="auto">
          <a:xfrm>
            <a:off x="1676400" y="2112963"/>
            <a:ext cx="1905000" cy="401637"/>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152280" tIns="152280" rIns="152280" bIns="15228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500" b="1">
                <a:solidFill>
                  <a:srgbClr val="FFFFFF"/>
                </a:solidFill>
              </a:rPr>
              <a:t>Lesson 2</a:t>
            </a:r>
          </a:p>
        </p:txBody>
      </p:sp>
      <p:sp>
        <p:nvSpPr>
          <p:cNvPr id="5127" name="Rectangle 7">
            <a:hlinkClick r:id="rId6" action="ppaction://hlinksldjump"/>
          </p:cNvPr>
          <p:cNvSpPr>
            <a:spLocks noChangeArrowheads="1"/>
          </p:cNvSpPr>
          <p:nvPr/>
        </p:nvSpPr>
        <p:spPr bwMode="auto">
          <a:xfrm>
            <a:off x="1676400" y="2743200"/>
            <a:ext cx="1905000" cy="401638"/>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152280" tIns="152280" rIns="152280" bIns="15228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500" b="1">
                <a:solidFill>
                  <a:srgbClr val="FFFFFF"/>
                </a:solidFill>
              </a:rPr>
              <a:t>Lesson 3</a:t>
            </a:r>
          </a:p>
        </p:txBody>
      </p:sp>
      <p:sp>
        <p:nvSpPr>
          <p:cNvPr id="5128" name="Rectangle 8">
            <a:hlinkClick r:id="rId7" action="ppaction://hlinksldjump"/>
          </p:cNvPr>
          <p:cNvSpPr>
            <a:spLocks noChangeArrowheads="1"/>
          </p:cNvSpPr>
          <p:nvPr/>
        </p:nvSpPr>
        <p:spPr bwMode="auto">
          <a:xfrm>
            <a:off x="1676400" y="3352800"/>
            <a:ext cx="1905000" cy="401638"/>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152280" tIns="152280" rIns="152280" bIns="15228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500" b="1">
                <a:solidFill>
                  <a:srgbClr val="FFFFFF"/>
                </a:solidFill>
              </a:rPr>
              <a:t>Lesson 4</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3:</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Think Critically</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2088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08898"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8899" name="Rectangle 3"/>
          <p:cNvSpPr>
            <a:spLocks noChangeArrowheads="1"/>
          </p:cNvSpPr>
          <p:nvPr/>
        </p:nvSpPr>
        <p:spPr bwMode="auto">
          <a:xfrm>
            <a:off x="1676400" y="1050925"/>
            <a:ext cx="6705600" cy="3338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create a personal contract for applying what I have learned and continuing to improve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1"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Arial" charset="0"/>
              </a:rPr>
              <a:t>Applying Your Learning</a:t>
            </a:r>
          </a:p>
          <a:p>
            <a:pPr>
              <a:spcAft>
                <a:spcPts val="1088"/>
              </a:spcAft>
              <a:defRPr/>
            </a:pPr>
            <a:r>
              <a:rPr lang="en-US" sz="2600">
                <a:cs typeface="Arial" charset="0"/>
              </a:rPr>
              <a:t>You’ve worked hard and learned a lot, but now you need to apply your learning back on the job. By creating a personal contract, you will gain the most from this course.</a:t>
            </a:r>
          </a:p>
          <a:p>
            <a:pPr>
              <a:spcAft>
                <a:spcPts val="1088"/>
              </a:spcAft>
              <a:defRPr/>
            </a:pPr>
            <a:endParaRPr lang="en-US" sz="2600">
              <a:cs typeface="Arial"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5"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Applying Your Learning</a:t>
            </a:r>
          </a:p>
          <a:p>
            <a:pPr>
              <a:spcAft>
                <a:spcPts val="1088"/>
              </a:spcAft>
              <a:defRPr/>
            </a:pPr>
            <a:r>
              <a:rPr lang="en-US" sz="3000" b="1">
                <a:solidFill>
                  <a:srgbClr val="000080"/>
                </a:solidFill>
                <a:cs typeface="Arial" charset="0"/>
              </a:rPr>
              <a:t>How can I create a personal contract?</a:t>
            </a:r>
          </a:p>
          <a:p>
            <a:pPr>
              <a:spcAft>
                <a:spcPts val="1088"/>
              </a:spcAft>
              <a:defRPr/>
            </a:pPr>
            <a:r>
              <a:rPr lang="en-US" sz="2600">
                <a:cs typeface="Arial" charset="0"/>
              </a:rPr>
              <a:t>You can create a personal contract by setting a few goals and outlining specifically what you will do to reach them. Here is a sample personal contract.</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69" name="Text Box 1"/>
          <p:cNvSpPr txBox="1">
            <a:spLocks noChangeArrowheads="1"/>
          </p:cNvSpPr>
          <p:nvPr/>
        </p:nvSpPr>
        <p:spPr bwMode="auto">
          <a:xfrm>
            <a:off x="1736725" y="257175"/>
            <a:ext cx="6765925" cy="1828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Applying Your Learning</a:t>
            </a:r>
          </a:p>
          <a:p>
            <a:pPr>
              <a:spcAft>
                <a:spcPts val="1088"/>
              </a:spcAft>
              <a:defRPr/>
            </a:pPr>
            <a:r>
              <a:rPr lang="en-US" sz="1800" b="1">
                <a:cs typeface="Arial" charset="0"/>
              </a:rPr>
              <a:t>Personal </a:t>
            </a:r>
            <a:br>
              <a:rPr lang="en-US" sz="1800" b="1">
                <a:cs typeface="Arial" charset="0"/>
              </a:rPr>
            </a:br>
            <a:r>
              <a:rPr lang="en-US" sz="1800" b="1">
                <a:cs typeface="Arial" charset="0"/>
              </a:rPr>
              <a:t>Contract</a:t>
            </a:r>
          </a:p>
        </p:txBody>
      </p:sp>
      <p:pic>
        <p:nvPicPr>
          <p:cNvPr id="211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838" y="1112838"/>
            <a:ext cx="4389437" cy="56229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993"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29:</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Create a Contract</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7"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30:</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Taking a Post-Assessment</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4578"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79"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understand and analyze the causes and effects of a problem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Targeting Causes </a:t>
            </a:r>
            <a:br>
              <a:rPr lang="en-US" sz="4000">
                <a:cs typeface="VectoraLT-Bold" charset="0"/>
              </a:rPr>
            </a:br>
            <a:r>
              <a:rPr lang="en-US" sz="4000">
                <a:cs typeface="VectoraLT-Bold" charset="0"/>
              </a:rPr>
              <a:t>and Effects</a:t>
            </a:r>
          </a:p>
          <a:p>
            <a:pPr>
              <a:defRPr/>
            </a:pPr>
            <a:r>
              <a:rPr lang="en-US" sz="2800">
                <a:cs typeface="VectoraLT-Bold" charset="0"/>
              </a:rPr>
              <a:t>Problem solving starts by defining the problem. To do so, you need to take stock of the problem and analyze its causes and effects.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Targeting Causes </a:t>
            </a:r>
            <a:br>
              <a:rPr lang="en-US" sz="4000">
                <a:solidFill>
                  <a:srgbClr val="999999"/>
                </a:solidFill>
                <a:cs typeface="Arial" charset="0"/>
              </a:rPr>
            </a:br>
            <a:r>
              <a:rPr lang="en-US" sz="4000">
                <a:solidFill>
                  <a:srgbClr val="999999"/>
                </a:solidFill>
                <a:cs typeface="Arial" charset="0"/>
              </a:rPr>
              <a:t>and Effects</a:t>
            </a:r>
          </a:p>
          <a:p>
            <a:pPr>
              <a:spcAft>
                <a:spcPts val="725"/>
              </a:spcAft>
              <a:defRPr/>
            </a:pPr>
            <a:r>
              <a:rPr lang="en-US" sz="3000" b="1">
                <a:solidFill>
                  <a:srgbClr val="000080"/>
                </a:solidFill>
                <a:cs typeface="VectoraLT-Bold" charset="0"/>
              </a:rPr>
              <a:t>How can I understand the problem?</a:t>
            </a:r>
          </a:p>
          <a:p>
            <a:pPr>
              <a:defRPr/>
            </a:pPr>
            <a:r>
              <a:rPr lang="en-US" sz="2800">
                <a:cs typeface="VectoraLT-Bold" charset="0"/>
              </a:rPr>
              <a:t>You can understand a problem by asking journalistic questions about it. The 5 W’s and H will help you define the problem so that you can analyze it and discover a solution.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1700213" y="349250"/>
            <a:ext cx="6765925" cy="2576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Targeting Causes </a:t>
            </a:r>
            <a:br>
              <a:rPr lang="en-US" sz="4000">
                <a:solidFill>
                  <a:srgbClr val="999999"/>
                </a:solidFill>
                <a:cs typeface="Arial" charset="0"/>
              </a:rPr>
            </a:br>
            <a:r>
              <a:rPr lang="en-US" sz="4000">
                <a:solidFill>
                  <a:srgbClr val="999999"/>
                </a:solidFill>
                <a:cs typeface="Arial" charset="0"/>
              </a:rPr>
              <a:t>and Effects</a:t>
            </a:r>
          </a:p>
          <a:p>
            <a:pPr>
              <a:spcAft>
                <a:spcPts val="725"/>
              </a:spcAft>
              <a:defRPr/>
            </a:pPr>
            <a:r>
              <a:rPr lang="en-US" sz="3000" b="1">
                <a:solidFill>
                  <a:srgbClr val="000080"/>
                </a:solidFill>
                <a:cs typeface="VectoraLT-Bold" charset="0"/>
              </a:rPr>
              <a:t>How can I understand the problem?</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2363788"/>
            <a:ext cx="8097838" cy="34321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Targeting Causes </a:t>
            </a:r>
            <a:br>
              <a:rPr lang="en-US" sz="4000">
                <a:solidFill>
                  <a:srgbClr val="999999"/>
                </a:solidFill>
                <a:cs typeface="Arial" charset="0"/>
              </a:rPr>
            </a:br>
            <a:r>
              <a:rPr lang="en-US" sz="4000">
                <a:solidFill>
                  <a:srgbClr val="999999"/>
                </a:solidFill>
                <a:cs typeface="Arial" charset="0"/>
              </a:rPr>
              <a:t>and Effects</a:t>
            </a:r>
          </a:p>
          <a:p>
            <a:pPr>
              <a:spcAft>
                <a:spcPts val="725"/>
              </a:spcAft>
              <a:defRPr/>
            </a:pPr>
            <a:r>
              <a:rPr lang="en-US" sz="3000" b="1">
                <a:solidFill>
                  <a:srgbClr val="000080"/>
                </a:solidFill>
                <a:cs typeface="VectoraLT-Bold" charset="0"/>
              </a:rPr>
              <a:t>How can I analyze the problem’s causes and effects?</a:t>
            </a:r>
          </a:p>
          <a:p>
            <a:pPr>
              <a:defRPr/>
            </a:pPr>
            <a:r>
              <a:rPr lang="en-US" sz="2800">
                <a:cs typeface="VectoraLT-Bold" charset="0"/>
              </a:rPr>
              <a:t>A cause-effect chart helps you closely analyze the problem, looking at reasons it exists and the issue or issues that result from it. Knowing the causes and effects of a problem will help you devise an effective solution.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Targeting Causes </a:t>
            </a:r>
            <a:br>
              <a:rPr lang="en-US" sz="4000">
                <a:solidFill>
                  <a:srgbClr val="999999"/>
                </a:solidFill>
                <a:cs typeface="Arial" charset="0"/>
              </a:rPr>
            </a:br>
            <a:r>
              <a:rPr lang="en-US" sz="4000">
                <a:solidFill>
                  <a:srgbClr val="999999"/>
                </a:solidFill>
                <a:cs typeface="Arial" charset="0"/>
              </a:rPr>
              <a:t>and Effects</a:t>
            </a:r>
          </a:p>
          <a:p>
            <a:pPr>
              <a:spcAft>
                <a:spcPts val="725"/>
              </a:spcAft>
              <a:defRPr/>
            </a:pPr>
            <a:r>
              <a:rPr lang="en-US" sz="3000" b="1">
                <a:solidFill>
                  <a:srgbClr val="000080"/>
                </a:solidFill>
                <a:cs typeface="VectoraLT-Bold" charset="0"/>
              </a:rPr>
              <a:t>How can I analyze the problem’s causes and effects?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859088"/>
            <a:ext cx="7954963" cy="34909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1700213" y="3733800"/>
            <a:ext cx="6765925" cy="2012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725"/>
              </a:spcBef>
              <a:buFont typeface="Arial" charset="0"/>
              <a:buChar char="•"/>
              <a:defRPr/>
            </a:pPr>
            <a:r>
              <a:rPr lang="en-US" sz="2800" b="1">
                <a:cs typeface="VectoraLT-Bold" charset="0"/>
              </a:rPr>
              <a:t>Desire for cohesiveness:</a:t>
            </a:r>
            <a:r>
              <a:rPr lang="en-US" sz="2800">
                <a:cs typeface="VectoraLT-Bold" charset="0"/>
              </a:rPr>
              <a:t> How else could we improve camaraderie?</a:t>
            </a:r>
          </a:p>
          <a:p>
            <a:pPr>
              <a:spcBef>
                <a:spcPts val="725"/>
              </a:spcBef>
              <a:buFont typeface="Arial" charset="0"/>
              <a:buChar char="•"/>
              <a:defRPr/>
            </a:pPr>
            <a:r>
              <a:rPr lang="en-US" sz="2800" b="1">
                <a:cs typeface="VectoraLT-Bold" charset="0"/>
              </a:rPr>
              <a:t>Pressure to agree:</a:t>
            </a:r>
            <a:r>
              <a:rPr lang="en-US" sz="2800">
                <a:cs typeface="VectoraLT-Bold" charset="0"/>
              </a:rPr>
              <a:t> How can we make it a priority to air objections or doubts?</a:t>
            </a:r>
          </a:p>
        </p:txBody>
      </p:sp>
      <p:sp>
        <p:nvSpPr>
          <p:cNvPr id="30723" name="Text Box 3"/>
          <p:cNvSpPr txBox="1">
            <a:spLocks noChangeArrowheads="1"/>
          </p:cNvSpPr>
          <p:nvPr/>
        </p:nvSpPr>
        <p:spPr bwMode="auto">
          <a:xfrm>
            <a:off x="1700213" y="349250"/>
            <a:ext cx="6765925" cy="346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155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Targeting Causes </a:t>
            </a:r>
            <a:br>
              <a:rPr lang="en-US" sz="4000">
                <a:solidFill>
                  <a:srgbClr val="999999"/>
                </a:solidFill>
                <a:cs typeface="Arial" charset="0"/>
              </a:rPr>
            </a:br>
            <a:r>
              <a:rPr lang="en-US" sz="4000">
                <a:solidFill>
                  <a:srgbClr val="999999"/>
                </a:solidFill>
                <a:cs typeface="Arial" charset="0"/>
              </a:rPr>
              <a:t>and Effects</a:t>
            </a:r>
          </a:p>
          <a:p>
            <a:pPr>
              <a:spcAft>
                <a:spcPts val="725"/>
              </a:spcAft>
              <a:defRPr/>
            </a:pPr>
            <a:r>
              <a:rPr lang="en-US" sz="3000" b="1">
                <a:solidFill>
                  <a:srgbClr val="000080"/>
                </a:solidFill>
                <a:cs typeface="VectoraLT-Bold" charset="0"/>
              </a:rPr>
              <a:t>What do I do next?</a:t>
            </a:r>
          </a:p>
          <a:p>
            <a:pPr>
              <a:defRPr/>
            </a:pPr>
            <a:r>
              <a:rPr lang="en-US" sz="2800">
                <a:cs typeface="VectoraLT-Bold" charset="0"/>
              </a:rPr>
              <a:t>After exploring the causes and effects of the problem, you can begin to think of ways to eliminate causes and effects.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1700213" y="2362200"/>
            <a:ext cx="6765925" cy="3841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575"/>
              </a:spcAft>
              <a:buFont typeface="Arial" charset="0"/>
              <a:buChar char="•"/>
              <a:defRPr/>
            </a:pPr>
            <a:r>
              <a:rPr lang="en-US" sz="2800" b="1">
                <a:cs typeface="VectoraLT-Bold" charset="0"/>
              </a:rPr>
              <a:t>Mechanical thinking:</a:t>
            </a:r>
            <a:r>
              <a:rPr lang="en-US" sz="2800">
                <a:cs typeface="VectoraLT-Bold" charset="0"/>
              </a:rPr>
              <a:t> Could we think more critically using Bloom’s Taxonomy?</a:t>
            </a:r>
          </a:p>
          <a:p>
            <a:pPr>
              <a:spcAft>
                <a:spcPts val="575"/>
              </a:spcAft>
              <a:buFont typeface="Arial" charset="0"/>
              <a:buChar char="•"/>
              <a:defRPr/>
            </a:pPr>
            <a:r>
              <a:rPr lang="en-US" sz="2800" b="1">
                <a:cs typeface="VectoraLT-Bold" charset="0"/>
              </a:rPr>
              <a:t>Lack of trust:</a:t>
            </a:r>
            <a:r>
              <a:rPr lang="en-US" sz="2800">
                <a:cs typeface="VectoraLT-Bold" charset="0"/>
              </a:rPr>
              <a:t> How can we make assigning tasks neutral? </a:t>
            </a:r>
          </a:p>
          <a:p>
            <a:pPr>
              <a:spcAft>
                <a:spcPts val="575"/>
              </a:spcAft>
              <a:buFont typeface="Arial" charset="0"/>
              <a:buChar char="•"/>
              <a:defRPr/>
            </a:pPr>
            <a:r>
              <a:rPr lang="en-US" sz="2800" b="1">
                <a:cs typeface="VectoraLT-Bold" charset="0"/>
              </a:rPr>
              <a:t>Self-censorship:</a:t>
            </a:r>
            <a:r>
              <a:rPr lang="en-US" sz="2800">
                <a:cs typeface="VectoraLT-Bold" charset="0"/>
              </a:rPr>
              <a:t> How can we make all members feel more comfortable offering their opinions?</a:t>
            </a:r>
          </a:p>
        </p:txBody>
      </p:sp>
      <p:sp>
        <p:nvSpPr>
          <p:cNvPr id="31747" name="Text Box 3"/>
          <p:cNvSpPr txBox="1">
            <a:spLocks noChangeArrowheads="1"/>
          </p:cNvSpPr>
          <p:nvPr/>
        </p:nvSpPr>
        <p:spPr bwMode="auto">
          <a:xfrm>
            <a:off x="1700213" y="349250"/>
            <a:ext cx="6765925" cy="2089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155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Arial" charset="0"/>
              </a:rPr>
              <a:t>Targeting Causes </a:t>
            </a:r>
            <a:br>
              <a:rPr lang="en-US" sz="4000">
                <a:solidFill>
                  <a:srgbClr val="999999"/>
                </a:solidFill>
                <a:cs typeface="Arial" charset="0"/>
              </a:rPr>
            </a:br>
            <a:r>
              <a:rPr lang="en-US" sz="4000">
                <a:solidFill>
                  <a:srgbClr val="999999"/>
                </a:solidFill>
                <a:cs typeface="Arial" charset="0"/>
              </a:rPr>
              <a:t>and Effects</a:t>
            </a:r>
          </a:p>
          <a:p>
            <a:pPr>
              <a:spcAft>
                <a:spcPts val="725"/>
              </a:spcAft>
              <a:defRPr/>
            </a:pPr>
            <a:r>
              <a:rPr lang="en-US" sz="3000" b="1">
                <a:solidFill>
                  <a:srgbClr val="000080"/>
                </a:solidFill>
                <a:cs typeface="VectoraLT-Bold" charset="0"/>
              </a:rPr>
              <a:t>What do I do next?</a:t>
            </a: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4:</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Target Causes and Effects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1447800" y="0"/>
            <a:ext cx="2590800" cy="3276600"/>
          </a:xfrm>
          <a:prstGeom prst="rect">
            <a:avLst/>
          </a:prstGeom>
          <a:solidFill>
            <a:srgbClr val="72002B"/>
          </a:solidFill>
          <a:ln>
            <a:noFill/>
          </a:ln>
          <a:effectLst>
            <a:outerShdw blurRad="63500" dist="17819" dir="2700000" algn="ctr" rotWithShape="0">
              <a:srgbClr val="000000">
                <a:alpha val="74998"/>
              </a:srgbClr>
            </a:outerShdw>
          </a:effectLst>
          <a:extLst>
            <a:ext uri="{91240B29-F687-4f45-9708-019B960494DF}">
              <a14:hiddenLine xmlns="" xmlns:a14="http://schemas.microsoft.com/office/drawing/2010/main" w="9525">
                <a:solidFill>
                  <a:srgbClr val="808080"/>
                </a:solidFill>
                <a:round/>
                <a:headEnd/>
                <a:tailEnd/>
              </a14:hiddenLine>
            </a:ext>
          </a:extLst>
        </p:spPr>
        <p:txBody>
          <a:bodyPr wrap="none" anchor="ctr"/>
          <a:lstStyle/>
          <a:p>
            <a:pPr>
              <a:defRPr/>
            </a:pPr>
            <a:endParaRPr lang="en-US"/>
          </a:p>
        </p:txBody>
      </p:sp>
      <p:sp>
        <p:nvSpPr>
          <p:cNvPr id="6146" name="Rectangle 2"/>
          <p:cNvSpPr>
            <a:spLocks noChangeArrowheads="1"/>
          </p:cNvSpPr>
          <p:nvPr/>
        </p:nvSpPr>
        <p:spPr bwMode="auto">
          <a:xfrm>
            <a:off x="1577975" y="2590800"/>
            <a:ext cx="2382838" cy="701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1">
                <a:solidFill>
                  <a:srgbClr val="FFFFFF"/>
                </a:solidFill>
              </a:rPr>
              <a:t>Lesson 1</a:t>
            </a:r>
          </a:p>
        </p:txBody>
      </p:sp>
      <p:sp>
        <p:nvSpPr>
          <p:cNvPr id="6147" name="Rectangle 3">
            <a:hlinkClick r:id="rId3" action="ppaction://hlinksldjump"/>
          </p:cNvPr>
          <p:cNvSpPr>
            <a:spLocks noChangeArrowheads="1"/>
          </p:cNvSpPr>
          <p:nvPr/>
        </p:nvSpPr>
        <p:spPr bwMode="auto">
          <a:xfrm>
            <a:off x="2286000" y="4419600"/>
            <a:ext cx="20574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8" name="Rectangle 4">
            <a:hlinkClick r:id="rId4" action="ppaction://hlinksldjump"/>
          </p:cNvPr>
          <p:cNvSpPr>
            <a:spLocks noChangeArrowheads="1"/>
          </p:cNvSpPr>
          <p:nvPr/>
        </p:nvSpPr>
        <p:spPr bwMode="auto">
          <a:xfrm>
            <a:off x="2286000" y="5029200"/>
            <a:ext cx="46482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9" name="Rectangle 5">
            <a:hlinkClick r:id="rId5" action="ppaction://hlinksldjump"/>
          </p:cNvPr>
          <p:cNvSpPr>
            <a:spLocks noChangeArrowheads="1"/>
          </p:cNvSpPr>
          <p:nvPr/>
        </p:nvSpPr>
        <p:spPr bwMode="auto">
          <a:xfrm>
            <a:off x="2286000" y="5334000"/>
            <a:ext cx="32004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0" name="Rectangle 6">
            <a:hlinkClick r:id="rId6" action="ppaction://hlinksldjump"/>
          </p:cNvPr>
          <p:cNvSpPr>
            <a:spLocks noChangeArrowheads="1"/>
          </p:cNvSpPr>
          <p:nvPr/>
        </p:nvSpPr>
        <p:spPr bwMode="auto">
          <a:xfrm>
            <a:off x="2286000" y="5638800"/>
            <a:ext cx="37338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1" name="Rectangle 7">
            <a:hlinkClick r:id="rId7" action="ppaction://hlinksldjump"/>
          </p:cNvPr>
          <p:cNvSpPr>
            <a:spLocks noChangeArrowheads="1"/>
          </p:cNvSpPr>
          <p:nvPr/>
        </p:nvSpPr>
        <p:spPr bwMode="auto">
          <a:xfrm>
            <a:off x="2286000" y="5943600"/>
            <a:ext cx="35052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2" name="Rectangle 8">
            <a:hlinkClick r:id="rId8" action="ppaction://hlinksldjump"/>
          </p:cNvPr>
          <p:cNvSpPr>
            <a:spLocks noChangeArrowheads="1"/>
          </p:cNvSpPr>
          <p:nvPr/>
        </p:nvSpPr>
        <p:spPr bwMode="auto">
          <a:xfrm>
            <a:off x="2286000" y="4724400"/>
            <a:ext cx="28956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3" name="Rectangle 9"/>
          <p:cNvSpPr>
            <a:spLocks noChangeArrowheads="1"/>
          </p:cNvSpPr>
          <p:nvPr/>
        </p:nvSpPr>
        <p:spPr bwMode="auto">
          <a:xfrm>
            <a:off x="1698625" y="3438525"/>
            <a:ext cx="6934200" cy="312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a:solidFill>
                  <a:srgbClr val="000000"/>
                </a:solidFill>
                <a:latin typeface="VectoraLT-Roman" charset="0"/>
                <a:ea typeface="Osaka" charset="0"/>
                <a:cs typeface="Osaka" charset="0"/>
              </a:rPr>
              <a:t>Defining and Solving </a:t>
            </a:r>
            <a:br>
              <a:rPr lang="en-US" sz="3200">
                <a:solidFill>
                  <a:srgbClr val="000000"/>
                </a:solidFill>
                <a:latin typeface="VectoraLT-Roman" charset="0"/>
                <a:ea typeface="Osaka" charset="0"/>
                <a:cs typeface="Osaka" charset="0"/>
              </a:rPr>
            </a:br>
            <a:r>
              <a:rPr lang="en-US" sz="3200">
                <a:solidFill>
                  <a:srgbClr val="000000"/>
                </a:solidFill>
                <a:latin typeface="VectoraLT-Roman" charset="0"/>
                <a:ea typeface="Osaka" charset="0"/>
                <a:cs typeface="Osaka" charset="0"/>
              </a:rPr>
              <a:t>Workplace Problems</a:t>
            </a:r>
          </a:p>
          <a:p>
            <a:pPr eaLnBrk="1" hangingPunct="1">
              <a:spcBef>
                <a:spcPts val="2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b="1">
                <a:solidFill>
                  <a:srgbClr val="0F3277"/>
                </a:solidFill>
                <a:ea typeface="Osaka" charset="0"/>
                <a:cs typeface="Osaka" charset="0"/>
              </a:rPr>
              <a:t>Lesson Preview</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b="1">
                <a:solidFill>
                  <a:srgbClr val="000000"/>
                </a:solidFill>
                <a:ea typeface="Osaka" charset="0"/>
                <a:cs typeface="Osaka" charset="0"/>
              </a:rPr>
              <a:t>Using Your Resources </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b="1">
                <a:solidFill>
                  <a:srgbClr val="000000"/>
                </a:solidFill>
                <a:ea typeface="Osaka" charset="0"/>
                <a:cs typeface="Osaka" charset="0"/>
              </a:rPr>
              <a:t>Understanding Problem Solving</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b="1">
                <a:solidFill>
                  <a:srgbClr val="000000"/>
                </a:solidFill>
                <a:ea typeface="Osaka" charset="0"/>
                <a:cs typeface="Osaka" charset="0"/>
              </a:rPr>
              <a:t>Thinking Critically</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b="1">
                <a:solidFill>
                  <a:srgbClr val="000000"/>
                </a:solidFill>
                <a:ea typeface="Osaka" charset="0"/>
                <a:cs typeface="Osaka" charset="0"/>
              </a:rPr>
              <a:t>Targeting Causes and Effects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b="1">
                <a:solidFill>
                  <a:srgbClr val="000000"/>
                </a:solidFill>
                <a:ea typeface="Osaka" charset="0"/>
                <a:cs typeface="Osaka" charset="0"/>
              </a:rPr>
              <a:t>Using Root Cause Analysis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b="1">
                <a:solidFill>
                  <a:srgbClr val="000000"/>
                </a:solidFill>
                <a:ea typeface="Osaka" charset="0"/>
                <a:cs typeface="Osaka" charset="0"/>
              </a:rPr>
              <a:t>Brainstorming Ideas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b="1">
                <a:solidFill>
                  <a:srgbClr val="000000"/>
                </a:solidFill>
                <a:ea typeface="Osaka" charset="0"/>
                <a:cs typeface="Osaka" charset="0"/>
              </a:rPr>
              <a:t>Blending Concepts</a:t>
            </a:r>
          </a:p>
        </p:txBody>
      </p:sp>
      <p:pic>
        <p:nvPicPr>
          <p:cNvPr id="615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1800" y="0"/>
            <a:ext cx="4749800" cy="26733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379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5" name="Rectangle 3"/>
          <p:cNvSpPr>
            <a:spLocks noChangeArrowheads="1"/>
          </p:cNvSpPr>
          <p:nvPr/>
        </p:nvSpPr>
        <p:spPr bwMode="auto">
          <a:xfrm>
            <a:off x="1676400" y="1050925"/>
            <a:ext cx="6705600" cy="2378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understand the basics of root cause analysis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t>Using Root Cause Analysis</a:t>
            </a:r>
          </a:p>
          <a:p>
            <a:pPr>
              <a:defRPr/>
            </a:pPr>
            <a:r>
              <a:rPr lang="en-US" sz="2800"/>
              <a:t>Agencies like the Nuclear Regulatory Commission use root cause analysis, a rigorous approach to defining problems.</a:t>
            </a:r>
          </a:p>
          <a:p>
            <a:pPr>
              <a:spcBef>
                <a:spcPts val="1438"/>
              </a:spcBef>
              <a:spcAft>
                <a:spcPts val="575"/>
              </a:spcAft>
              <a:defRPr/>
            </a:pPr>
            <a:r>
              <a:rPr lang="en-US" sz="3000" b="1">
                <a:solidFill>
                  <a:srgbClr val="000080"/>
                </a:solidFill>
              </a:rPr>
              <a:t>How does root cause analysis work?</a:t>
            </a:r>
          </a:p>
          <a:p>
            <a:pPr>
              <a:defRPr/>
            </a:pPr>
            <a:r>
              <a:rPr lang="en-US" sz="2800"/>
              <a:t>Root cause analysis is usually performed by a team investigating a negative event that has occurred or could occur in the future. The team systematically searches for multiple causes, asking questions like the following: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Using Root Cause Analysis</a:t>
            </a:r>
          </a:p>
          <a:p>
            <a:pPr>
              <a:spcAft>
                <a:spcPts val="575"/>
              </a:spcAft>
              <a:defRPr/>
            </a:pPr>
            <a:r>
              <a:rPr lang="en-US" sz="3000" b="1">
                <a:solidFill>
                  <a:srgbClr val="000080"/>
                </a:solidFill>
              </a:rPr>
              <a:t>How does root cause analysis work?</a:t>
            </a:r>
          </a:p>
          <a:p>
            <a:pPr>
              <a:spcBef>
                <a:spcPts val="725"/>
              </a:spcBef>
              <a:defRPr/>
            </a:pPr>
            <a:r>
              <a:rPr lang="en-US" sz="2800" b="1"/>
              <a:t>What caused an event’s . . .</a:t>
            </a:r>
          </a:p>
          <a:p>
            <a:pPr>
              <a:spcBef>
                <a:spcPts val="575"/>
              </a:spcBef>
              <a:buFont typeface="Arial" charset="0"/>
              <a:buChar char="•"/>
              <a:defRPr/>
            </a:pPr>
            <a:r>
              <a:rPr lang="en-US" sz="2800" b="1"/>
              <a:t>nature?</a:t>
            </a:r>
            <a:r>
              <a:rPr lang="en-US" sz="2800"/>
              <a:t> (What exactly occurred?)</a:t>
            </a:r>
          </a:p>
          <a:p>
            <a:pPr>
              <a:spcBef>
                <a:spcPts val="575"/>
              </a:spcBef>
              <a:buFont typeface="Arial" charset="0"/>
              <a:buChar char="•"/>
              <a:defRPr/>
            </a:pPr>
            <a:r>
              <a:rPr lang="en-US" sz="2800" b="1"/>
              <a:t>magnitude?</a:t>
            </a:r>
            <a:r>
              <a:rPr lang="en-US" sz="2800"/>
              <a:t> (How large was the problem?)</a:t>
            </a:r>
          </a:p>
          <a:p>
            <a:pPr>
              <a:spcBef>
                <a:spcPts val="575"/>
              </a:spcBef>
              <a:buFont typeface="Arial" charset="0"/>
              <a:buChar char="•"/>
              <a:defRPr/>
            </a:pPr>
            <a:r>
              <a:rPr lang="en-US" sz="2800" b="1"/>
              <a:t>location?</a:t>
            </a:r>
            <a:r>
              <a:rPr lang="en-US" sz="2800"/>
              <a:t> (Where did it occur, and what surrounds this location?)</a:t>
            </a:r>
          </a:p>
          <a:p>
            <a:pPr>
              <a:spcBef>
                <a:spcPts val="575"/>
              </a:spcBef>
              <a:buFont typeface="Arial" charset="0"/>
              <a:buChar char="•"/>
              <a:defRPr/>
            </a:pPr>
            <a:r>
              <a:rPr lang="en-US" sz="2800" b="1"/>
              <a:t>timing?</a:t>
            </a:r>
            <a:r>
              <a:rPr lang="en-US" sz="2800"/>
              <a:t> (When did it occur, and what came before and after?)</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Using Root Cause Analysis</a:t>
            </a:r>
          </a:p>
          <a:p>
            <a:pPr>
              <a:spcAft>
                <a:spcPts val="575"/>
              </a:spcAft>
              <a:defRPr/>
            </a:pPr>
            <a:r>
              <a:rPr lang="en-US" sz="3000" b="1">
                <a:solidFill>
                  <a:srgbClr val="000080"/>
                </a:solidFill>
              </a:rPr>
              <a:t>How does root cause analysis work?</a:t>
            </a:r>
          </a:p>
          <a:p>
            <a:pPr>
              <a:spcBef>
                <a:spcPts val="725"/>
              </a:spcBef>
              <a:defRPr/>
            </a:pPr>
            <a:r>
              <a:rPr lang="en-US" sz="2800"/>
              <a:t>This analysis leads to constructing a timeline listing all of the things that happened leading up to the event and all the things that should have happened to prevent the event from occurring.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Root Cause Analysis</a:t>
            </a:r>
          </a:p>
          <a:p>
            <a:pPr>
              <a:spcAft>
                <a:spcPts val="575"/>
              </a:spcAft>
              <a:defRPr/>
            </a:pPr>
            <a:r>
              <a:rPr lang="en-US" sz="3000" b="1">
                <a:solidFill>
                  <a:srgbClr val="000080"/>
                </a:solidFill>
                <a:cs typeface="VectoraLT-Bold" charset="0"/>
              </a:rPr>
              <a:t>How does root cause analysis work?</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075" y="1819275"/>
            <a:ext cx="5038725" cy="46370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5:</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Use Root Cause Analysis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9938"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939" name="Rectangle 3"/>
          <p:cNvSpPr>
            <a:spLocks noChangeArrowheads="1"/>
          </p:cNvSpPr>
          <p:nvPr/>
        </p:nvSpPr>
        <p:spPr bwMode="auto">
          <a:xfrm>
            <a:off x="1676400" y="1050925"/>
            <a:ext cx="6705600" cy="2378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use brainstorming to discover possible solutions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Brainstorming Ideas</a:t>
            </a:r>
          </a:p>
          <a:p>
            <a:pPr>
              <a:defRPr/>
            </a:pPr>
            <a:r>
              <a:rPr lang="en-US" sz="2800">
                <a:cs typeface="VectoraLT-Bold" charset="0"/>
              </a:rPr>
              <a:t>Brainstorming is a process of rapidly coming up with as many possibilities and connections as you can. Brainstorming works best in a group because of the many differing perspectives, but you can also brainstorm on your own.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Brainstorming Ideas</a:t>
            </a:r>
          </a:p>
          <a:p>
            <a:pPr>
              <a:spcAft>
                <a:spcPts val="575"/>
              </a:spcAft>
              <a:defRPr/>
            </a:pPr>
            <a:r>
              <a:rPr lang="en-US" sz="3000" b="1">
                <a:solidFill>
                  <a:srgbClr val="000080"/>
                </a:solidFill>
                <a:cs typeface="VectoraLT-Bold" charset="0"/>
              </a:rPr>
              <a:t>How does brainstorming work?</a:t>
            </a:r>
          </a:p>
          <a:p>
            <a:pPr>
              <a:spcBef>
                <a:spcPts val="725"/>
              </a:spcBef>
              <a:defRPr/>
            </a:pPr>
            <a:r>
              <a:rPr lang="en-US" sz="2800">
                <a:cs typeface="VectoraLT-Bold" charset="0"/>
              </a:rPr>
              <a:t>Brainstorming starts with a question or topic and leads to as many answers or connections as possible. Write down every answer without judging—even wild ideas. Judging ideas shuts off the creative flow. Record your brainstorming by writing the question or topic at the top and listing answers or connections </a:t>
            </a:r>
            <a:br>
              <a:rPr lang="en-US" sz="2800">
                <a:cs typeface="VectoraLT-Bold" charset="0"/>
              </a:rPr>
            </a:br>
            <a:r>
              <a:rPr lang="en-US" sz="2800">
                <a:cs typeface="VectoraLT-Bold" charset="0"/>
              </a:rPr>
              <a:t>below it:</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Brainstorming Ideas</a:t>
            </a:r>
          </a:p>
          <a:p>
            <a:pPr>
              <a:spcAft>
                <a:spcPts val="575"/>
              </a:spcAft>
              <a:defRPr/>
            </a:pPr>
            <a:r>
              <a:rPr lang="en-US" sz="3000" b="1">
                <a:solidFill>
                  <a:srgbClr val="000080"/>
                </a:solidFill>
                <a:cs typeface="VectoraLT-Bold" charset="0"/>
              </a:rPr>
              <a:t>How does brainstorming work?</a:t>
            </a:r>
          </a:p>
          <a:p>
            <a:pPr>
              <a:spcBef>
                <a:spcPts val="725"/>
              </a:spcBef>
              <a:defRPr/>
            </a:pPr>
            <a:endParaRPr lang="en-US" sz="3000" b="1">
              <a:solidFill>
                <a:srgbClr val="000080"/>
              </a:solidFill>
              <a:cs typeface="VectoraLT-Bold" charset="0"/>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1789113"/>
            <a:ext cx="7770812" cy="35147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17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1"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understand the resources that help me solve problems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Brainstorming Ideas</a:t>
            </a:r>
          </a:p>
          <a:p>
            <a:pPr>
              <a:spcAft>
                <a:spcPts val="575"/>
              </a:spcAft>
              <a:defRPr/>
            </a:pPr>
            <a:r>
              <a:rPr lang="en-US" sz="3000" b="1">
                <a:solidFill>
                  <a:srgbClr val="000080"/>
                </a:solidFill>
                <a:cs typeface="VectoraLT-Bold" charset="0"/>
              </a:rPr>
              <a:t>How does brainstorming work?</a:t>
            </a:r>
          </a:p>
          <a:p>
            <a:pPr>
              <a:spcBef>
                <a:spcPts val="725"/>
              </a:spcBef>
              <a:defRPr/>
            </a:pPr>
            <a:r>
              <a:rPr lang="en-US" sz="2800">
                <a:cs typeface="VectoraLT-Bold" charset="0"/>
              </a:rPr>
              <a:t>You can also record brainstorming on a map, or cluster. Write the question in the center and circle it; then write answers all around it. A mind map can encourage creativity.</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Brainstorming Ideas</a:t>
            </a:r>
          </a:p>
          <a:p>
            <a:pPr>
              <a:spcAft>
                <a:spcPts val="575"/>
              </a:spcAft>
              <a:defRPr/>
            </a:pPr>
            <a:r>
              <a:rPr lang="en-US" sz="3000" b="1">
                <a:solidFill>
                  <a:srgbClr val="000080"/>
                </a:solidFill>
                <a:cs typeface="VectoraLT-Bold" charset="0"/>
              </a:rPr>
              <a:t>How does brainstorming work?</a:t>
            </a:r>
          </a:p>
          <a:p>
            <a:pPr>
              <a:spcBef>
                <a:spcPts val="725"/>
              </a:spcBef>
              <a:defRPr/>
            </a:pPr>
            <a:endParaRPr lang="en-US" sz="3000" b="1">
              <a:solidFill>
                <a:srgbClr val="000080"/>
              </a:solidFill>
              <a:cs typeface="VectoraLT-Bold" charset="0"/>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89113"/>
            <a:ext cx="7651750" cy="45370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6:</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Brainstorm Solutions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7106"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07" name="Rectangle 3"/>
          <p:cNvSpPr>
            <a:spLocks noChangeArrowheads="1"/>
          </p:cNvSpPr>
          <p:nvPr/>
        </p:nvSpPr>
        <p:spPr bwMode="auto">
          <a:xfrm>
            <a:off x="1676400" y="1050925"/>
            <a:ext cx="6705600" cy="2378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learn how to blend concepts together to come to new understandings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Blending Concepts</a:t>
            </a:r>
          </a:p>
          <a:p>
            <a:pPr>
              <a:defRPr/>
            </a:pPr>
            <a:r>
              <a:rPr lang="en-US" sz="2800">
                <a:cs typeface="VectoraLT-Bold" charset="0"/>
              </a:rPr>
              <a:t>Conceptual blending is the antithesis of mechanical thinking. It is a creative-thinking technique that forces you to blend two unrelated concepts together and work out the conflicts between them. The forced connection can produce new ideas that you never would have made through conventional thinking.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Blending Concepts</a:t>
            </a:r>
          </a:p>
          <a:p>
            <a:pPr>
              <a:spcAft>
                <a:spcPts val="575"/>
              </a:spcAft>
              <a:defRPr/>
            </a:pPr>
            <a:r>
              <a:rPr lang="en-US" sz="3000" b="1">
                <a:solidFill>
                  <a:srgbClr val="000080"/>
                </a:solidFill>
                <a:cs typeface="VectoraLT-Bold" charset="0"/>
              </a:rPr>
              <a:t>How does conceptual blending work?</a:t>
            </a:r>
          </a:p>
          <a:p>
            <a:pPr>
              <a:spcBef>
                <a:spcPts val="725"/>
              </a:spcBef>
              <a:defRPr/>
            </a:pPr>
            <a:r>
              <a:rPr lang="en-US" sz="2800">
                <a:cs typeface="VectoraLT-Bold" charset="0"/>
              </a:rPr>
              <a:t>Conceptual blending works by taking two dissimilar things, asking how they work together, and analyzing their connections. You can use conceptual blending to discover new solutions to problems.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1700213" y="2971800"/>
            <a:ext cx="6894512" cy="3308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302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75"/>
              </a:spcBef>
              <a:spcAft>
                <a:spcPts val="75"/>
              </a:spcAft>
              <a:buFont typeface="Arial" charset="0"/>
              <a:buChar char="•"/>
              <a:defRPr/>
            </a:pPr>
            <a:r>
              <a:rPr lang="en-US" sz="2000" dirty="0">
                <a:cs typeface="VectoraLT-Bold" charset="0"/>
              </a:rPr>
              <a:t>Every member should understand his or her role. </a:t>
            </a:r>
          </a:p>
          <a:p>
            <a:pPr>
              <a:spcBef>
                <a:spcPts val="75"/>
              </a:spcBef>
              <a:spcAft>
                <a:spcPts val="75"/>
              </a:spcAft>
              <a:buFont typeface="Arial" charset="0"/>
              <a:buChar char="•"/>
              <a:defRPr/>
            </a:pPr>
            <a:r>
              <a:rPr lang="en-US" sz="2000" dirty="0">
                <a:cs typeface="VectoraLT-Bold" charset="0"/>
              </a:rPr>
              <a:t>There should be great leadership.</a:t>
            </a:r>
          </a:p>
          <a:p>
            <a:pPr>
              <a:spcBef>
                <a:spcPts val="75"/>
              </a:spcBef>
              <a:spcAft>
                <a:spcPts val="75"/>
              </a:spcAft>
              <a:buFont typeface="Arial" charset="0"/>
              <a:buChar char="•"/>
              <a:defRPr/>
            </a:pPr>
            <a:r>
              <a:rPr lang="en-US" sz="2000" dirty="0">
                <a:cs typeface="VectoraLT-Bold" charset="0"/>
              </a:rPr>
              <a:t>The group should have a defined goal. </a:t>
            </a:r>
          </a:p>
          <a:p>
            <a:pPr>
              <a:spcBef>
                <a:spcPts val="75"/>
              </a:spcBef>
              <a:spcAft>
                <a:spcPts val="75"/>
              </a:spcAft>
              <a:buFont typeface="Arial" charset="0"/>
              <a:buChar char="•"/>
              <a:defRPr/>
            </a:pPr>
            <a:r>
              <a:rPr lang="en-US" sz="2000" dirty="0">
                <a:cs typeface="VectoraLT-Bold" charset="0"/>
              </a:rPr>
              <a:t>The members should be dedicated to achieving that goal.  </a:t>
            </a:r>
          </a:p>
          <a:p>
            <a:pPr>
              <a:spcBef>
                <a:spcPts val="75"/>
              </a:spcBef>
              <a:spcAft>
                <a:spcPts val="75"/>
              </a:spcAft>
              <a:buFont typeface="Arial" charset="0"/>
              <a:buChar char="•"/>
              <a:defRPr/>
            </a:pPr>
            <a:r>
              <a:rPr lang="en-US" sz="2000" dirty="0">
                <a:cs typeface="VectoraLT-Bold" charset="0"/>
              </a:rPr>
              <a:t>Members should maximize each other’s strengths and minimize each other’s weaknesses. </a:t>
            </a:r>
          </a:p>
          <a:p>
            <a:pPr>
              <a:spcBef>
                <a:spcPts val="75"/>
              </a:spcBef>
              <a:spcAft>
                <a:spcPts val="75"/>
              </a:spcAft>
              <a:buFont typeface="Arial" charset="0"/>
              <a:buChar char="•"/>
              <a:defRPr/>
            </a:pPr>
            <a:r>
              <a:rPr lang="en-US" sz="2000" dirty="0">
                <a:cs typeface="VectoraLT-Bold" charset="0"/>
              </a:rPr>
              <a:t>The members should execute a game plan.</a:t>
            </a:r>
          </a:p>
          <a:p>
            <a:pPr>
              <a:spcBef>
                <a:spcPts val="75"/>
              </a:spcBef>
              <a:spcAft>
                <a:spcPts val="75"/>
              </a:spcAft>
              <a:buFont typeface="Arial" charset="0"/>
              <a:buChar char="•"/>
              <a:defRPr/>
            </a:pPr>
            <a:r>
              <a:rPr lang="en-US" sz="2000" dirty="0">
                <a:cs typeface="VectoraLT-Bold" charset="0"/>
              </a:rPr>
              <a:t>Members should continue to learn and perfect their craft. </a:t>
            </a:r>
          </a:p>
        </p:txBody>
      </p:sp>
      <p:sp>
        <p:nvSpPr>
          <p:cNvPr id="50179" name="Text Box 3"/>
          <p:cNvSpPr txBox="1">
            <a:spLocks noChangeArrowheads="1"/>
          </p:cNvSpPr>
          <p:nvPr/>
        </p:nvSpPr>
        <p:spPr bwMode="auto">
          <a:xfrm>
            <a:off x="1687687" y="336725"/>
            <a:ext cx="6894512" cy="2635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065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25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44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638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21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78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354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92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dirty="0">
                <a:solidFill>
                  <a:srgbClr val="999999"/>
                </a:solidFill>
                <a:cs typeface="VectoraLT-Bold" charset="0"/>
              </a:rPr>
              <a:t>Blending Concepts</a:t>
            </a:r>
          </a:p>
          <a:p>
            <a:pPr>
              <a:spcAft>
                <a:spcPts val="575"/>
              </a:spcAft>
              <a:defRPr/>
            </a:pPr>
            <a:r>
              <a:rPr lang="en-US" sz="3000" b="1" dirty="0">
                <a:solidFill>
                  <a:srgbClr val="000080"/>
                </a:solidFill>
                <a:cs typeface="VectoraLT-Bold" charset="0"/>
              </a:rPr>
              <a:t>How does conceptual blending work?</a:t>
            </a:r>
          </a:p>
          <a:p>
            <a:pPr>
              <a:defRPr/>
            </a:pPr>
            <a:r>
              <a:rPr lang="en-US" dirty="0">
                <a:cs typeface="VectoraLT-Bold" charset="0"/>
              </a:rPr>
              <a:t>How can our </a:t>
            </a:r>
            <a:r>
              <a:rPr lang="en-US" b="1" dirty="0">
                <a:solidFill>
                  <a:srgbClr val="800000"/>
                </a:solidFill>
                <a:cs typeface="VectoraLT-Bold" charset="0"/>
              </a:rPr>
              <a:t>committee</a:t>
            </a:r>
            <a:r>
              <a:rPr lang="en-US" dirty="0">
                <a:cs typeface="VectoraLT-Bold" charset="0"/>
              </a:rPr>
              <a:t> be more like a successful </a:t>
            </a:r>
            <a:r>
              <a:rPr lang="en-US" b="1" dirty="0">
                <a:solidFill>
                  <a:srgbClr val="800000"/>
                </a:solidFill>
                <a:cs typeface="VectoraLT-Bold" charset="0"/>
              </a:rPr>
              <a:t>sports team</a:t>
            </a:r>
            <a:r>
              <a:rPr lang="en-US" dirty="0">
                <a:cs typeface="VectoraLT-Bold" charset="0"/>
              </a:rPr>
              <a:t>?</a:t>
            </a:r>
            <a:endParaRPr lang="en-US" sz="2000" dirty="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1700213" y="3016250"/>
            <a:ext cx="6894512" cy="3384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302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75"/>
              </a:spcBef>
              <a:spcAft>
                <a:spcPts val="75"/>
              </a:spcAft>
              <a:buFont typeface="Arial" charset="0"/>
              <a:buChar char="•"/>
              <a:defRPr/>
            </a:pPr>
            <a:r>
              <a:rPr lang="en-US" sz="2000"/>
              <a:t>The subject needs to be relevant. </a:t>
            </a:r>
          </a:p>
          <a:p>
            <a:pPr>
              <a:spcBef>
                <a:spcPts val="75"/>
              </a:spcBef>
              <a:spcAft>
                <a:spcPts val="75"/>
              </a:spcAft>
              <a:buFont typeface="Arial" charset="0"/>
              <a:buChar char="•"/>
              <a:defRPr/>
            </a:pPr>
            <a:r>
              <a:rPr lang="en-US" sz="2000"/>
              <a:t>The opening needs to grab the audience’s attention. </a:t>
            </a:r>
          </a:p>
          <a:p>
            <a:pPr>
              <a:spcBef>
                <a:spcPts val="75"/>
              </a:spcBef>
              <a:spcAft>
                <a:spcPts val="75"/>
              </a:spcAft>
              <a:buFont typeface="Arial" charset="0"/>
              <a:buChar char="•"/>
              <a:defRPr/>
            </a:pPr>
            <a:r>
              <a:rPr lang="en-US" sz="2000"/>
              <a:t>There should be some arresting visuals. </a:t>
            </a:r>
          </a:p>
          <a:p>
            <a:pPr>
              <a:spcBef>
                <a:spcPts val="75"/>
              </a:spcBef>
              <a:spcAft>
                <a:spcPts val="75"/>
              </a:spcAft>
              <a:buFont typeface="Arial" charset="0"/>
              <a:buChar char="•"/>
              <a:defRPr/>
            </a:pPr>
            <a:r>
              <a:rPr lang="en-US" sz="2000"/>
              <a:t>The voices and language need to sound natural.</a:t>
            </a:r>
          </a:p>
          <a:p>
            <a:pPr>
              <a:spcBef>
                <a:spcPts val="75"/>
              </a:spcBef>
              <a:spcAft>
                <a:spcPts val="75"/>
              </a:spcAft>
              <a:buFont typeface="Arial" charset="0"/>
              <a:buChar char="•"/>
              <a:defRPr/>
            </a:pPr>
            <a:r>
              <a:rPr lang="en-US" sz="2000"/>
              <a:t>The transitions between scenes (slides) need to be seamless. </a:t>
            </a:r>
          </a:p>
          <a:p>
            <a:pPr>
              <a:spcBef>
                <a:spcPts val="75"/>
              </a:spcBef>
              <a:spcAft>
                <a:spcPts val="75"/>
              </a:spcAft>
              <a:buFont typeface="Arial" charset="0"/>
              <a:buChar char="•"/>
              <a:defRPr/>
            </a:pPr>
            <a:r>
              <a:rPr lang="en-US" sz="2000"/>
              <a:t>Additional perspectives about the topic make the presentation balanced and informative. </a:t>
            </a:r>
          </a:p>
          <a:p>
            <a:pPr>
              <a:spcBef>
                <a:spcPts val="75"/>
              </a:spcBef>
              <a:spcAft>
                <a:spcPts val="75"/>
              </a:spcAft>
              <a:buFont typeface="Arial" charset="0"/>
              <a:buChar char="•"/>
              <a:defRPr/>
            </a:pPr>
            <a:r>
              <a:rPr lang="en-US" sz="2000"/>
              <a:t>One person shouldn’t be talking the whole time. </a:t>
            </a:r>
          </a:p>
          <a:p>
            <a:pPr>
              <a:spcBef>
                <a:spcPts val="75"/>
              </a:spcBef>
              <a:spcAft>
                <a:spcPts val="75"/>
              </a:spcAft>
              <a:buFont typeface="Arial" charset="0"/>
              <a:buChar char="•"/>
              <a:defRPr/>
            </a:pPr>
            <a:r>
              <a:rPr lang="en-US" sz="2000"/>
              <a:t>The ending needs to include a call to action.</a:t>
            </a:r>
          </a:p>
        </p:txBody>
      </p:sp>
      <p:sp>
        <p:nvSpPr>
          <p:cNvPr id="51203" name="Text Box 3"/>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065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25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44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638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21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78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354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92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Blending Concepts</a:t>
            </a:r>
          </a:p>
          <a:p>
            <a:pPr>
              <a:spcAft>
                <a:spcPts val="575"/>
              </a:spcAft>
              <a:defRPr/>
            </a:pPr>
            <a:r>
              <a:rPr lang="en-US" sz="3000" b="1">
                <a:solidFill>
                  <a:srgbClr val="000080"/>
                </a:solidFill>
              </a:rPr>
              <a:t>How does conceptual blending work?</a:t>
            </a:r>
          </a:p>
          <a:p>
            <a:pPr>
              <a:defRPr/>
            </a:pPr>
            <a:r>
              <a:rPr lang="en-US"/>
              <a:t>What could a </a:t>
            </a:r>
            <a:r>
              <a:rPr lang="en-US" b="1">
                <a:solidFill>
                  <a:srgbClr val="800000"/>
                </a:solidFill>
              </a:rPr>
              <a:t>PowerPoint presentation</a:t>
            </a:r>
            <a:r>
              <a:rPr lang="en-US"/>
              <a:t> learn from a </a:t>
            </a:r>
            <a:r>
              <a:rPr lang="en-US" b="1">
                <a:solidFill>
                  <a:srgbClr val="800000"/>
                </a:solidFill>
              </a:rPr>
              <a:t>documentary film</a:t>
            </a:r>
            <a:r>
              <a:rPr lang="en-US"/>
              <a:t>?</a:t>
            </a:r>
            <a:endParaRPr lang="en-US" sz="200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1700213" y="3048000"/>
            <a:ext cx="6894512" cy="2774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302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75"/>
              </a:spcBef>
              <a:spcAft>
                <a:spcPts val="75"/>
              </a:spcAft>
              <a:buFont typeface="Arial" charset="0"/>
              <a:buChar char="•"/>
              <a:defRPr/>
            </a:pPr>
            <a:r>
              <a:rPr lang="en-US" sz="2000"/>
              <a:t>The atmosphere should be inviting. </a:t>
            </a:r>
          </a:p>
          <a:p>
            <a:pPr>
              <a:spcBef>
                <a:spcPts val="75"/>
              </a:spcBef>
              <a:spcAft>
                <a:spcPts val="75"/>
              </a:spcAft>
              <a:buFont typeface="Arial" charset="0"/>
              <a:buChar char="•"/>
              <a:defRPr/>
            </a:pPr>
            <a:r>
              <a:rPr lang="en-US" sz="2000"/>
              <a:t>The customer service should be friendly and helpful. </a:t>
            </a:r>
          </a:p>
          <a:p>
            <a:pPr>
              <a:spcBef>
                <a:spcPts val="75"/>
              </a:spcBef>
              <a:spcAft>
                <a:spcPts val="75"/>
              </a:spcAft>
              <a:buFont typeface="Arial" charset="0"/>
              <a:buChar char="•"/>
              <a:defRPr/>
            </a:pPr>
            <a:r>
              <a:rPr lang="en-US" sz="2000"/>
              <a:t>The product and work flow should be efficient. </a:t>
            </a:r>
          </a:p>
          <a:p>
            <a:pPr>
              <a:spcBef>
                <a:spcPts val="75"/>
              </a:spcBef>
              <a:spcAft>
                <a:spcPts val="75"/>
              </a:spcAft>
              <a:buFont typeface="Arial" charset="0"/>
              <a:buChar char="•"/>
              <a:defRPr/>
            </a:pPr>
            <a:r>
              <a:rPr lang="en-US" sz="2000"/>
              <a:t>The seating should be conducive to communication. </a:t>
            </a:r>
          </a:p>
          <a:p>
            <a:pPr>
              <a:spcBef>
                <a:spcPts val="75"/>
              </a:spcBef>
              <a:spcAft>
                <a:spcPts val="75"/>
              </a:spcAft>
              <a:buFont typeface="Arial" charset="0"/>
              <a:buChar char="•"/>
              <a:defRPr/>
            </a:pPr>
            <a:r>
              <a:rPr lang="en-US" sz="2000"/>
              <a:t>Proper tools and updated technology should be available to do the job right. </a:t>
            </a:r>
          </a:p>
          <a:p>
            <a:pPr>
              <a:spcBef>
                <a:spcPts val="75"/>
              </a:spcBef>
              <a:spcAft>
                <a:spcPts val="75"/>
              </a:spcAft>
              <a:buFont typeface="Arial" charset="0"/>
              <a:buChar char="•"/>
              <a:defRPr/>
            </a:pPr>
            <a:r>
              <a:rPr lang="en-US" sz="2000"/>
              <a:t>The outflow should serve the customers’ needs and interests.</a:t>
            </a:r>
          </a:p>
        </p:txBody>
      </p:sp>
      <p:sp>
        <p:nvSpPr>
          <p:cNvPr id="52227" name="Text Box 3"/>
          <p:cNvSpPr txBox="1">
            <a:spLocks noChangeArrowheads="1"/>
          </p:cNvSpPr>
          <p:nvPr/>
        </p:nvSpPr>
        <p:spPr bwMode="auto">
          <a:xfrm>
            <a:off x="1700213" y="349250"/>
            <a:ext cx="6894512" cy="2851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065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25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44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638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21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78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354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92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Blending Concepts</a:t>
            </a:r>
          </a:p>
          <a:p>
            <a:pPr>
              <a:spcAft>
                <a:spcPts val="575"/>
              </a:spcAft>
              <a:defRPr/>
            </a:pPr>
            <a:r>
              <a:rPr lang="en-US" sz="3000" b="1">
                <a:solidFill>
                  <a:srgbClr val="000080"/>
                </a:solidFill>
              </a:rPr>
              <a:t>How does conceptual blending work?</a:t>
            </a:r>
          </a:p>
          <a:p>
            <a:pPr>
              <a:defRPr/>
            </a:pPr>
            <a:r>
              <a:rPr lang="en-US"/>
              <a:t>What qualities should an </a:t>
            </a:r>
            <a:r>
              <a:rPr lang="en-US" b="1">
                <a:solidFill>
                  <a:srgbClr val="800000"/>
                </a:solidFill>
              </a:rPr>
              <a:t>office</a:t>
            </a:r>
            <a:r>
              <a:rPr lang="en-US"/>
              <a:t> share with a well-run </a:t>
            </a:r>
            <a:r>
              <a:rPr lang="en-US" b="1">
                <a:solidFill>
                  <a:srgbClr val="800000"/>
                </a:solidFill>
              </a:rPr>
              <a:t>restaurant</a:t>
            </a:r>
            <a:r>
              <a:rPr lang="en-US"/>
              <a:t>?</a:t>
            </a:r>
            <a:endParaRPr lang="en-US" sz="200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7:</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Blend Concepts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577975" y="2590800"/>
            <a:ext cx="2382838" cy="701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1">
                <a:solidFill>
                  <a:srgbClr val="FFFFFF"/>
                </a:solidFill>
              </a:rPr>
              <a:t>Lesson 1</a:t>
            </a:r>
          </a:p>
        </p:txBody>
      </p:sp>
      <p:sp>
        <p:nvSpPr>
          <p:cNvPr id="8194" name="Rectangle 2">
            <a:hlinkClick r:id="rId3" action="ppaction://hlinksldjump"/>
          </p:cNvPr>
          <p:cNvSpPr>
            <a:spLocks noChangeArrowheads="1"/>
          </p:cNvSpPr>
          <p:nvPr/>
        </p:nvSpPr>
        <p:spPr bwMode="auto">
          <a:xfrm>
            <a:off x="2286000" y="4419600"/>
            <a:ext cx="20574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5" name="Rectangle 3">
            <a:hlinkClick r:id="rId4" action="ppaction://hlinksldjump"/>
          </p:cNvPr>
          <p:cNvSpPr>
            <a:spLocks noChangeArrowheads="1"/>
          </p:cNvSpPr>
          <p:nvPr/>
        </p:nvSpPr>
        <p:spPr bwMode="auto">
          <a:xfrm>
            <a:off x="2286000" y="5029200"/>
            <a:ext cx="46482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6" name="Rectangle 4">
            <a:hlinkClick r:id="rId5" action="ppaction://hlinksldjump"/>
          </p:cNvPr>
          <p:cNvSpPr>
            <a:spLocks noChangeArrowheads="1"/>
          </p:cNvSpPr>
          <p:nvPr/>
        </p:nvSpPr>
        <p:spPr bwMode="auto">
          <a:xfrm>
            <a:off x="2286000" y="5334000"/>
            <a:ext cx="32004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7" name="Rectangle 5">
            <a:hlinkClick r:id="rId6" action="ppaction://hlinksldjump"/>
          </p:cNvPr>
          <p:cNvSpPr>
            <a:spLocks noChangeArrowheads="1"/>
          </p:cNvSpPr>
          <p:nvPr/>
        </p:nvSpPr>
        <p:spPr bwMode="auto">
          <a:xfrm>
            <a:off x="2286000" y="5638800"/>
            <a:ext cx="37338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8" name="Rectangle 6">
            <a:hlinkClick r:id="rId7" action="ppaction://hlinksldjump"/>
          </p:cNvPr>
          <p:cNvSpPr>
            <a:spLocks noChangeArrowheads="1"/>
          </p:cNvSpPr>
          <p:nvPr/>
        </p:nvSpPr>
        <p:spPr bwMode="auto">
          <a:xfrm>
            <a:off x="2286000" y="5943600"/>
            <a:ext cx="35052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9" name="Rectangle 7">
            <a:hlinkClick r:id="rId8" action="ppaction://hlinksldjump"/>
          </p:cNvPr>
          <p:cNvSpPr>
            <a:spLocks noChangeArrowheads="1"/>
          </p:cNvSpPr>
          <p:nvPr/>
        </p:nvSpPr>
        <p:spPr bwMode="auto">
          <a:xfrm>
            <a:off x="2286000" y="4724400"/>
            <a:ext cx="28956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0" name="Text Box 8"/>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Using Your Resources</a:t>
            </a:r>
          </a:p>
          <a:p>
            <a:pPr>
              <a:spcAft>
                <a:spcPts val="725"/>
              </a:spcAft>
              <a:defRPr/>
            </a:pPr>
            <a:r>
              <a:rPr lang="en-US" sz="3000" b="1">
                <a:solidFill>
                  <a:srgbClr val="000080"/>
                </a:solidFill>
                <a:cs typeface="VectoraLT-Bold" charset="0"/>
              </a:rPr>
              <a:t>How should I use the resources </a:t>
            </a:r>
            <a:br>
              <a:rPr lang="en-US" sz="3000" b="1">
                <a:solidFill>
                  <a:srgbClr val="000080"/>
                </a:solidFill>
                <a:cs typeface="VectoraLT-Bold" charset="0"/>
              </a:rPr>
            </a:br>
            <a:r>
              <a:rPr lang="en-US" sz="3000" b="1">
                <a:solidFill>
                  <a:srgbClr val="000080"/>
                </a:solidFill>
                <a:cs typeface="VectoraLT-Bold" charset="0"/>
              </a:rPr>
              <a:t>I have?</a:t>
            </a:r>
          </a:p>
          <a:p>
            <a:pPr>
              <a:defRPr/>
            </a:pPr>
            <a:r>
              <a:rPr lang="en-US" sz="2800">
                <a:cs typeface="VectoraLT-Bold" charset="0"/>
              </a:rPr>
              <a:t>Your participant guide contains the practical tools and practice that will help you solve problems at work and away from the job. This material is designed to guide you during the session and also back at your desk.</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8:</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Lesson Wrap-Up</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1447800" y="0"/>
            <a:ext cx="2590800" cy="3276600"/>
          </a:xfrm>
          <a:prstGeom prst="rect">
            <a:avLst/>
          </a:prstGeom>
          <a:solidFill>
            <a:srgbClr val="72002B"/>
          </a:solidFill>
          <a:ln>
            <a:noFill/>
          </a:ln>
          <a:effectLst>
            <a:outerShdw blurRad="63500" dist="17819" dir="2700000" algn="ctr" rotWithShape="0">
              <a:srgbClr val="000000">
                <a:alpha val="74998"/>
              </a:srgbClr>
            </a:outerShdw>
          </a:effectLst>
          <a:extLst>
            <a:ext uri="{91240B29-F687-4f45-9708-019B960494DF}">
              <a14:hiddenLine xmlns="" xmlns:a14="http://schemas.microsoft.com/office/drawing/2010/main" w="9525">
                <a:solidFill>
                  <a:srgbClr val="808080"/>
                </a:solidFill>
                <a:round/>
                <a:headEnd/>
                <a:tailEnd/>
              </a14:hiddenLine>
            </a:ext>
          </a:extLst>
        </p:spPr>
        <p:txBody>
          <a:bodyPr wrap="none" anchor="ctr"/>
          <a:lstStyle/>
          <a:p>
            <a:pPr>
              <a:defRPr/>
            </a:pPr>
            <a:endParaRPr lang="en-US"/>
          </a:p>
        </p:txBody>
      </p:sp>
      <p:sp>
        <p:nvSpPr>
          <p:cNvPr id="55298" name="Rectangle 2"/>
          <p:cNvSpPr>
            <a:spLocks noChangeArrowheads="1"/>
          </p:cNvSpPr>
          <p:nvPr/>
        </p:nvSpPr>
        <p:spPr bwMode="auto">
          <a:xfrm>
            <a:off x="1577975" y="2590800"/>
            <a:ext cx="2382838" cy="703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1">
                <a:solidFill>
                  <a:srgbClr val="FFFFFF"/>
                </a:solidFill>
              </a:rPr>
              <a:t>Lesson 2</a:t>
            </a:r>
          </a:p>
        </p:txBody>
      </p:sp>
      <p:sp>
        <p:nvSpPr>
          <p:cNvPr id="55299" name="Rectangle 3">
            <a:hlinkClick r:id="rId3" action="ppaction://hlinksldjump"/>
          </p:cNvPr>
          <p:cNvSpPr>
            <a:spLocks noChangeArrowheads="1"/>
          </p:cNvSpPr>
          <p:nvPr/>
        </p:nvSpPr>
        <p:spPr bwMode="auto">
          <a:xfrm>
            <a:off x="2286000" y="4419600"/>
            <a:ext cx="20574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0" name="Rectangle 4">
            <a:hlinkClick r:id="rId4" action="ppaction://hlinksldjump"/>
          </p:cNvPr>
          <p:cNvSpPr>
            <a:spLocks noChangeArrowheads="1"/>
          </p:cNvSpPr>
          <p:nvPr/>
        </p:nvSpPr>
        <p:spPr bwMode="auto">
          <a:xfrm>
            <a:off x="2286000" y="5029200"/>
            <a:ext cx="46482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1" name="Rectangle 5">
            <a:hlinkClick r:id="rId5" action="ppaction://hlinksldjump"/>
          </p:cNvPr>
          <p:cNvSpPr>
            <a:spLocks noChangeArrowheads="1"/>
          </p:cNvSpPr>
          <p:nvPr/>
        </p:nvSpPr>
        <p:spPr bwMode="auto">
          <a:xfrm>
            <a:off x="2286000" y="5334000"/>
            <a:ext cx="32004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2" name="Rectangle 6">
            <a:hlinkClick r:id="rId6" action="ppaction://hlinksldjump"/>
          </p:cNvPr>
          <p:cNvSpPr>
            <a:spLocks noChangeArrowheads="1"/>
          </p:cNvSpPr>
          <p:nvPr/>
        </p:nvSpPr>
        <p:spPr bwMode="auto">
          <a:xfrm>
            <a:off x="2286000" y="5638800"/>
            <a:ext cx="37338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3" name="Rectangle 7">
            <a:hlinkClick r:id="rId7" action="ppaction://hlinksldjump"/>
          </p:cNvPr>
          <p:cNvSpPr>
            <a:spLocks noChangeArrowheads="1"/>
          </p:cNvSpPr>
          <p:nvPr/>
        </p:nvSpPr>
        <p:spPr bwMode="auto">
          <a:xfrm>
            <a:off x="2286000" y="5943600"/>
            <a:ext cx="35052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4" name="Rectangle 8">
            <a:hlinkClick r:id="rId8" action="ppaction://hlinksldjump"/>
          </p:cNvPr>
          <p:cNvSpPr>
            <a:spLocks noChangeArrowheads="1"/>
          </p:cNvSpPr>
          <p:nvPr/>
        </p:nvSpPr>
        <p:spPr bwMode="auto">
          <a:xfrm>
            <a:off x="2286000" y="4724400"/>
            <a:ext cx="28956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5" name="Rectangle 9"/>
          <p:cNvSpPr>
            <a:spLocks noChangeArrowheads="1"/>
          </p:cNvSpPr>
          <p:nvPr/>
        </p:nvSpPr>
        <p:spPr bwMode="auto">
          <a:xfrm>
            <a:off x="1698625" y="3438525"/>
            <a:ext cx="6934200" cy="312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a:solidFill>
                  <a:srgbClr val="000000"/>
                </a:solidFill>
                <a:latin typeface="VectoraLT-Roman" charset="0"/>
                <a:ea typeface="Osaka" charset="0"/>
                <a:cs typeface="Osaka" charset="0"/>
              </a:rPr>
              <a:t>Innovating Solutions at Work</a:t>
            </a:r>
          </a:p>
          <a:p>
            <a:pPr eaLnBrk="1" hangingPunct="1">
              <a:spcBef>
                <a:spcPts val="2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b="1">
                <a:solidFill>
                  <a:srgbClr val="0F3277"/>
                </a:solidFill>
                <a:ea typeface="Osaka" charset="0"/>
                <a:cs typeface="Osaka" charset="0"/>
              </a:rPr>
              <a:t>Lesson Preview</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Evaluating Possible Solutions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Planning Your Solution</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Creating Prototypes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Presenting to Stakeholders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Creating Your Solution</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Improving Your Solution</a:t>
            </a:r>
          </a:p>
        </p:txBody>
      </p:sp>
      <p:pic>
        <p:nvPicPr>
          <p:cNvPr id="5530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4338" y="0"/>
            <a:ext cx="4624387" cy="25987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6322"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23" name="Rectangle 3"/>
          <p:cNvSpPr>
            <a:spLocks noChangeArrowheads="1"/>
          </p:cNvSpPr>
          <p:nvPr/>
        </p:nvSpPr>
        <p:spPr bwMode="auto">
          <a:xfrm>
            <a:off x="1676400" y="1050925"/>
            <a:ext cx="6705600" cy="2378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gain a powerful tool for evaluating options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5"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Evaluating Possible Solutions</a:t>
            </a:r>
          </a:p>
          <a:p>
            <a:pPr>
              <a:defRPr/>
            </a:pPr>
            <a:r>
              <a:rPr lang="en-US" sz="2800">
                <a:cs typeface="VectoraLT-Bold" charset="0"/>
              </a:rPr>
              <a:t>Once you have used brainstorming and conceptual blending to discover many possible solutions, you’ll need to select your best options and evaluate them.</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Evaluating Possible Solutions</a:t>
            </a:r>
          </a:p>
          <a:p>
            <a:pPr>
              <a:spcAft>
                <a:spcPts val="575"/>
              </a:spcAft>
              <a:defRPr/>
            </a:pPr>
            <a:r>
              <a:rPr lang="en-US" sz="3000" b="1">
                <a:solidFill>
                  <a:srgbClr val="000080"/>
                </a:solidFill>
                <a:cs typeface="VectoraLT-Bold" charset="0"/>
              </a:rPr>
              <a:t>How can I evaluate solutions?</a:t>
            </a:r>
          </a:p>
          <a:p>
            <a:pPr>
              <a:spcBef>
                <a:spcPts val="725"/>
              </a:spcBef>
              <a:defRPr/>
            </a:pPr>
            <a:r>
              <a:rPr lang="en-US" sz="2800">
                <a:cs typeface="VectoraLT-Bold" charset="0"/>
              </a:rPr>
              <a:t>You can create a trait-evaluation chart like the one below. In the left-hand column, list the key traits of your solution. Then in each of the other columns, list one of your options. Finally, rate each option for each trait, using a scale like the one below the chart. (This example compares three possible secure-entry solutions.)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Evaluating Possible Solutions</a:t>
            </a:r>
          </a:p>
          <a:p>
            <a:pPr>
              <a:spcAft>
                <a:spcPts val="575"/>
              </a:spcAft>
              <a:defRPr/>
            </a:pPr>
            <a:r>
              <a:rPr lang="en-US" sz="3000" b="1">
                <a:solidFill>
                  <a:srgbClr val="000080"/>
                </a:solidFill>
                <a:cs typeface="VectoraLT-Bold" charset="0"/>
              </a:rPr>
              <a:t>How can I evaluate solutions?</a:t>
            </a:r>
          </a:p>
          <a:p>
            <a:pPr>
              <a:spcBef>
                <a:spcPts val="725"/>
              </a:spcBef>
              <a:defRPr/>
            </a:pPr>
            <a:endParaRPr lang="en-US" sz="2800">
              <a:cs typeface="VectoraLT-Bold" charset="0"/>
            </a:endParaRP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746250"/>
            <a:ext cx="8137525" cy="3556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9395" name="Text Box 3"/>
          <p:cNvSpPr txBox="1">
            <a:spLocks noChangeArrowheads="1"/>
          </p:cNvSpPr>
          <p:nvPr/>
        </p:nvSpPr>
        <p:spPr bwMode="auto">
          <a:xfrm>
            <a:off x="1828800" y="5486400"/>
            <a:ext cx="6675438" cy="6397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504825" algn="ctr"/>
                <a:tab pos="1617663" algn="ctr"/>
                <a:tab pos="2820988" algn="ctr"/>
                <a:tab pos="4002088" algn="ctr"/>
                <a:tab pos="5160963" algn="ctr"/>
                <a:tab pos="5791200" algn="l"/>
                <a:tab pos="6515100" algn="l"/>
              </a:tabLst>
              <a:defRPr sz="2400">
                <a:solidFill>
                  <a:srgbClr val="000000"/>
                </a:solidFill>
                <a:latin typeface="Arial" charset="0"/>
                <a:ea typeface="ＭＳ Ｐゴシック" charset="0"/>
                <a:cs typeface="ＭＳ Ｐゴシック" charset="0"/>
              </a:defRPr>
            </a:lvl1pPr>
            <a:lvl2pPr>
              <a:tabLst>
                <a:tab pos="504825" algn="ctr"/>
                <a:tab pos="1617663" algn="ctr"/>
                <a:tab pos="2820988" algn="ctr"/>
                <a:tab pos="4002088" algn="ctr"/>
                <a:tab pos="5160963" algn="ctr"/>
                <a:tab pos="5791200" algn="l"/>
                <a:tab pos="6515100" algn="l"/>
              </a:tabLst>
              <a:defRPr sz="2400">
                <a:solidFill>
                  <a:srgbClr val="000000"/>
                </a:solidFill>
                <a:latin typeface="Arial" charset="0"/>
                <a:ea typeface="ＭＳ Ｐゴシック" charset="0"/>
              </a:defRPr>
            </a:lvl2pPr>
            <a:lvl3pPr>
              <a:tabLst>
                <a:tab pos="504825" algn="ctr"/>
                <a:tab pos="1617663" algn="ctr"/>
                <a:tab pos="2820988" algn="ctr"/>
                <a:tab pos="4002088" algn="ctr"/>
                <a:tab pos="5160963" algn="ctr"/>
                <a:tab pos="5791200" algn="l"/>
                <a:tab pos="6515100" algn="l"/>
              </a:tabLst>
              <a:defRPr sz="2400">
                <a:solidFill>
                  <a:srgbClr val="000000"/>
                </a:solidFill>
                <a:latin typeface="Arial" charset="0"/>
                <a:ea typeface="ＭＳ Ｐゴシック" charset="0"/>
              </a:defRPr>
            </a:lvl3pPr>
            <a:lvl4pPr>
              <a:tabLst>
                <a:tab pos="504825" algn="ctr"/>
                <a:tab pos="1617663" algn="ctr"/>
                <a:tab pos="2820988" algn="ctr"/>
                <a:tab pos="4002088" algn="ctr"/>
                <a:tab pos="5160963" algn="ctr"/>
                <a:tab pos="5791200" algn="l"/>
                <a:tab pos="6515100" algn="l"/>
              </a:tabLst>
              <a:defRPr sz="2400">
                <a:solidFill>
                  <a:srgbClr val="000000"/>
                </a:solidFill>
                <a:latin typeface="Arial" charset="0"/>
                <a:ea typeface="ＭＳ Ｐゴシック" charset="0"/>
              </a:defRPr>
            </a:lvl4pPr>
            <a:lvl5pPr>
              <a:tabLst>
                <a:tab pos="504825" algn="ctr"/>
                <a:tab pos="1617663" algn="ctr"/>
                <a:tab pos="2820988" algn="ctr"/>
                <a:tab pos="4002088" algn="ctr"/>
                <a:tab pos="5160963" algn="ctr"/>
                <a:tab pos="5791200" algn="l"/>
                <a:tab pos="65151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504825" algn="ctr"/>
                <a:tab pos="1617663" algn="ctr"/>
                <a:tab pos="2820988" algn="ctr"/>
                <a:tab pos="4002088" algn="ctr"/>
                <a:tab pos="5160963" algn="ctr"/>
                <a:tab pos="5791200" algn="l"/>
                <a:tab pos="65151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504825" algn="ctr"/>
                <a:tab pos="1617663" algn="ctr"/>
                <a:tab pos="2820988" algn="ctr"/>
                <a:tab pos="4002088" algn="ctr"/>
                <a:tab pos="5160963" algn="ctr"/>
                <a:tab pos="5791200" algn="l"/>
                <a:tab pos="65151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504825" algn="ctr"/>
                <a:tab pos="1617663" algn="ctr"/>
                <a:tab pos="2820988" algn="ctr"/>
                <a:tab pos="4002088" algn="ctr"/>
                <a:tab pos="5160963" algn="ctr"/>
                <a:tab pos="5791200" algn="l"/>
                <a:tab pos="65151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504825" algn="ctr"/>
                <a:tab pos="1617663" algn="ctr"/>
                <a:tab pos="2820988" algn="ctr"/>
                <a:tab pos="4002088" algn="ctr"/>
                <a:tab pos="5160963" algn="ctr"/>
                <a:tab pos="5791200" algn="l"/>
                <a:tab pos="6515100" algn="l"/>
              </a:tabLst>
              <a:defRPr sz="2400">
                <a:solidFill>
                  <a:srgbClr val="000000"/>
                </a:solidFill>
                <a:latin typeface="Arial" charset="0"/>
                <a:ea typeface="ＭＳ Ｐゴシック" charset="0"/>
              </a:defRPr>
            </a:lvl9pPr>
          </a:lstStyle>
          <a:p>
            <a:pPr>
              <a:defRPr/>
            </a:pPr>
            <a:r>
              <a:rPr lang="en-US" sz="1800"/>
              <a:t>	Not at All	Slightly	Somewhat	Mostly	Completely</a:t>
            </a:r>
          </a:p>
          <a:p>
            <a:pPr>
              <a:defRPr/>
            </a:pPr>
            <a:r>
              <a:rPr lang="en-US" sz="1800" b="1"/>
              <a:t>	1	2	3	4	5</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Evaluating Possible Solutions</a:t>
            </a:r>
          </a:p>
          <a:p>
            <a:pPr>
              <a:spcAft>
                <a:spcPts val="575"/>
              </a:spcAft>
              <a:defRPr/>
            </a:pPr>
            <a:r>
              <a:rPr lang="en-US" sz="3000" b="1">
                <a:solidFill>
                  <a:srgbClr val="000080"/>
                </a:solidFill>
                <a:cs typeface="VectoraLT-Bold" charset="0"/>
              </a:rPr>
              <a:t>How do I use this evaluation?</a:t>
            </a:r>
          </a:p>
          <a:p>
            <a:pPr>
              <a:spcBef>
                <a:spcPts val="725"/>
              </a:spcBef>
              <a:defRPr/>
            </a:pPr>
            <a:r>
              <a:rPr lang="en-US">
                <a:cs typeface="VectoraLT-Bold" charset="0"/>
              </a:rPr>
              <a:t>A trait evaluation allows you to compare options trait by trait or as a whole. In the example above, if the most important trait to the new access security system is that it be effective at preventing unauthorized access, clearly the retinal scanner beats out the other options. However, if cost is the major factor, the retinal scanner is the worst option. And if all traits are relatively even in importance, you can add up the total score to see which option provides the best value: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Evaluating Possible Solutions</a:t>
            </a:r>
          </a:p>
          <a:p>
            <a:pPr>
              <a:spcAft>
                <a:spcPts val="575"/>
              </a:spcAft>
              <a:defRPr/>
            </a:pPr>
            <a:r>
              <a:rPr lang="en-US" sz="3000" b="1">
                <a:solidFill>
                  <a:srgbClr val="000080"/>
                </a:solidFill>
                <a:cs typeface="VectoraLT-Bold" charset="0"/>
              </a:rPr>
              <a:t>How do I use this evaluation?</a:t>
            </a:r>
          </a:p>
          <a:p>
            <a:pPr>
              <a:spcBef>
                <a:spcPts val="725"/>
              </a:spcBef>
              <a:defRPr/>
            </a:pPr>
            <a:endParaRPr lang="en-US">
              <a:cs typeface="VectoraLT-Bold" charset="0"/>
            </a:endParaRPr>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2068513"/>
            <a:ext cx="7985125" cy="15144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5" name="Text Box 1"/>
          <p:cNvSpPr txBox="1">
            <a:spLocks noChangeArrowheads="1"/>
          </p:cNvSpPr>
          <p:nvPr/>
        </p:nvSpPr>
        <p:spPr bwMode="auto">
          <a:xfrm>
            <a:off x="1676400" y="3200400"/>
            <a:ext cx="6894513" cy="312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68580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50"/>
              </a:spcAft>
              <a:buFont typeface="Arial" charset="0"/>
              <a:buChar char="•"/>
              <a:defRPr/>
            </a:pPr>
            <a:r>
              <a:rPr lang="en-US">
                <a:cs typeface="VectoraLT-Bold" charset="0"/>
              </a:rPr>
              <a:t>It can be completed by a whole group, getting buy-in from members.</a:t>
            </a:r>
          </a:p>
          <a:p>
            <a:pPr>
              <a:spcAft>
                <a:spcPts val="150"/>
              </a:spcAft>
              <a:buFont typeface="Arial" charset="0"/>
              <a:buChar char="•"/>
              <a:defRPr/>
            </a:pPr>
            <a:r>
              <a:rPr lang="en-US">
                <a:cs typeface="VectoraLT-Bold" charset="0"/>
              </a:rPr>
              <a:t>It identifies and quantifies desired traits for stakeholders.</a:t>
            </a:r>
          </a:p>
          <a:p>
            <a:pPr>
              <a:spcAft>
                <a:spcPts val="150"/>
              </a:spcAft>
              <a:buFont typeface="Arial" charset="0"/>
              <a:buChar char="•"/>
              <a:defRPr/>
            </a:pPr>
            <a:r>
              <a:rPr lang="en-US">
                <a:cs typeface="VectoraLT-Bold" charset="0"/>
              </a:rPr>
              <a:t>It allows a clear comparison based on numerous traits.</a:t>
            </a:r>
          </a:p>
          <a:p>
            <a:pPr>
              <a:spcAft>
                <a:spcPts val="150"/>
              </a:spcAft>
              <a:buFont typeface="Arial" charset="0"/>
              <a:buChar char="•"/>
              <a:defRPr/>
            </a:pPr>
            <a:r>
              <a:rPr lang="en-US">
                <a:cs typeface="VectoraLT-Bold" charset="0"/>
              </a:rPr>
              <a:t>It establishes a reason for a choice as well as expectations for the choice. </a:t>
            </a:r>
          </a:p>
        </p:txBody>
      </p:sp>
      <p:sp>
        <p:nvSpPr>
          <p:cNvPr id="62467" name="Text Box 3"/>
          <p:cNvSpPr txBox="1">
            <a:spLocks noChangeArrowheads="1"/>
          </p:cNvSpPr>
          <p:nvPr/>
        </p:nvSpPr>
        <p:spPr bwMode="auto">
          <a:xfrm>
            <a:off x="1676400" y="304800"/>
            <a:ext cx="6894513" cy="297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162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5811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002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193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8765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337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7909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481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Evaluating Possible Solutions</a:t>
            </a:r>
          </a:p>
          <a:p>
            <a:pPr>
              <a:spcAft>
                <a:spcPts val="575"/>
              </a:spcAft>
              <a:defRPr/>
            </a:pPr>
            <a:r>
              <a:rPr lang="en-US" sz="3000" b="1">
                <a:solidFill>
                  <a:srgbClr val="000080"/>
                </a:solidFill>
                <a:cs typeface="VectoraLT-Bold" charset="0"/>
              </a:rPr>
              <a:t>How does this evaluation help </a:t>
            </a:r>
            <a:br>
              <a:rPr lang="en-US" sz="3000" b="1">
                <a:solidFill>
                  <a:srgbClr val="000080"/>
                </a:solidFill>
                <a:cs typeface="VectoraLT-Bold" charset="0"/>
              </a:rPr>
            </a:br>
            <a:r>
              <a:rPr lang="en-US" sz="3000" b="1">
                <a:solidFill>
                  <a:srgbClr val="000080"/>
                </a:solidFill>
                <a:cs typeface="VectoraLT-Bold" charset="0"/>
              </a:rPr>
              <a:t>with buy-in?</a:t>
            </a:r>
          </a:p>
          <a:p>
            <a:pPr>
              <a:spcBef>
                <a:spcPts val="725"/>
              </a:spcBef>
              <a:defRPr/>
            </a:pPr>
            <a:r>
              <a:rPr lang="en-US" sz="2800">
                <a:cs typeface="VectoraLT-Bold" charset="0"/>
              </a:rPr>
              <a:t>A trait evaluation helps you get buy-in from stakeholders in a number of ways:</a:t>
            </a:r>
            <a:endParaRPr lang="en-US">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9:</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Evaluate Solutions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775" y="2019300"/>
            <a:ext cx="7121525" cy="45767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218" name="Text Box 2"/>
          <p:cNvSpPr txBox="1">
            <a:spLocks noChangeArrowheads="1"/>
          </p:cNvSpPr>
          <p:nvPr/>
        </p:nvSpPr>
        <p:spPr bwMode="auto">
          <a:xfrm>
            <a:off x="1720850" y="365125"/>
            <a:ext cx="6765925" cy="822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Your Resources</a:t>
            </a:r>
          </a:p>
        </p:txBody>
      </p:sp>
      <p:sp>
        <p:nvSpPr>
          <p:cNvPr id="9219" name="Text Box 3"/>
          <p:cNvSpPr txBox="1">
            <a:spLocks noChangeArrowheads="1"/>
          </p:cNvSpPr>
          <p:nvPr/>
        </p:nvSpPr>
        <p:spPr bwMode="auto">
          <a:xfrm>
            <a:off x="2028825" y="1316038"/>
            <a:ext cx="3382963" cy="6397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1800">
                <a:cs typeface="VectoraLT-Bold" charset="0"/>
              </a:rPr>
              <a:t>Left-hand pages contain instructions and examples.</a:t>
            </a:r>
          </a:p>
        </p:txBody>
      </p:sp>
      <p:sp>
        <p:nvSpPr>
          <p:cNvPr id="9220" name="Text Box 4"/>
          <p:cNvSpPr txBox="1">
            <a:spLocks noChangeArrowheads="1"/>
          </p:cNvSpPr>
          <p:nvPr/>
        </p:nvSpPr>
        <p:spPr bwMode="auto">
          <a:xfrm>
            <a:off x="5702300" y="1316038"/>
            <a:ext cx="2925763" cy="6397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1800">
                <a:cs typeface="VectoraLT-Bold" charset="0"/>
              </a:rPr>
              <a:t>Right-hand pages contain activities.</a:t>
            </a:r>
          </a:p>
        </p:txBody>
      </p:sp>
      <p:sp>
        <p:nvSpPr>
          <p:cNvPr id="9221" name="Line 5"/>
          <p:cNvSpPr>
            <a:spLocks noChangeShapeType="1"/>
          </p:cNvSpPr>
          <p:nvPr/>
        </p:nvSpPr>
        <p:spPr bwMode="auto">
          <a:xfrm flipV="1">
            <a:off x="2011363" y="1460500"/>
            <a:ext cx="1587" cy="735013"/>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22" name="Line 6"/>
          <p:cNvSpPr>
            <a:spLocks noChangeShapeType="1"/>
          </p:cNvSpPr>
          <p:nvPr/>
        </p:nvSpPr>
        <p:spPr bwMode="auto">
          <a:xfrm flipV="1">
            <a:off x="5668963" y="1452563"/>
            <a:ext cx="1587" cy="735012"/>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451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15" name="Rectangle 3"/>
          <p:cNvSpPr>
            <a:spLocks noChangeArrowheads="1"/>
          </p:cNvSpPr>
          <p:nvPr/>
        </p:nvSpPr>
        <p:spPr bwMode="auto">
          <a:xfrm>
            <a:off x="1676400" y="1050925"/>
            <a:ext cx="6705600" cy="2378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learn strategies for planning solutions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Planning Your Solution</a:t>
            </a:r>
          </a:p>
          <a:p>
            <a:pPr>
              <a:defRPr/>
            </a:pPr>
            <a:r>
              <a:rPr lang="en-US" sz="2800">
                <a:cs typeface="VectoraLT-Bold" charset="0"/>
              </a:rPr>
              <a:t>So, you’ve selected the solution that seems most promising, given your situation. Now it’s time to plan how you will implement the solution.</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Planning Your Solution</a:t>
            </a:r>
          </a:p>
          <a:p>
            <a:pPr>
              <a:spcAft>
                <a:spcPts val="575"/>
              </a:spcAft>
              <a:defRPr/>
            </a:pPr>
            <a:r>
              <a:rPr lang="en-US" sz="3000" b="1">
                <a:solidFill>
                  <a:srgbClr val="000080"/>
                </a:solidFill>
                <a:cs typeface="VectoraLT-Bold" charset="0"/>
              </a:rPr>
              <a:t>How can I plan my solution?</a:t>
            </a:r>
          </a:p>
          <a:p>
            <a:pPr>
              <a:spcBef>
                <a:spcPts val="725"/>
              </a:spcBef>
              <a:defRPr/>
            </a:pPr>
            <a:r>
              <a:rPr lang="en-US" sz="2800">
                <a:cs typeface="VectoraLT-Bold" charset="0"/>
              </a:rPr>
              <a:t>You can plan a solution by filling out a planning sheet like the one below. First, write down your goal, which identifies the problem and your solution. Then answer the 5 W’s and H about your solution. Afterward, consider the 4 T’s: tasks, time, team, and tools. When you finish your plan, apply your solution.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Planning Your Solution</a:t>
            </a:r>
          </a:p>
          <a:p>
            <a:pPr>
              <a:spcAft>
                <a:spcPts val="575"/>
              </a:spcAft>
              <a:defRPr/>
            </a:pPr>
            <a:r>
              <a:rPr lang="en-US" sz="1800" b="1">
                <a:cs typeface="VectoraLT-Bold" charset="0"/>
              </a:rPr>
              <a:t>Planning </a:t>
            </a:r>
            <a:br>
              <a:rPr lang="en-US" sz="1800" b="1">
                <a:cs typeface="VectoraLT-Bold" charset="0"/>
              </a:rPr>
            </a:br>
            <a:r>
              <a:rPr lang="en-US" sz="1800" b="1">
                <a:cs typeface="VectoraLT-Bold" charset="0"/>
              </a:rPr>
              <a:t>Sheet</a:t>
            </a:r>
          </a:p>
          <a:p>
            <a:pPr>
              <a:spcBef>
                <a:spcPts val="725"/>
              </a:spcBef>
              <a:defRPr/>
            </a:pPr>
            <a:endParaRPr lang="en-US" sz="2800">
              <a:cs typeface="VectoraLT-Bold" charset="0"/>
            </a:endParaRPr>
          </a:p>
        </p:txBody>
      </p:sp>
      <p:pic>
        <p:nvPicPr>
          <p:cNvPr id="131075" name="Picture 1" descr="planningSheetNe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4521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10:</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Plan the Solution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0898"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0899" name="Rectangle 3"/>
          <p:cNvSpPr>
            <a:spLocks noChangeArrowheads="1"/>
          </p:cNvSpPr>
          <p:nvPr/>
        </p:nvSpPr>
        <p:spPr bwMode="auto">
          <a:xfrm>
            <a:off x="1676400" y="1050925"/>
            <a:ext cx="6705600" cy="2911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understand the process of creating a prototype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spcAft>
                <a:spcPts val="1438"/>
              </a:spcAft>
            </a:pPr>
            <a:r>
              <a:rPr lang="en-US" sz="4000">
                <a:solidFill>
                  <a:srgbClr val="000000"/>
                </a:solidFill>
              </a:rPr>
              <a:t>Creating Prototypes</a:t>
            </a:r>
          </a:p>
          <a:p>
            <a:r>
              <a:rPr lang="en-US" sz="2800">
                <a:solidFill>
                  <a:srgbClr val="000000"/>
                </a:solidFill>
              </a:rPr>
              <a:t>Some solutions are big. They require a lot of time, labor, and feedback from stakeholders. For such solutions, it’s critical that you “fail early and often”—when failure is cheap. Creating a prototype allows you to experiment with your solution while it is still quick and cheap.</a:t>
            </a:r>
          </a:p>
          <a:p>
            <a:endParaRPr lang="en-US" sz="2800">
              <a:solidFill>
                <a:srgbClr val="000000"/>
              </a:solidFill>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AutoShape 1"/>
          <p:cNvSpPr>
            <a:spLocks noChangeArrowheads="1"/>
          </p:cNvSpPr>
          <p:nvPr/>
        </p:nvSpPr>
        <p:spPr bwMode="auto">
          <a:xfrm>
            <a:off x="1025525" y="2687638"/>
            <a:ext cx="7680325" cy="3987800"/>
          </a:xfrm>
          <a:prstGeom prst="roundRect">
            <a:avLst>
              <a:gd name="adj" fmla="val 37"/>
            </a:avLst>
          </a:prstGeom>
          <a:solidFill>
            <a:srgbClr val="FFFFFF"/>
          </a:solidFill>
          <a:ln w="90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946" name="Text Box 2"/>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Creating Prototypes</a:t>
            </a:r>
          </a:p>
          <a:p>
            <a:pPr>
              <a:defRPr/>
            </a:pPr>
            <a:r>
              <a:rPr lang="en-US" sz="3000" b="1">
                <a:solidFill>
                  <a:srgbClr val="000080"/>
                </a:solidFill>
              </a:rPr>
              <a:t>What is a prototype?</a:t>
            </a:r>
          </a:p>
          <a:p>
            <a:pPr>
              <a:spcBef>
                <a:spcPts val="725"/>
              </a:spcBef>
              <a:defRPr/>
            </a:pPr>
            <a:r>
              <a:rPr lang="en-US" sz="2000">
                <a:solidFill>
                  <a:schemeClr val="tx1"/>
                </a:solidFill>
              </a:rPr>
              <a:t>A prototype is an early version of your solution that you can test out in a real-world setting. An effective prototype . . .</a:t>
            </a:r>
          </a:p>
        </p:txBody>
      </p:sp>
      <p:sp>
        <p:nvSpPr>
          <p:cNvPr id="82947" name="Text Box 3"/>
          <p:cNvSpPr txBox="1">
            <a:spLocks noChangeArrowheads="1"/>
          </p:cNvSpPr>
          <p:nvPr/>
        </p:nvSpPr>
        <p:spPr bwMode="auto">
          <a:xfrm>
            <a:off x="1346200" y="2841625"/>
            <a:ext cx="6765925" cy="3722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cs typeface="ＭＳ Ｐゴシック" charset="0"/>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9pPr>
          </a:lstStyle>
          <a:p>
            <a:pPr>
              <a:spcAft>
                <a:spcPts val="225"/>
              </a:spcAft>
              <a:buClr>
                <a:srgbClr val="800000"/>
              </a:buClr>
              <a:buFont typeface="Wingdings" charset="0"/>
              <a:buChar char="ü"/>
              <a:defRPr/>
            </a:pPr>
            <a:r>
              <a:rPr lang="en-US" sz="1800"/>
              <a:t>is quick and cheap to make,</a:t>
            </a:r>
          </a:p>
          <a:p>
            <a:pPr>
              <a:spcAft>
                <a:spcPts val="225"/>
              </a:spcAft>
              <a:buClr>
                <a:srgbClr val="800000"/>
              </a:buClr>
              <a:buFont typeface="Wingdings" charset="0"/>
              <a:buChar char="ü"/>
              <a:defRPr/>
            </a:pPr>
            <a:r>
              <a:rPr lang="en-US" sz="1800"/>
              <a:t>tests key features of your solution,</a:t>
            </a:r>
          </a:p>
          <a:p>
            <a:pPr>
              <a:spcAft>
                <a:spcPts val="225"/>
              </a:spcAft>
              <a:buClr>
                <a:srgbClr val="800000"/>
              </a:buClr>
              <a:buFont typeface="Wingdings" charset="0"/>
              <a:buChar char="ü"/>
              <a:defRPr/>
            </a:pPr>
            <a:r>
              <a:rPr lang="en-US" sz="1800"/>
              <a:t>prompts analysis of components,</a:t>
            </a:r>
          </a:p>
          <a:p>
            <a:pPr>
              <a:spcAft>
                <a:spcPts val="225"/>
              </a:spcAft>
              <a:buClr>
                <a:srgbClr val="800000"/>
              </a:buClr>
              <a:buFont typeface="Wingdings" charset="0"/>
              <a:buChar char="ü"/>
              <a:defRPr/>
            </a:pPr>
            <a:r>
              <a:rPr lang="en-US" sz="1800"/>
              <a:t>spurs thinking about alternatives,</a:t>
            </a:r>
          </a:p>
          <a:p>
            <a:pPr>
              <a:spcAft>
                <a:spcPts val="225"/>
              </a:spcAft>
              <a:buClr>
                <a:srgbClr val="800000"/>
              </a:buClr>
              <a:buFont typeface="Wingdings" charset="0"/>
              <a:buChar char="ü"/>
              <a:defRPr/>
            </a:pPr>
            <a:r>
              <a:rPr lang="en-US" sz="1800"/>
              <a:t>facilitates design thinking,</a:t>
            </a:r>
          </a:p>
          <a:p>
            <a:pPr>
              <a:spcAft>
                <a:spcPts val="225"/>
              </a:spcAft>
              <a:buClr>
                <a:srgbClr val="800000"/>
              </a:buClr>
              <a:buFont typeface="Wingdings" charset="0"/>
              <a:buChar char="ü"/>
              <a:defRPr/>
            </a:pPr>
            <a:r>
              <a:rPr lang="en-US" sz="1800"/>
              <a:t>allows feedback from designers and stakeholders,</a:t>
            </a:r>
          </a:p>
          <a:p>
            <a:pPr>
              <a:spcAft>
                <a:spcPts val="225"/>
              </a:spcAft>
              <a:buClr>
                <a:srgbClr val="800000"/>
              </a:buClr>
              <a:buFont typeface="Wingdings" charset="0"/>
              <a:buChar char="ü"/>
              <a:defRPr/>
            </a:pPr>
            <a:r>
              <a:rPr lang="en-US" sz="1800"/>
              <a:t>gets buy-in from designers and stakeholders,</a:t>
            </a:r>
          </a:p>
          <a:p>
            <a:pPr>
              <a:spcAft>
                <a:spcPts val="225"/>
              </a:spcAft>
              <a:buClr>
                <a:srgbClr val="800000"/>
              </a:buClr>
              <a:buFont typeface="Wingdings" charset="0"/>
              <a:buChar char="ü"/>
              <a:defRPr/>
            </a:pPr>
            <a:r>
              <a:rPr lang="en-US" sz="1800"/>
              <a:t>is easy to modify,</a:t>
            </a:r>
          </a:p>
          <a:p>
            <a:pPr>
              <a:spcAft>
                <a:spcPts val="225"/>
              </a:spcAft>
              <a:buClr>
                <a:srgbClr val="800000"/>
              </a:buClr>
              <a:buFont typeface="Wingdings" charset="0"/>
              <a:buChar char="ü"/>
              <a:defRPr/>
            </a:pPr>
            <a:r>
              <a:rPr lang="en-US" sz="1800"/>
              <a:t>is easy to throw out and start over,</a:t>
            </a:r>
          </a:p>
          <a:p>
            <a:pPr>
              <a:spcAft>
                <a:spcPts val="225"/>
              </a:spcAft>
              <a:buClr>
                <a:srgbClr val="800000"/>
              </a:buClr>
              <a:buFont typeface="Wingdings" charset="0"/>
              <a:buChar char="ü"/>
              <a:defRPr/>
            </a:pPr>
            <a:r>
              <a:rPr lang="en-US" sz="1800"/>
              <a:t>is a concrete form of thinking that allows deeper thinking, and</a:t>
            </a:r>
          </a:p>
          <a:p>
            <a:pPr>
              <a:spcAft>
                <a:spcPts val="225"/>
              </a:spcAft>
              <a:buClr>
                <a:srgbClr val="800000"/>
              </a:buClr>
              <a:buFont typeface="Wingdings" charset="0"/>
              <a:buChar char="ü"/>
              <a:defRPr/>
            </a:pPr>
            <a:r>
              <a:rPr lang="en-US" sz="1800"/>
              <a:t>helps designers answer key questions before moving to more complex, complete, and costly forms of the solution.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Creating Prototypes</a:t>
            </a:r>
          </a:p>
          <a:p>
            <a:pPr>
              <a:spcAft>
                <a:spcPts val="575"/>
              </a:spcAft>
              <a:defRPr/>
            </a:pPr>
            <a:r>
              <a:rPr lang="en-US" sz="3000" b="1">
                <a:solidFill>
                  <a:srgbClr val="000080"/>
                </a:solidFill>
              </a:rPr>
              <a:t>Why create a prototype?</a:t>
            </a:r>
          </a:p>
          <a:p>
            <a:pPr>
              <a:spcBef>
                <a:spcPts val="725"/>
              </a:spcBef>
              <a:defRPr/>
            </a:pPr>
            <a:r>
              <a:rPr lang="en-US" sz="2800"/>
              <a:t>Different prototypes have different purposes. Some prototypes are primarily experiments to see what will work. Others are meant to communicate an idea to other creators. Often, prototypes are meant to get buy-in from key stakeholders, a process you’ll explore on pages 26-27. The most powerful prototypes, of course, perform multiple roles.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Creating Prototypes</a:t>
            </a:r>
          </a:p>
          <a:p>
            <a:pPr>
              <a:spcAft>
                <a:spcPts val="575"/>
              </a:spcAft>
              <a:defRPr/>
            </a:pPr>
            <a:r>
              <a:rPr lang="en-US" sz="3000" b="1">
                <a:solidFill>
                  <a:srgbClr val="000080"/>
                </a:solidFill>
                <a:cs typeface="VectoraLT-Bold" charset="0"/>
              </a:rPr>
              <a:t>What forms can prototypes take?</a:t>
            </a:r>
          </a:p>
          <a:p>
            <a:pPr>
              <a:spcBef>
                <a:spcPts val="725"/>
              </a:spcBef>
              <a:defRPr/>
            </a:pPr>
            <a:r>
              <a:rPr lang="en-US" sz="2800">
                <a:cs typeface="VectoraLT-Bold" charset="0"/>
              </a:rPr>
              <a:t>The forms of prototypes are dictated by the final product. Plan to prototype each part of a solution that you are uncertain about:</a:t>
            </a:r>
          </a:p>
        </p:txBody>
      </p:sp>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3636963"/>
            <a:ext cx="3292475" cy="32924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720850" y="366713"/>
            <a:ext cx="6765925" cy="822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Your Resources</a:t>
            </a:r>
          </a:p>
        </p:txBody>
      </p:sp>
      <p:sp>
        <p:nvSpPr>
          <p:cNvPr id="10242" name="Text Box 2"/>
          <p:cNvSpPr txBox="1">
            <a:spLocks noChangeArrowheads="1"/>
          </p:cNvSpPr>
          <p:nvPr/>
        </p:nvSpPr>
        <p:spPr bwMode="auto">
          <a:xfrm>
            <a:off x="5100638" y="1749425"/>
            <a:ext cx="3732212" cy="6397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1800">
                <a:cs typeface="VectoraLT-Bold" charset="0"/>
              </a:rPr>
              <a:t>The Job Aid puts problem-solving strategies at your fingertips.</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36688"/>
            <a:ext cx="3171825" cy="42068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Creating Prototypes</a:t>
            </a:r>
          </a:p>
          <a:p>
            <a:pPr>
              <a:spcAft>
                <a:spcPts val="575"/>
              </a:spcAft>
              <a:defRPr/>
            </a:pPr>
            <a:r>
              <a:rPr lang="en-US" sz="3000" b="1">
                <a:solidFill>
                  <a:srgbClr val="000080"/>
                </a:solidFill>
              </a:rPr>
              <a:t>What forms can prototypes take?</a:t>
            </a:r>
            <a:endParaRPr lang="en-US" sz="2800" b="1">
              <a:solidFill>
                <a:schemeClr val="tx1"/>
              </a:solidFill>
            </a:endParaRPr>
          </a:p>
          <a:p>
            <a:pPr>
              <a:spcBef>
                <a:spcPts val="725"/>
              </a:spcBef>
              <a:buFont typeface="Arial" charset="0"/>
              <a:buChar char="•"/>
              <a:defRPr/>
            </a:pPr>
            <a:r>
              <a:rPr lang="en-US" sz="2800" b="1">
                <a:solidFill>
                  <a:schemeClr val="tx1"/>
                </a:solidFill>
              </a:rPr>
              <a:t>Process prototypes: </a:t>
            </a:r>
            <a:r>
              <a:rPr lang="en-US" sz="2800">
                <a:solidFill>
                  <a:schemeClr val="tx1"/>
                </a:solidFill>
              </a:rPr>
              <a:t>proposal, instructions, new procedure, new work flow</a:t>
            </a:r>
            <a:endParaRPr lang="en-US" sz="2800" b="1"/>
          </a:p>
          <a:p>
            <a:pPr>
              <a:spcBef>
                <a:spcPts val="725"/>
              </a:spcBef>
              <a:buFont typeface="Arial" charset="0"/>
              <a:buChar char="•"/>
              <a:defRPr/>
            </a:pPr>
            <a:r>
              <a:rPr lang="en-US" sz="2800" b="1"/>
              <a:t>Product prototypes:</a:t>
            </a:r>
            <a:r>
              <a:rPr lang="en-US" sz="2800"/>
              <a:t> Proposal, concept sketches, rapid prototype, proof of concept, scale model, working prototype</a:t>
            </a:r>
          </a:p>
          <a:p>
            <a:pPr>
              <a:spcBef>
                <a:spcPts val="725"/>
              </a:spcBef>
              <a:buFont typeface="Arial" charset="0"/>
              <a:buChar char="•"/>
              <a:defRPr/>
            </a:pPr>
            <a:r>
              <a:rPr lang="en-US" sz="2800" b="1"/>
              <a:t>Building prototypes:</a:t>
            </a:r>
            <a:r>
              <a:rPr lang="en-US" sz="2800"/>
              <a:t> Proposal, artist’s rendering, elevations, floor plans, scale model, technical rendering</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Creating Prototypes</a:t>
            </a:r>
          </a:p>
          <a:p>
            <a:pPr>
              <a:spcAft>
                <a:spcPts val="575"/>
              </a:spcAft>
              <a:defRPr/>
            </a:pPr>
            <a:r>
              <a:rPr lang="en-US" sz="3000" b="1">
                <a:solidFill>
                  <a:srgbClr val="000080"/>
                </a:solidFill>
              </a:rPr>
              <a:t>What forms can prototypes take?</a:t>
            </a:r>
          </a:p>
          <a:p>
            <a:pPr>
              <a:spcBef>
                <a:spcPts val="725"/>
              </a:spcBef>
              <a:buFont typeface="Arial" charset="0"/>
              <a:buChar char="•"/>
              <a:defRPr/>
            </a:pPr>
            <a:r>
              <a:rPr lang="en-US" sz="2800" b="1"/>
              <a:t>Software prototypes:</a:t>
            </a:r>
            <a:r>
              <a:rPr lang="en-US" sz="2800"/>
              <a:t> Proposal, flowchart, wire frame, horizontal prototype, vertical prototype, initial build, beta </a:t>
            </a:r>
          </a:p>
          <a:p>
            <a:pPr>
              <a:spcBef>
                <a:spcPts val="725"/>
              </a:spcBef>
              <a:buFont typeface="Arial" charset="0"/>
              <a:buChar char="•"/>
              <a:defRPr/>
            </a:pPr>
            <a:r>
              <a:rPr lang="en-US" sz="2800" b="1"/>
              <a:t>Writing-project prototypes:</a:t>
            </a:r>
            <a:r>
              <a:rPr lang="en-US" sz="2800"/>
              <a:t> Proposal, table of contents, outline, sample chapters, design prototype, sampler, first draft</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11:</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Consider Prototypes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909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091" name="Rectangle 3"/>
          <p:cNvSpPr>
            <a:spLocks noChangeArrowheads="1"/>
          </p:cNvSpPr>
          <p:nvPr/>
        </p:nvSpPr>
        <p:spPr bwMode="auto">
          <a:xfrm>
            <a:off x="1676400" y="1050925"/>
            <a:ext cx="6705600" cy="2911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learn strategies for getting stakeholder buy-in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t>Presenting to Stakeholders</a:t>
            </a:r>
          </a:p>
          <a:p>
            <a:pPr>
              <a:defRPr/>
            </a:pPr>
            <a:r>
              <a:rPr lang="en-US" sz="2800"/>
              <a:t>Stakeholders are those who are going to be affected by the solution and often are those paying to have the solution created. A key part of complex problem solving is to get feedback and buy-in (approval to complete the solution) from key stakeholders.</a:t>
            </a:r>
          </a:p>
          <a:p>
            <a:pPr>
              <a:defRPr/>
            </a:pPr>
            <a:endParaRPr lang="en-US" sz="280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Presenting to Stakeholders</a:t>
            </a:r>
          </a:p>
          <a:p>
            <a:pPr>
              <a:spcAft>
                <a:spcPts val="575"/>
              </a:spcAft>
              <a:defRPr/>
            </a:pPr>
            <a:r>
              <a:rPr lang="en-US" sz="3000" b="1">
                <a:solidFill>
                  <a:srgbClr val="000080"/>
                </a:solidFill>
                <a:cs typeface="VectoraLT-Bold" charset="0"/>
              </a:rPr>
              <a:t>How can I get stakeholder buy-in?</a:t>
            </a:r>
          </a:p>
          <a:p>
            <a:pPr>
              <a:spcBef>
                <a:spcPts val="725"/>
              </a:spcBef>
              <a:defRPr/>
            </a:pPr>
            <a:r>
              <a:rPr lang="en-US" sz="2800">
                <a:cs typeface="VectoraLT-Bold" charset="0"/>
              </a:rPr>
              <a:t>Use your prototypes as opportunities to communicate with and get approval from stakeholders. Remember that stakeholders may be resistant to changes, so the way you present your prototype is critical for overcoming this resistance and getting buy-in. Follow these tips: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1700213" y="349250"/>
            <a:ext cx="6894512" cy="2576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Presenting to Stakeholders</a:t>
            </a:r>
          </a:p>
          <a:p>
            <a:pPr>
              <a:spcAft>
                <a:spcPts val="575"/>
              </a:spcAft>
              <a:defRPr/>
            </a:pPr>
            <a:r>
              <a:rPr lang="en-US" sz="3000" b="1">
                <a:solidFill>
                  <a:srgbClr val="000080"/>
                </a:solidFill>
                <a:cs typeface="VectoraLT-Bold" charset="0"/>
              </a:rPr>
              <a:t>How can I get stakeholder buy-in?</a:t>
            </a:r>
          </a:p>
          <a:p>
            <a:pPr>
              <a:spcBef>
                <a:spcPts val="725"/>
              </a:spcBef>
              <a:buFont typeface="Arial" charset="0"/>
              <a:buChar char="•"/>
              <a:defRPr/>
            </a:pPr>
            <a:r>
              <a:rPr lang="en-US" sz="2800" b="1">
                <a:cs typeface="VectoraLT-Bold" charset="0"/>
              </a:rPr>
              <a:t>Remind the stakeholders of the goal</a:t>
            </a:r>
            <a:r>
              <a:rPr lang="en-US" sz="2800">
                <a:cs typeface="VectoraLT-Bold" charset="0"/>
              </a:rPr>
              <a:t> and objectives.</a:t>
            </a:r>
          </a:p>
        </p:txBody>
      </p:sp>
      <p:sp>
        <p:nvSpPr>
          <p:cNvPr id="92162" name="AutoShape 2"/>
          <p:cNvSpPr>
            <a:spLocks noChangeArrowheads="1"/>
          </p:cNvSpPr>
          <p:nvPr/>
        </p:nvSpPr>
        <p:spPr bwMode="auto">
          <a:xfrm>
            <a:off x="1020763" y="2754313"/>
            <a:ext cx="7680325" cy="1176337"/>
          </a:xfrm>
          <a:prstGeom prst="roundRect">
            <a:avLst>
              <a:gd name="adj" fmla="val 134"/>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163" name="Text Box 3"/>
          <p:cNvSpPr txBox="1">
            <a:spLocks noChangeArrowheads="1"/>
          </p:cNvSpPr>
          <p:nvPr/>
        </p:nvSpPr>
        <p:spPr bwMode="auto">
          <a:xfrm>
            <a:off x="1116013" y="2854325"/>
            <a:ext cx="7478712" cy="912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1800"/>
              <a:t>“The goal here is to take some unused warehouse space and convert it into a workspace that can accommodate the IT department, which includes 12 workers, their desks and equipment, and the servers.”</a:t>
            </a:r>
          </a:p>
        </p:txBody>
      </p:sp>
      <p:sp>
        <p:nvSpPr>
          <p:cNvPr id="92164" name="Text Box 4"/>
          <p:cNvSpPr txBox="1">
            <a:spLocks noChangeArrowheads="1"/>
          </p:cNvSpPr>
          <p:nvPr/>
        </p:nvSpPr>
        <p:spPr bwMode="auto">
          <a:xfrm>
            <a:off x="1736725" y="4127500"/>
            <a:ext cx="6894513" cy="942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cs typeface="ＭＳ Ｐゴシック" charset="0"/>
              </a:defRPr>
            </a:lvl1pPr>
            <a:lvl2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2pPr>
            <a:lvl3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3pPr>
            <a:lvl4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4pPr>
            <a:lvl5pP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defRPr sz="2400">
                <a:solidFill>
                  <a:srgbClr val="000000"/>
                </a:solidFill>
                <a:latin typeface="Arial" charset="0"/>
                <a:ea typeface="ＭＳ Ｐゴシック" charset="0"/>
              </a:defRPr>
            </a:lvl9pPr>
          </a:lstStyle>
          <a:p>
            <a:pPr>
              <a:spcAft>
                <a:spcPts val="1438"/>
              </a:spcAft>
              <a:buFont typeface="Arial" charset="0"/>
              <a:buChar char="•"/>
              <a:defRPr/>
            </a:pPr>
            <a:r>
              <a:rPr lang="en-US" sz="2800" b="1">
                <a:cs typeface="VectoraLT-Bold" charset="0"/>
              </a:rPr>
              <a:t>Indicate what the prototype is meant to do</a:t>
            </a:r>
            <a:r>
              <a:rPr lang="en-US" sz="2800">
                <a:cs typeface="VectoraLT-Bold" charset="0"/>
              </a:rPr>
              <a:t> and what it is not meant to do.</a:t>
            </a:r>
          </a:p>
        </p:txBody>
      </p:sp>
      <p:sp>
        <p:nvSpPr>
          <p:cNvPr id="92165" name="AutoShape 5"/>
          <p:cNvSpPr>
            <a:spLocks noChangeArrowheads="1"/>
          </p:cNvSpPr>
          <p:nvPr/>
        </p:nvSpPr>
        <p:spPr bwMode="auto">
          <a:xfrm>
            <a:off x="1016000" y="5132388"/>
            <a:ext cx="7680325" cy="1176337"/>
          </a:xfrm>
          <a:prstGeom prst="roundRect">
            <a:avLst>
              <a:gd name="adj" fmla="val 134"/>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166" name="Text Box 6"/>
          <p:cNvSpPr txBox="1">
            <a:spLocks noChangeArrowheads="1"/>
          </p:cNvSpPr>
          <p:nvPr/>
        </p:nvSpPr>
        <p:spPr bwMode="auto">
          <a:xfrm>
            <a:off x="1111250" y="5268913"/>
            <a:ext cx="7478713" cy="912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1800"/>
              <a:t>“These are early concept sketches that show possible layouts for the converted office space. As you can see, we’ve experimented with three different arrangements.”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Text Box 1"/>
          <p:cNvSpPr txBox="1">
            <a:spLocks noChangeArrowheads="1"/>
          </p:cNvSpPr>
          <p:nvPr/>
        </p:nvSpPr>
        <p:spPr bwMode="auto">
          <a:xfrm>
            <a:off x="1700213" y="349250"/>
            <a:ext cx="6894512" cy="2576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Presenting to Stakeholders</a:t>
            </a:r>
          </a:p>
          <a:p>
            <a:pPr>
              <a:spcAft>
                <a:spcPts val="575"/>
              </a:spcAft>
              <a:defRPr/>
            </a:pPr>
            <a:r>
              <a:rPr lang="en-US" sz="3000" b="1">
                <a:solidFill>
                  <a:srgbClr val="000080"/>
                </a:solidFill>
                <a:cs typeface="VectoraLT-Bold" charset="0"/>
              </a:rPr>
              <a:t>How can I get stakeholder buy-in?</a:t>
            </a:r>
          </a:p>
          <a:p>
            <a:pPr>
              <a:spcBef>
                <a:spcPts val="725"/>
              </a:spcBef>
              <a:buFont typeface="Arial" charset="0"/>
              <a:buChar char="•"/>
              <a:defRPr/>
            </a:pPr>
            <a:r>
              <a:rPr lang="en-US" sz="2800" b="1">
                <a:cs typeface="VectoraLT-Bold" charset="0"/>
              </a:rPr>
              <a:t>Indicate just what feedback you want</a:t>
            </a:r>
            <a:r>
              <a:rPr lang="en-US" sz="2800">
                <a:cs typeface="VectoraLT-Bold" charset="0"/>
              </a:rPr>
              <a:t> and do not want for a given prototype.</a:t>
            </a:r>
          </a:p>
        </p:txBody>
      </p:sp>
      <p:sp>
        <p:nvSpPr>
          <p:cNvPr id="93186" name="AutoShape 2"/>
          <p:cNvSpPr>
            <a:spLocks noChangeArrowheads="1"/>
          </p:cNvSpPr>
          <p:nvPr/>
        </p:nvSpPr>
        <p:spPr bwMode="auto">
          <a:xfrm>
            <a:off x="1020763" y="2754313"/>
            <a:ext cx="7680325" cy="1450975"/>
          </a:xfrm>
          <a:prstGeom prst="roundRect">
            <a:avLst>
              <a:gd name="adj" fmla="val 106"/>
            </a:avLst>
          </a:prstGeom>
          <a:solidFill>
            <a:srgbClr val="FFFFFF"/>
          </a:solidFill>
          <a:ln w="9000"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3187" name="Text Box 3"/>
          <p:cNvSpPr txBox="1">
            <a:spLocks noChangeArrowheads="1"/>
          </p:cNvSpPr>
          <p:nvPr/>
        </p:nvSpPr>
        <p:spPr bwMode="auto">
          <a:xfrm>
            <a:off x="1116013" y="2854325"/>
            <a:ext cx="7296150" cy="1187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1800"/>
              <a:t>“Specifically, I’d like you to focus on the choices for cubical boundaries—four-foot, five-foot, cloth, glass, or open. Don’t worry about the lighting shown here. We’ll show you a number of possibilities for lighting later.”</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Text Box 1"/>
          <p:cNvSpPr txBox="1">
            <a:spLocks noChangeArrowheads="1"/>
          </p:cNvSpPr>
          <p:nvPr/>
        </p:nvSpPr>
        <p:spPr bwMode="auto">
          <a:xfrm>
            <a:off x="1700213" y="349250"/>
            <a:ext cx="6894512" cy="3636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Presenting to Stakeholders</a:t>
            </a:r>
          </a:p>
          <a:p>
            <a:pPr>
              <a:spcAft>
                <a:spcPts val="575"/>
              </a:spcAft>
              <a:defRPr/>
            </a:pPr>
            <a:r>
              <a:rPr lang="en-US" sz="3000" b="1">
                <a:solidFill>
                  <a:srgbClr val="000080"/>
                </a:solidFill>
              </a:rPr>
              <a:t>How can I get stakeholder buy-in?</a:t>
            </a:r>
          </a:p>
          <a:p>
            <a:pPr>
              <a:spcBef>
                <a:spcPts val="725"/>
              </a:spcBef>
              <a:buFont typeface="Arial" charset="0"/>
              <a:buChar char="•"/>
              <a:defRPr/>
            </a:pPr>
            <a:r>
              <a:rPr lang="en-US" sz="2800" b="1"/>
              <a:t>Record the feedback,</a:t>
            </a:r>
            <a:r>
              <a:rPr lang="en-US" sz="2800"/>
              <a:t> thinking about what is working and what could work better. Also consider other improvements that you could make based on the feedback.</a:t>
            </a:r>
          </a:p>
        </p:txBody>
      </p:sp>
      <p:sp>
        <p:nvSpPr>
          <p:cNvPr id="94210" name="AutoShape 2"/>
          <p:cNvSpPr>
            <a:spLocks noChangeArrowheads="1"/>
          </p:cNvSpPr>
          <p:nvPr/>
        </p:nvSpPr>
        <p:spPr bwMode="auto">
          <a:xfrm>
            <a:off x="1020763" y="4122738"/>
            <a:ext cx="7680325" cy="1450975"/>
          </a:xfrm>
          <a:prstGeom prst="roundRect">
            <a:avLst>
              <a:gd name="adj" fmla="val 106"/>
            </a:avLst>
          </a:prstGeom>
          <a:solidFill>
            <a:srgbClr val="FFFFFF"/>
          </a:solidFill>
          <a:ln w="90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4211" name="Text Box 3"/>
          <p:cNvSpPr txBox="1">
            <a:spLocks noChangeArrowheads="1"/>
          </p:cNvSpPr>
          <p:nvPr/>
        </p:nvSpPr>
        <p:spPr bwMode="auto">
          <a:xfrm>
            <a:off x="1116013" y="4222750"/>
            <a:ext cx="7296150" cy="1187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1800"/>
              <a:t>“So, it sounds like you are really much more interested in keeping an open concept. Should that idea extend beyond the workspaces? For example, if we introduced a bank of skylights, that would make the space feel much more open.”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Text Box 1"/>
          <p:cNvSpPr txBox="1">
            <a:spLocks noChangeArrowheads="1"/>
          </p:cNvSpPr>
          <p:nvPr/>
        </p:nvSpPr>
        <p:spPr bwMode="auto">
          <a:xfrm>
            <a:off x="1700213" y="349250"/>
            <a:ext cx="6894512" cy="3636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Presenting to Stakeholders</a:t>
            </a:r>
          </a:p>
          <a:p>
            <a:pPr>
              <a:spcAft>
                <a:spcPts val="575"/>
              </a:spcAft>
              <a:defRPr/>
            </a:pPr>
            <a:r>
              <a:rPr lang="en-US" sz="3000" b="1">
                <a:solidFill>
                  <a:srgbClr val="000080"/>
                </a:solidFill>
                <a:cs typeface="VectoraLT-Bold" charset="0"/>
              </a:rPr>
              <a:t>How can I get stakeholder buy-in?</a:t>
            </a:r>
          </a:p>
          <a:p>
            <a:pPr>
              <a:spcBef>
                <a:spcPts val="725"/>
              </a:spcBef>
              <a:buFont typeface="Arial" charset="0"/>
              <a:buChar char="•"/>
              <a:defRPr/>
            </a:pPr>
            <a:r>
              <a:rPr lang="en-US" sz="2800" b="1">
                <a:cs typeface="VectoraLT-Bold" charset="0"/>
              </a:rPr>
              <a:t>Choose your battles,</a:t>
            </a:r>
            <a:r>
              <a:rPr lang="en-US" sz="2800">
                <a:cs typeface="VectoraLT-Bold" charset="0"/>
              </a:rPr>
              <a:t> keeping your eyes on the goal. As long as you and the stakeholders share a common goal, you can agree to adopt changes that serve that goal and reject changes that do not.</a:t>
            </a:r>
          </a:p>
        </p:txBody>
      </p:sp>
      <p:sp>
        <p:nvSpPr>
          <p:cNvPr id="95234" name="AutoShape 2"/>
          <p:cNvSpPr>
            <a:spLocks noChangeArrowheads="1"/>
          </p:cNvSpPr>
          <p:nvPr/>
        </p:nvSpPr>
        <p:spPr bwMode="auto">
          <a:xfrm>
            <a:off x="1020763" y="4610100"/>
            <a:ext cx="7680325" cy="1181100"/>
          </a:xfrm>
          <a:prstGeom prst="roundRect">
            <a:avLst>
              <a:gd name="adj" fmla="val 134"/>
            </a:avLst>
          </a:prstGeom>
          <a:solidFill>
            <a:srgbClr val="FFFFFF"/>
          </a:solidFill>
          <a:ln w="90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5235" name="Text Box 3"/>
          <p:cNvSpPr txBox="1">
            <a:spLocks noChangeArrowheads="1"/>
          </p:cNvSpPr>
          <p:nvPr/>
        </p:nvSpPr>
        <p:spPr bwMode="auto">
          <a:xfrm>
            <a:off x="1116013" y="4710113"/>
            <a:ext cx="7296150" cy="912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defRPr/>
            </a:pPr>
            <a:r>
              <a:rPr lang="en-US" sz="1800"/>
              <a:t>“We need to remember that this space must accommodate the servers, which will need to be separated from the open space and have their own climate controls.”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1:</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Taking a Pre-Assessment</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12:</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Get Buy-In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7282"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7283" name="Rectangle 3"/>
          <p:cNvSpPr>
            <a:spLocks noChangeArrowheads="1"/>
          </p:cNvSpPr>
          <p:nvPr/>
        </p:nvSpPr>
        <p:spPr bwMode="auto">
          <a:xfrm>
            <a:off x="1676400" y="1050925"/>
            <a:ext cx="6705600" cy="300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understand three basic approaches to creating solutions and recognize when each approach works best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Creating Your Solution</a:t>
            </a:r>
          </a:p>
          <a:p>
            <a:pPr>
              <a:defRPr/>
            </a:pPr>
            <a:r>
              <a:rPr lang="en-US" sz="2800">
                <a:cs typeface="VectoraLT-Bold" charset="0"/>
              </a:rPr>
              <a:t>Creating your solution is a matter of working with your plan, your prototypes, and the feedback you have received in order to actualize your solution. Different types of solutions require different approaches.</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Creating Your Solution</a:t>
            </a:r>
          </a:p>
          <a:p>
            <a:pPr>
              <a:spcAft>
                <a:spcPts val="575"/>
              </a:spcAft>
              <a:defRPr/>
            </a:pPr>
            <a:r>
              <a:rPr lang="en-US" sz="3000" b="1">
                <a:solidFill>
                  <a:srgbClr val="000080"/>
                </a:solidFill>
              </a:rPr>
              <a:t>What are three approaches to creating?</a:t>
            </a:r>
          </a:p>
          <a:p>
            <a:pPr>
              <a:spcBef>
                <a:spcPts val="725"/>
              </a:spcBef>
              <a:defRPr/>
            </a:pPr>
            <a:r>
              <a:rPr lang="en-US" sz="2600">
                <a:solidFill>
                  <a:schemeClr val="tx1"/>
                </a:solidFill>
              </a:rPr>
              <a:t>There are three basic approaches to creating something: </a:t>
            </a:r>
            <a:r>
              <a:rPr lang="en-US" sz="2600" i="1">
                <a:solidFill>
                  <a:schemeClr val="tx1"/>
                </a:solidFill>
              </a:rPr>
              <a:t>building, growing,</a:t>
            </a:r>
            <a:r>
              <a:rPr lang="en-US" sz="2600">
                <a:solidFill>
                  <a:schemeClr val="tx1"/>
                </a:solidFill>
              </a:rPr>
              <a:t> and </a:t>
            </a:r>
            <a:r>
              <a:rPr lang="en-US" sz="2600" i="1">
                <a:solidFill>
                  <a:schemeClr val="tx1"/>
                </a:solidFill>
              </a:rPr>
              <a:t>exploring</a:t>
            </a:r>
            <a:r>
              <a:rPr lang="en-US" sz="2600">
                <a:solidFill>
                  <a:schemeClr val="tx1"/>
                </a:solidFill>
              </a:rPr>
              <a:t>. The best approach depends on the situation and the person who is doing the work. At times you’ll use all three approaches.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1700213" y="349250"/>
            <a:ext cx="6894512" cy="2393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Creating Your Solution</a:t>
            </a:r>
          </a:p>
          <a:p>
            <a:pPr>
              <a:spcAft>
                <a:spcPts val="575"/>
              </a:spcAft>
              <a:defRPr/>
            </a:pPr>
            <a:r>
              <a:rPr lang="en-US" sz="3000" b="1">
                <a:solidFill>
                  <a:srgbClr val="000080"/>
                </a:solidFill>
              </a:rPr>
              <a:t>What are three approaches to creating?</a:t>
            </a:r>
          </a:p>
          <a:p>
            <a:pPr>
              <a:spcBef>
                <a:spcPts val="725"/>
              </a:spcBef>
              <a:defRPr/>
            </a:pPr>
            <a:endParaRPr lang="en-US" sz="2800"/>
          </a:p>
        </p:txBody>
      </p:sp>
      <p:sp>
        <p:nvSpPr>
          <p:cNvPr id="100354" name="AutoShape 2"/>
          <p:cNvSpPr>
            <a:spLocks noChangeArrowheads="1"/>
          </p:cNvSpPr>
          <p:nvPr/>
        </p:nvSpPr>
        <p:spPr bwMode="auto">
          <a:xfrm>
            <a:off x="152400" y="2209800"/>
            <a:ext cx="8839200" cy="4038600"/>
          </a:xfrm>
          <a:prstGeom prst="roundRect">
            <a:avLst>
              <a:gd name="adj" fmla="val 42"/>
            </a:avLst>
          </a:prstGeom>
          <a:solidFill>
            <a:srgbClr val="FFFFFF"/>
          </a:solidFill>
          <a:ln w="90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aphicFrame>
        <p:nvGraphicFramePr>
          <p:cNvPr id="100384" name="Group 32"/>
          <p:cNvGraphicFramePr>
            <a:graphicFrameLocks noGrp="1"/>
          </p:cNvGraphicFramePr>
          <p:nvPr/>
        </p:nvGraphicFramePr>
        <p:xfrm>
          <a:off x="384175" y="2419350"/>
          <a:ext cx="8455025" cy="3752850"/>
        </p:xfrm>
        <a:graphic>
          <a:graphicData uri="http://schemas.openxmlformats.org/drawingml/2006/table">
            <a:tbl>
              <a:tblPr/>
              <a:tblGrid>
                <a:gridCol w="1212850">
                  <a:extLst>
                    <a:ext uri="{9D8B030D-6E8A-4147-A177-3AD203B41FA5}">
                      <a16:colId xmlns:a16="http://schemas.microsoft.com/office/drawing/2014/main" val="20000"/>
                    </a:ext>
                  </a:extLst>
                </a:gridCol>
                <a:gridCol w="1806575">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12925">
                  <a:extLst>
                    <a:ext uri="{9D8B030D-6E8A-4147-A177-3AD203B41FA5}">
                      <a16:colId xmlns:a16="http://schemas.microsoft.com/office/drawing/2014/main" val="20003"/>
                    </a:ext>
                  </a:extLst>
                </a:gridCol>
                <a:gridCol w="1812925">
                  <a:extLst>
                    <a:ext uri="{9D8B030D-6E8A-4147-A177-3AD203B41FA5}">
                      <a16:colId xmlns:a16="http://schemas.microsoft.com/office/drawing/2014/main" val="20004"/>
                    </a:ext>
                  </a:extLst>
                </a:gridCol>
              </a:tblGrid>
              <a:tr h="727075">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Ways to Create</a:t>
                      </a:r>
                    </a:p>
                  </a:txBody>
                  <a:tcPr marL="36000" marR="36000" marT="51876" marB="36000" horzOverflow="overflow">
                    <a:lnL>
                      <a:noFill/>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Description</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Best Use</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Caveat</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Example</a:t>
                      </a:r>
                    </a:p>
                  </a:txBody>
                  <a:tcPr marL="36000" marR="36000" marT="51876" marB="36000" horzOverflow="overflow">
                    <a:lnL w="7200" cap="flat" cmpd="sng" algn="ctr">
                      <a:solidFill>
                        <a:srgbClr val="D1D1B0"/>
                      </a:solidFill>
                      <a:prstDash val="solid"/>
                      <a:round/>
                      <a:headEnd type="none" w="med" len="med"/>
                      <a:tailEnd type="none" w="med" len="med"/>
                    </a:lnL>
                    <a:lnR>
                      <a:noFill/>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extLst>
                  <a:ext uri="{0D108BD9-81ED-4DB2-BD59-A6C34878D82A}">
                    <a16:rowId xmlns:a16="http://schemas.microsoft.com/office/drawing/2014/main" val="10000"/>
                  </a:ext>
                </a:extLst>
              </a:tr>
              <a:tr h="3025775">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F3277"/>
                          </a:solidFill>
                          <a:effectLst/>
                          <a:latin typeface="Arial" charset="0"/>
                          <a:ea typeface="ＭＳ Ｐゴシック" charset="0"/>
                          <a:cs typeface="ＭＳ Ｐゴシック" charset="0"/>
                        </a:rPr>
                        <a:t>Building</a:t>
                      </a:r>
                    </a:p>
                  </a:txBody>
                  <a:tcPr marL="36000" marR="36000" marT="51876" marB="36000" horzOverflow="overflow">
                    <a:lnL>
                      <a:noFill/>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you build something, you start with critical thinking. You set precise goals, make careful plans, gather the materials you need, and work steadily at creating. </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This approach works best when materials are expensive, schedules are tight, and results are well defined.</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building something, don’t be ruled solely by your plans. Be ready to take opportunities that arise.</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rgbClr val="0F3277"/>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chemeClr val="tx1"/>
                          </a:solidFill>
                          <a:effectLst/>
                          <a:latin typeface="Arial" charset="0"/>
                          <a:ea typeface="Osaka" charset="0"/>
                          <a:cs typeface="Osaka" charset="0"/>
                        </a:rPr>
                        <a:t>A social worker logs a summary report after a client consultation. The report has clearly defined parts and requires timely completion. 	</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a:noFill/>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7" name="Text Box 1"/>
          <p:cNvSpPr txBox="1">
            <a:spLocks noChangeArrowheads="1"/>
          </p:cNvSpPr>
          <p:nvPr/>
        </p:nvSpPr>
        <p:spPr bwMode="auto">
          <a:xfrm>
            <a:off x="1700213" y="349250"/>
            <a:ext cx="6894512" cy="2393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Creating Your Solution</a:t>
            </a:r>
          </a:p>
          <a:p>
            <a:pPr>
              <a:spcAft>
                <a:spcPts val="575"/>
              </a:spcAft>
              <a:defRPr/>
            </a:pPr>
            <a:r>
              <a:rPr lang="en-US" sz="3000" b="1">
                <a:solidFill>
                  <a:srgbClr val="000080"/>
                </a:solidFill>
              </a:rPr>
              <a:t>What are three approaches to creating?</a:t>
            </a:r>
          </a:p>
          <a:p>
            <a:pPr>
              <a:spcBef>
                <a:spcPts val="725"/>
              </a:spcBef>
              <a:defRPr/>
            </a:pPr>
            <a:endParaRPr lang="en-US" sz="2800"/>
          </a:p>
        </p:txBody>
      </p:sp>
      <p:sp>
        <p:nvSpPr>
          <p:cNvPr id="101378" name="AutoShape 2"/>
          <p:cNvSpPr>
            <a:spLocks noChangeArrowheads="1"/>
          </p:cNvSpPr>
          <p:nvPr/>
        </p:nvSpPr>
        <p:spPr bwMode="auto">
          <a:xfrm>
            <a:off x="76200" y="2209800"/>
            <a:ext cx="8991600" cy="4114800"/>
          </a:xfrm>
          <a:prstGeom prst="roundRect">
            <a:avLst>
              <a:gd name="adj" fmla="val 42"/>
            </a:avLst>
          </a:prstGeom>
          <a:solidFill>
            <a:srgbClr val="FFFFFF"/>
          </a:solidFill>
          <a:ln w="90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aphicFrame>
        <p:nvGraphicFramePr>
          <p:cNvPr id="101406" name="Group 30"/>
          <p:cNvGraphicFramePr>
            <a:graphicFrameLocks noGrp="1"/>
          </p:cNvGraphicFramePr>
          <p:nvPr/>
        </p:nvGraphicFramePr>
        <p:xfrm>
          <a:off x="228600" y="2438400"/>
          <a:ext cx="8686800" cy="3733800"/>
        </p:xfrm>
        <a:graphic>
          <a:graphicData uri="http://schemas.openxmlformats.org/drawingml/2006/table">
            <a:tbl>
              <a:tblPr/>
              <a:tblGrid>
                <a:gridCol w="1244600">
                  <a:extLst>
                    <a:ext uri="{9D8B030D-6E8A-4147-A177-3AD203B41FA5}">
                      <a16:colId xmlns:a16="http://schemas.microsoft.com/office/drawing/2014/main" val="20000"/>
                    </a:ext>
                  </a:extLst>
                </a:gridCol>
                <a:gridCol w="1858963">
                  <a:extLst>
                    <a:ext uri="{9D8B030D-6E8A-4147-A177-3AD203B41FA5}">
                      <a16:colId xmlns:a16="http://schemas.microsoft.com/office/drawing/2014/main" val="20001"/>
                    </a:ext>
                  </a:extLst>
                </a:gridCol>
                <a:gridCol w="1858962">
                  <a:extLst>
                    <a:ext uri="{9D8B030D-6E8A-4147-A177-3AD203B41FA5}">
                      <a16:colId xmlns:a16="http://schemas.microsoft.com/office/drawing/2014/main" val="20002"/>
                    </a:ext>
                  </a:extLst>
                </a:gridCol>
                <a:gridCol w="1862138">
                  <a:extLst>
                    <a:ext uri="{9D8B030D-6E8A-4147-A177-3AD203B41FA5}">
                      <a16:colId xmlns:a16="http://schemas.microsoft.com/office/drawing/2014/main" val="20003"/>
                    </a:ext>
                  </a:extLst>
                </a:gridCol>
                <a:gridCol w="1862137">
                  <a:extLst>
                    <a:ext uri="{9D8B030D-6E8A-4147-A177-3AD203B41FA5}">
                      <a16:colId xmlns:a16="http://schemas.microsoft.com/office/drawing/2014/main" val="20004"/>
                    </a:ext>
                  </a:extLst>
                </a:gridCol>
              </a:tblGrid>
              <a:tr h="719138">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Ways to Create</a:t>
                      </a:r>
                    </a:p>
                  </a:txBody>
                  <a:tcPr marL="36000" marR="36000" marT="51876" marB="36000" horzOverflow="overflow">
                    <a:lnL>
                      <a:noFill/>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Description</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Best Use</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Caveat</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Example</a:t>
                      </a:r>
                    </a:p>
                  </a:txBody>
                  <a:tcPr marL="36000" marR="36000" marT="51876" marB="36000" horzOverflow="overflow">
                    <a:lnL w="7200" cap="flat" cmpd="sng" algn="ctr">
                      <a:solidFill>
                        <a:srgbClr val="D1D1B0"/>
                      </a:solidFill>
                      <a:prstDash val="solid"/>
                      <a:round/>
                      <a:headEnd type="none" w="med" len="med"/>
                      <a:tailEnd type="none" w="med" len="med"/>
                    </a:lnL>
                    <a:lnR>
                      <a:noFill/>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extLst>
                  <a:ext uri="{0D108BD9-81ED-4DB2-BD59-A6C34878D82A}">
                    <a16:rowId xmlns:a16="http://schemas.microsoft.com/office/drawing/2014/main" val="10000"/>
                  </a:ext>
                </a:extLst>
              </a:tr>
              <a:tr h="3014662">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F3277"/>
                          </a:solidFill>
                          <a:effectLst/>
                          <a:latin typeface="Arial" charset="0"/>
                          <a:ea typeface="ＭＳ Ｐゴシック" charset="0"/>
                          <a:cs typeface="ＭＳ Ｐゴシック" charset="0"/>
                        </a:rPr>
                        <a:t>Growing</a:t>
                      </a:r>
                    </a:p>
                  </a:txBody>
                  <a:tcPr marL="36000" marR="36000" marT="51876" marB="36000" horzOverflow="overflow">
                    <a:lnL>
                      <a:noFill/>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you grow something, you use critical thinking and creative thinking hand in hand. You have a plan, but you also watch things develop and adapt as you go.</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This approach works best when factors aren’t completely within your control and some unknowns exist.</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growing something, you need to constantly tend your project and react as it changes.</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rgbClr val="0F3277"/>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chemeClr val="tx1"/>
                          </a:solidFill>
                          <a:effectLst/>
                          <a:latin typeface="Arial" charset="0"/>
                          <a:ea typeface="Osaka" charset="0"/>
                          <a:cs typeface="Osaka" charset="0"/>
                        </a:rPr>
                        <a:t>A social worker sets out to establish trust with a new client. The worker has a plan but must react to the client’s uncertain state of mind 	</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a:noFill/>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1700213" y="349250"/>
            <a:ext cx="6894512" cy="2393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rPr>
              <a:t>Creating Your Solution</a:t>
            </a:r>
          </a:p>
          <a:p>
            <a:pPr>
              <a:spcAft>
                <a:spcPts val="575"/>
              </a:spcAft>
              <a:defRPr/>
            </a:pPr>
            <a:r>
              <a:rPr lang="en-US" sz="3000" b="1">
                <a:solidFill>
                  <a:srgbClr val="000080"/>
                </a:solidFill>
              </a:rPr>
              <a:t>What are three approaches to creating?</a:t>
            </a:r>
          </a:p>
          <a:p>
            <a:pPr>
              <a:spcBef>
                <a:spcPts val="725"/>
              </a:spcBef>
              <a:defRPr/>
            </a:pPr>
            <a:endParaRPr lang="en-US" sz="2800"/>
          </a:p>
        </p:txBody>
      </p:sp>
      <p:sp>
        <p:nvSpPr>
          <p:cNvPr id="102402" name="AutoShape 2"/>
          <p:cNvSpPr>
            <a:spLocks noChangeArrowheads="1"/>
          </p:cNvSpPr>
          <p:nvPr/>
        </p:nvSpPr>
        <p:spPr bwMode="auto">
          <a:xfrm>
            <a:off x="152400" y="2209800"/>
            <a:ext cx="8763000" cy="3962400"/>
          </a:xfrm>
          <a:prstGeom prst="roundRect">
            <a:avLst>
              <a:gd name="adj" fmla="val 42"/>
            </a:avLst>
          </a:prstGeom>
          <a:solidFill>
            <a:srgbClr val="FFFFFF"/>
          </a:solidFill>
          <a:ln w="90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aphicFrame>
        <p:nvGraphicFramePr>
          <p:cNvPr id="102430" name="Group 30"/>
          <p:cNvGraphicFramePr>
            <a:graphicFrameLocks noGrp="1"/>
          </p:cNvGraphicFramePr>
          <p:nvPr/>
        </p:nvGraphicFramePr>
        <p:xfrm>
          <a:off x="303213" y="2455863"/>
          <a:ext cx="8535987" cy="3487737"/>
        </p:xfrm>
        <a:graphic>
          <a:graphicData uri="http://schemas.openxmlformats.org/drawingml/2006/table">
            <a:tbl>
              <a:tblPr/>
              <a:tblGrid>
                <a:gridCol w="1222375">
                  <a:extLst>
                    <a:ext uri="{9D8B030D-6E8A-4147-A177-3AD203B41FA5}">
                      <a16:colId xmlns:a16="http://schemas.microsoft.com/office/drawing/2014/main" val="20000"/>
                    </a:ext>
                  </a:extLst>
                </a:gridCol>
                <a:gridCol w="1825625">
                  <a:extLst>
                    <a:ext uri="{9D8B030D-6E8A-4147-A177-3AD203B41FA5}">
                      <a16:colId xmlns:a16="http://schemas.microsoft.com/office/drawing/2014/main" val="20001"/>
                    </a:ext>
                  </a:extLst>
                </a:gridCol>
                <a:gridCol w="1827212">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30387">
                  <a:extLst>
                    <a:ext uri="{9D8B030D-6E8A-4147-A177-3AD203B41FA5}">
                      <a16:colId xmlns:a16="http://schemas.microsoft.com/office/drawing/2014/main" val="20004"/>
                    </a:ext>
                  </a:extLst>
                </a:gridCol>
              </a:tblGrid>
              <a:tr h="652463">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Ways to Create</a:t>
                      </a:r>
                    </a:p>
                  </a:txBody>
                  <a:tcPr marL="36000" marR="36000" marT="51876" marB="36000" horzOverflow="overflow">
                    <a:lnL>
                      <a:noFill/>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Description</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Best Use</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Caveat</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Example</a:t>
                      </a:r>
                    </a:p>
                  </a:txBody>
                  <a:tcPr marL="36000" marR="36000" marT="51876" marB="36000" horzOverflow="overflow">
                    <a:lnL w="7200" cap="flat" cmpd="sng" algn="ctr">
                      <a:solidFill>
                        <a:srgbClr val="D1D1B0"/>
                      </a:solidFill>
                      <a:prstDash val="solid"/>
                      <a:round/>
                      <a:headEnd type="none" w="med" len="med"/>
                      <a:tailEnd type="none" w="med" len="med"/>
                    </a:lnL>
                    <a:lnR>
                      <a:noFill/>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extLst>
                  <a:ext uri="{0D108BD9-81ED-4DB2-BD59-A6C34878D82A}">
                    <a16:rowId xmlns:a16="http://schemas.microsoft.com/office/drawing/2014/main" val="10000"/>
                  </a:ext>
                </a:extLst>
              </a:tr>
              <a:tr h="2835274">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F3277"/>
                          </a:solidFill>
                          <a:effectLst/>
                          <a:latin typeface="Arial" charset="0"/>
                          <a:ea typeface="ＭＳ Ｐゴシック" charset="0"/>
                          <a:cs typeface="ＭＳ Ｐゴシック" charset="0"/>
                        </a:rPr>
                        <a:t>Exploring</a:t>
                      </a:r>
                    </a:p>
                  </a:txBody>
                  <a:tcPr marL="36000" marR="36000" marT="51876" marB="36000" horzOverflow="overflow">
                    <a:lnL>
                      <a:noFill/>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you explore something, you lead with your creative thinking. You set off with a minimal plan and the desire to discover, react, and improvise. </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This approach works well when the results are unknown, time is abundant, and materials are cheap.</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exploring, you must dynamically adapt to an ever-changing situation. Be ready for waste and trimming.</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rgbClr val="0F3277"/>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chemeClr val="tx1"/>
                          </a:solidFill>
                          <a:effectLst/>
                          <a:latin typeface="Arial" charset="0"/>
                          <a:ea typeface="Osaka" charset="0"/>
                          <a:cs typeface="Osaka" charset="0"/>
                        </a:rPr>
                        <a:t>A social worker creates new trust-building activities and then tests them out on a co-worker. 	</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a:noFill/>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Creating Your Solution</a:t>
            </a:r>
          </a:p>
          <a:p>
            <a:pPr>
              <a:spcAft>
                <a:spcPts val="575"/>
              </a:spcAft>
              <a:defRPr/>
            </a:pPr>
            <a:r>
              <a:rPr lang="en-US" sz="3000" b="1">
                <a:solidFill>
                  <a:srgbClr val="000080"/>
                </a:solidFill>
                <a:cs typeface="VectoraLT-Bold" charset="0"/>
              </a:rPr>
              <a:t>How should I use the ways to create?</a:t>
            </a:r>
          </a:p>
          <a:p>
            <a:pPr>
              <a:spcBef>
                <a:spcPts val="725"/>
              </a:spcBef>
              <a:defRPr/>
            </a:pPr>
            <a:r>
              <a:rPr lang="en-US">
                <a:cs typeface="VectoraLT-Bold" charset="0"/>
              </a:rPr>
              <a:t>Decide on building, growing, or exploring as the situation dictates. For more complex solutions, you’ll do all three. For example, if you are tasked with writing a manual for new employees who will do the same job that you do, you might first write procedures for individual tasks you perform (exploring), then arrange the procedures in a logical order (building), and then add whatever you need to fill in the gaps (growing).</a:t>
            </a:r>
            <a:r>
              <a:rPr lang="en-US" sz="2800">
                <a:cs typeface="VectoraLT-Bold" charset="0"/>
              </a:rPr>
              <a:t>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13:</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Create Solutions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054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547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475" name="Rectangle 3"/>
          <p:cNvSpPr>
            <a:spLocks noChangeArrowheads="1"/>
          </p:cNvSpPr>
          <p:nvPr/>
        </p:nvSpPr>
        <p:spPr bwMode="auto">
          <a:xfrm>
            <a:off x="1676400" y="1050925"/>
            <a:ext cx="6705600" cy="2444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learn techniques for improving a solution that you have created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1"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understand the problem-solving process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7"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Improving Your Solution</a:t>
            </a:r>
          </a:p>
          <a:p>
            <a:pPr>
              <a:defRPr/>
            </a:pPr>
            <a:r>
              <a:rPr lang="en-US" sz="2800">
                <a:cs typeface="VectoraLT-Bold" charset="0"/>
              </a:rPr>
              <a:t>You can improve just about any solution by evaluating it according to your goal and objectives.</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1"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Improving Your Solution</a:t>
            </a:r>
          </a:p>
          <a:p>
            <a:pPr>
              <a:spcAft>
                <a:spcPts val="575"/>
              </a:spcAft>
              <a:defRPr/>
            </a:pPr>
            <a:r>
              <a:rPr lang="en-US" sz="3000" b="1">
                <a:solidFill>
                  <a:srgbClr val="000080"/>
                </a:solidFill>
                <a:cs typeface="VectoraLT-Bold" charset="0"/>
              </a:rPr>
              <a:t>How do I evaluate against my goal?</a:t>
            </a:r>
          </a:p>
          <a:p>
            <a:pPr>
              <a:spcBef>
                <a:spcPts val="725"/>
              </a:spcBef>
              <a:defRPr/>
            </a:pPr>
            <a:r>
              <a:rPr lang="en-US" sz="2800">
                <a:cs typeface="VectoraLT-Bold" charset="0"/>
              </a:rPr>
              <a:t>Go back to your planning sheet, where you wrote a goal and objectives. Write them in the first column of a trait-evaluation sheet. Label the second column of the sheet with the word “Evaluation,” and label the third column with “Improvements.” Then fill in each column. The example below is based on the goal and objectives from the planning sheet on page 22.</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Improving Your Solution</a:t>
            </a:r>
          </a:p>
          <a:p>
            <a:pPr>
              <a:spcAft>
                <a:spcPts val="575"/>
              </a:spcAft>
              <a:defRPr/>
            </a:pPr>
            <a:r>
              <a:rPr lang="en-US" sz="3000" b="1">
                <a:solidFill>
                  <a:srgbClr val="000080"/>
                </a:solidFill>
                <a:cs typeface="VectoraLT-Bold" charset="0"/>
              </a:rPr>
              <a:t>How do I evaluate against my goal?</a:t>
            </a:r>
          </a:p>
          <a:p>
            <a:pPr>
              <a:spcBef>
                <a:spcPts val="725"/>
              </a:spcBef>
              <a:defRPr/>
            </a:pPr>
            <a:endParaRPr lang="en-US" sz="2800">
              <a:cs typeface="VectoraLT-Bold" charset="0"/>
            </a:endParaRPr>
          </a:p>
        </p:txBody>
      </p:sp>
      <p:pic>
        <p:nvPicPr>
          <p:cNvPr id="190467" name="Picture 2" descr="evaluateSolution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71650"/>
            <a:ext cx="6858000" cy="470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9" name="Text Box 1"/>
          <p:cNvSpPr txBox="1">
            <a:spLocks noChangeArrowheads="1"/>
          </p:cNvSpPr>
          <p:nvPr/>
        </p:nvSpPr>
        <p:spPr bwMode="auto">
          <a:xfrm>
            <a:off x="1700213" y="349250"/>
            <a:ext cx="6894512"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Improving Your Solution</a:t>
            </a:r>
          </a:p>
          <a:p>
            <a:pPr>
              <a:spcAft>
                <a:spcPts val="575"/>
              </a:spcAft>
              <a:defRPr/>
            </a:pPr>
            <a:r>
              <a:rPr lang="en-US" sz="3000" b="1">
                <a:solidFill>
                  <a:srgbClr val="000080"/>
                </a:solidFill>
                <a:cs typeface="VectoraLT-Bold" charset="0"/>
              </a:rPr>
              <a:t>How do I evaluate against my goal?</a:t>
            </a:r>
          </a:p>
          <a:p>
            <a:pPr>
              <a:spcBef>
                <a:spcPts val="725"/>
              </a:spcBef>
              <a:defRPr/>
            </a:pPr>
            <a:endParaRPr lang="en-US" sz="2800">
              <a:cs typeface="VectoraLT-Bold" charset="0"/>
            </a:endParaRPr>
          </a:p>
        </p:txBody>
      </p:sp>
      <p:pic>
        <p:nvPicPr>
          <p:cNvPr id="192515" name="Picture 1" descr="evaluateSolution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54200"/>
            <a:ext cx="6705600" cy="398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14:</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Apply Ideas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1841500" y="2046288"/>
            <a:ext cx="69342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defRPr/>
            </a:pPr>
            <a:r>
              <a:rPr lang="en-US" sz="2000" b="1" u="sng">
                <a:solidFill>
                  <a:srgbClr val="72002B"/>
                </a:solidFill>
                <a:ea typeface="Osaka" charset="0"/>
                <a:cs typeface="Osaka" charset="0"/>
              </a:rPr>
              <a:t>Activity 15:</a:t>
            </a:r>
            <a:br>
              <a:rPr lang="en-US" sz="2000" b="1" u="sng">
                <a:solidFill>
                  <a:srgbClr val="72002B"/>
                </a:solidFill>
                <a:ea typeface="Osaka" charset="0"/>
                <a:cs typeface="Osaka" charset="0"/>
              </a:rPr>
            </a:br>
            <a:br>
              <a:rPr lang="en-US" sz="2000" b="1" u="sng">
                <a:solidFill>
                  <a:srgbClr val="72002B"/>
                </a:solidFill>
                <a:ea typeface="Osaka" charset="0"/>
                <a:cs typeface="Osaka" charset="0"/>
              </a:rPr>
            </a:br>
            <a:r>
              <a:rPr lang="en-US" sz="3600">
                <a:ea typeface="Osaka" charset="0"/>
                <a:cs typeface="Osaka" charset="0"/>
              </a:rPr>
              <a:t>Lesson Wrap-Up</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1447800" y="0"/>
            <a:ext cx="2590800" cy="3276600"/>
          </a:xfrm>
          <a:prstGeom prst="rect">
            <a:avLst/>
          </a:prstGeom>
          <a:solidFill>
            <a:srgbClr val="72002B"/>
          </a:solidFill>
          <a:ln>
            <a:noFill/>
          </a:ln>
          <a:effectLst>
            <a:outerShdw blurRad="63500" dist="17819" dir="2700000" algn="ctr" rotWithShape="0">
              <a:srgbClr val="000000"/>
            </a:outerShdw>
          </a:effectLst>
          <a:extLst>
            <a:ext uri="{91240B29-F687-4f45-9708-019B960494DF}">
              <a14:hiddenLine xmlns="" xmlns:a14="http://schemas.microsoft.com/office/drawing/2010/main" w="9525">
                <a:solidFill>
                  <a:srgbClr val="808080"/>
                </a:solidFill>
                <a:round/>
                <a:headEnd/>
                <a:tailEnd/>
              </a14:hiddenLine>
            </a:ext>
          </a:extLst>
        </p:spPr>
        <p:txBody>
          <a:bodyPr wrap="none" anchor="ctr"/>
          <a:lstStyle/>
          <a:p>
            <a:pPr>
              <a:defRPr/>
            </a:pPr>
            <a:endParaRPr lang="en-US"/>
          </a:p>
        </p:txBody>
      </p:sp>
      <p:sp>
        <p:nvSpPr>
          <p:cNvPr id="112642" name="Rectangle 2"/>
          <p:cNvSpPr>
            <a:spLocks noChangeArrowheads="1"/>
          </p:cNvSpPr>
          <p:nvPr/>
        </p:nvSpPr>
        <p:spPr bwMode="auto">
          <a:xfrm>
            <a:off x="1577975" y="2590800"/>
            <a:ext cx="2382838" cy="701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1">
                <a:solidFill>
                  <a:srgbClr val="FFFFFF"/>
                </a:solidFill>
              </a:rPr>
              <a:t>Lesson 3</a:t>
            </a:r>
          </a:p>
        </p:txBody>
      </p:sp>
      <p:sp>
        <p:nvSpPr>
          <p:cNvPr id="112643" name="Rectangle 3">
            <a:hlinkClick r:id="rId3" action="ppaction://hlinksldjump"/>
          </p:cNvPr>
          <p:cNvSpPr>
            <a:spLocks noChangeArrowheads="1"/>
          </p:cNvSpPr>
          <p:nvPr/>
        </p:nvSpPr>
        <p:spPr bwMode="auto">
          <a:xfrm>
            <a:off x="2286000" y="4419600"/>
            <a:ext cx="20574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44" name="Rectangle 4">
            <a:hlinkClick r:id="rId4" action="ppaction://hlinksldjump"/>
          </p:cNvPr>
          <p:cNvSpPr>
            <a:spLocks noChangeArrowheads="1"/>
          </p:cNvSpPr>
          <p:nvPr/>
        </p:nvSpPr>
        <p:spPr bwMode="auto">
          <a:xfrm>
            <a:off x="2286000" y="5029200"/>
            <a:ext cx="46482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45" name="Rectangle 5">
            <a:hlinkClick r:id="rId5" action="ppaction://hlinksldjump"/>
          </p:cNvPr>
          <p:cNvSpPr>
            <a:spLocks noChangeArrowheads="1"/>
          </p:cNvSpPr>
          <p:nvPr/>
        </p:nvSpPr>
        <p:spPr bwMode="auto">
          <a:xfrm>
            <a:off x="2286000" y="5334000"/>
            <a:ext cx="32004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46" name="Rectangle 6">
            <a:hlinkClick r:id="rId6" action="ppaction://hlinksldjump"/>
          </p:cNvPr>
          <p:cNvSpPr>
            <a:spLocks noChangeArrowheads="1"/>
          </p:cNvSpPr>
          <p:nvPr/>
        </p:nvSpPr>
        <p:spPr bwMode="auto">
          <a:xfrm>
            <a:off x="2286000" y="5638800"/>
            <a:ext cx="37338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47" name="Rectangle 7">
            <a:hlinkClick r:id="rId7" action="ppaction://hlinksldjump"/>
          </p:cNvPr>
          <p:cNvSpPr>
            <a:spLocks noChangeArrowheads="1"/>
          </p:cNvSpPr>
          <p:nvPr/>
        </p:nvSpPr>
        <p:spPr bwMode="auto">
          <a:xfrm>
            <a:off x="2286000" y="5943600"/>
            <a:ext cx="35052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48" name="Rectangle 8">
            <a:hlinkClick r:id="rId8" action="ppaction://hlinksldjump"/>
          </p:cNvPr>
          <p:cNvSpPr>
            <a:spLocks noChangeArrowheads="1"/>
          </p:cNvSpPr>
          <p:nvPr/>
        </p:nvSpPr>
        <p:spPr bwMode="auto">
          <a:xfrm>
            <a:off x="2286000" y="4724400"/>
            <a:ext cx="28956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49" name="Rectangle 9"/>
          <p:cNvSpPr>
            <a:spLocks noChangeArrowheads="1"/>
          </p:cNvSpPr>
          <p:nvPr/>
        </p:nvSpPr>
        <p:spPr bwMode="auto">
          <a:xfrm>
            <a:off x="1698625" y="3438525"/>
            <a:ext cx="6934200" cy="312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a:solidFill>
                  <a:srgbClr val="000000"/>
                </a:solidFill>
                <a:latin typeface="VectoraLT-Roman" charset="0"/>
                <a:ea typeface="Osaka" charset="0"/>
                <a:cs typeface="Osaka" charset="0"/>
              </a:rPr>
              <a:t>Using Advanced Strategies</a:t>
            </a:r>
          </a:p>
          <a:p>
            <a:pPr eaLnBrk="1" hangingPunct="1">
              <a:spcBef>
                <a:spcPts val="2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b="1">
                <a:solidFill>
                  <a:srgbClr val="0F3277"/>
                </a:solidFill>
                <a:ea typeface="Osaka" charset="0"/>
                <a:cs typeface="Osaka" charset="0"/>
              </a:rPr>
              <a:t>Lesson Preview</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Using the Reading Process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Using the Writing Process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Using Process Thinking</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Using Design Thinking</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Using the Scientific Method</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Controlling Variables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000000"/>
                </a:solidFill>
                <a:ea typeface="Osaka" charset="0"/>
                <a:cs typeface="Osaka" charset="0"/>
              </a:rPr>
              <a:t>Testing Concepts</a:t>
            </a:r>
          </a:p>
        </p:txBody>
      </p:sp>
      <p:pic>
        <p:nvPicPr>
          <p:cNvPr id="11265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4338" y="-19050"/>
            <a:ext cx="4624387" cy="26162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136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3666"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667"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500">
                <a:solidFill>
                  <a:srgbClr val="000000"/>
                </a:solidFill>
                <a:latin typeface="VectoraLT-Roman" charset="0"/>
                <a:cs typeface="VectoraLT-Roman" charset="0"/>
              </a:rPr>
              <a:t>To use the reading process to gather information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1700213" y="349250"/>
            <a:ext cx="6986587" cy="6035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cs typeface="VectoraLT-Bold" charset="0"/>
              </a:rPr>
              <a:t>Using the Reading Process</a:t>
            </a:r>
          </a:p>
          <a:p>
            <a:pPr>
              <a:defRPr/>
            </a:pPr>
            <a:r>
              <a:rPr lang="en-US" sz="2800">
                <a:cs typeface="VectoraLT-Bold" charset="0"/>
              </a:rPr>
              <a:t>Imagine that you need to get a thorough grasp of a gigantic document. That’s a problem. The reading process can help you solve the problem.</a:t>
            </a:r>
          </a:p>
          <a:p>
            <a:pPr>
              <a:spcBef>
                <a:spcPts val="1800"/>
              </a:spcBef>
              <a:spcAft>
                <a:spcPts val="575"/>
              </a:spcAft>
              <a:defRPr/>
            </a:pPr>
            <a:r>
              <a:rPr lang="en-US" sz="3000" b="1">
                <a:solidFill>
                  <a:srgbClr val="000080"/>
                </a:solidFill>
                <a:cs typeface="VectoraLT-Bold" charset="0"/>
              </a:rPr>
              <a:t>What is the reading process?</a:t>
            </a:r>
          </a:p>
          <a:p>
            <a:pPr>
              <a:defRPr/>
            </a:pPr>
            <a:r>
              <a:rPr lang="en-US" sz="2800">
                <a:cs typeface="VectoraLT-Bold" charset="0"/>
              </a:rPr>
              <a:t>The reading process is a set of steps that will help you quickly comprehend and thoroughly understand a text. The process can be summed up with the acronym </a:t>
            </a:r>
            <a:r>
              <a:rPr lang="en-US" sz="2800" b="1">
                <a:solidFill>
                  <a:srgbClr val="800000"/>
                </a:solidFill>
                <a:cs typeface="VectoraLT-Bold" charset="0"/>
              </a:rPr>
              <a:t>SQ3R</a:t>
            </a:r>
            <a:r>
              <a:rPr lang="en-US" sz="2800">
                <a:cs typeface="VectoraLT-Bold" charset="0"/>
              </a:rPr>
              <a:t>.</a:t>
            </a:r>
          </a:p>
          <a:p>
            <a:pPr>
              <a:defRPr/>
            </a:pPr>
            <a:endParaRPr lang="en-US" sz="2800">
              <a:cs typeface="VectoraLT-Bold"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3" name="Text Box 1"/>
          <p:cNvSpPr txBox="1">
            <a:spLocks noChangeArrowheads="1"/>
          </p:cNvSpPr>
          <p:nvPr/>
        </p:nvSpPr>
        <p:spPr bwMode="auto">
          <a:xfrm>
            <a:off x="1700213" y="349250"/>
            <a:ext cx="6894512" cy="543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639763"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defRPr/>
            </a:pPr>
            <a:r>
              <a:rPr lang="en-US" sz="4000">
                <a:solidFill>
                  <a:srgbClr val="999999"/>
                </a:solidFill>
                <a:cs typeface="VectoraLT-Bold" charset="0"/>
              </a:rPr>
              <a:t>Using the Reading Process</a:t>
            </a:r>
          </a:p>
          <a:p>
            <a:pPr>
              <a:spcAft>
                <a:spcPts val="575"/>
              </a:spcAft>
              <a:defRPr/>
            </a:pPr>
            <a:r>
              <a:rPr lang="en-US" sz="3000" b="1">
                <a:solidFill>
                  <a:srgbClr val="000080"/>
                </a:solidFill>
                <a:cs typeface="VectoraLT-Bold" charset="0"/>
              </a:rPr>
              <a:t>What is the reading process?</a:t>
            </a:r>
          </a:p>
          <a:p>
            <a:pPr>
              <a:buFont typeface="Times New Roman" charset="0"/>
              <a:buAutoNum type="arabicPeriod"/>
              <a:defRPr/>
            </a:pPr>
            <a:r>
              <a:rPr lang="en-US" b="1">
                <a:solidFill>
                  <a:srgbClr val="800000"/>
                </a:solidFill>
                <a:cs typeface="VectoraLT-Black" charset="0"/>
              </a:rPr>
              <a:t>S</a:t>
            </a:r>
            <a:r>
              <a:rPr lang="en-US" b="1">
                <a:cs typeface="VectoraLT-Bold" charset="0"/>
              </a:rPr>
              <a:t>urvey</a:t>
            </a:r>
            <a:r>
              <a:rPr lang="en-US">
                <a:cs typeface="VectoraLT-Bold" charset="0"/>
              </a:rPr>
              <a:t> the material to get a sense of what you are about to read. </a:t>
            </a:r>
          </a:p>
          <a:p>
            <a:pPr lvl="1">
              <a:buSzPct val="110000"/>
              <a:buFont typeface="Arial" charset="0"/>
              <a:buChar char="•"/>
              <a:defRPr/>
            </a:pPr>
            <a:r>
              <a:rPr lang="en-US">
                <a:cs typeface="VectoraLT-Bold" charset="0"/>
              </a:rPr>
              <a:t>Read all headings and note their arrangement.</a:t>
            </a:r>
          </a:p>
          <a:p>
            <a:pPr lvl="1">
              <a:buSzPct val="110000"/>
              <a:buFont typeface="Arial" charset="0"/>
              <a:buChar char="•"/>
              <a:defRPr/>
            </a:pPr>
            <a:r>
              <a:rPr lang="en-US">
                <a:cs typeface="VectoraLT-Bold" charset="0"/>
              </a:rPr>
              <a:t>Look at each graphic (photo, table, illustration, graph) to get a sense of what’s coming.</a:t>
            </a:r>
          </a:p>
          <a:p>
            <a:pPr lvl="1">
              <a:buSzPct val="110000"/>
              <a:buFont typeface="Arial" charset="0"/>
              <a:buChar char="•"/>
              <a:defRPr/>
            </a:pPr>
            <a:r>
              <a:rPr lang="en-US">
                <a:cs typeface="VectoraLT-Bold" charset="0"/>
              </a:rPr>
              <a:t>Skim each caption to better understand the graphics.</a:t>
            </a:r>
          </a:p>
          <a:p>
            <a:pPr lvl="1">
              <a:buSzPct val="110000"/>
              <a:buFont typeface="Arial" charset="0"/>
              <a:buChar char="•"/>
              <a:defRPr/>
            </a:pPr>
            <a:r>
              <a:rPr lang="en-US">
                <a:cs typeface="VectoraLT-Bold" charset="0"/>
              </a:rPr>
              <a:t>Figure out how much material there is and how much time you have to get through it.</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TotalTime>
  <Words>8968</Words>
  <Application>Microsoft Macintosh PowerPoint</Application>
  <PresentationFormat>On-screen Show (4:3)</PresentationFormat>
  <Paragraphs>1040</Paragraphs>
  <Slides>205</Slides>
  <Notes>204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205</vt:i4>
      </vt:variant>
    </vt:vector>
  </HeadingPairs>
  <TitlesOfParts>
    <vt:vector size="215" baseType="lpstr">
      <vt:lpstr>Arial</vt:lpstr>
      <vt:lpstr>Calibri</vt:lpstr>
      <vt:lpstr>Calibri Light</vt:lpstr>
      <vt:lpstr>StarSymbol</vt:lpstr>
      <vt:lpstr>Symbol</vt:lpstr>
      <vt:lpstr>Times New Roman</vt:lpstr>
      <vt:lpstr>VectoraLT-Roman</vt:lpstr>
      <vt:lpstr>Wingdings</vt:lpstr>
      <vt:lpstr>Office Theme</vt:lpstr>
      <vt:lpstr>Office Theme</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rking</dc:creator>
  <cp:lastModifiedBy>John King</cp:lastModifiedBy>
  <cp:revision>2</cp:revision>
  <dcterms:modified xsi:type="dcterms:W3CDTF">2023-02-24T14:33:22Z</dcterms:modified>
</cp:coreProperties>
</file>